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6" r:id="rId3"/>
    <p:sldId id="267" r:id="rId4"/>
    <p:sldId id="264" r:id="rId5"/>
    <p:sldId id="259" r:id="rId6"/>
    <p:sldId id="265" r:id="rId7"/>
    <p:sldId id="261" r:id="rId8"/>
    <p:sldId id="260" r:id="rId9"/>
    <p:sldId id="26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AE662-ED18-2DC5-2989-B466C7B83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33C65-CAD7-B571-EB81-B973104F0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CEAB-79E3-B33D-CD97-50808D74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44A98-B28A-791C-255D-C8F1F029C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C65B-028C-B183-08ED-3CA70354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5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7F20-8DEC-BFFB-BF7C-011E4C62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C4C13-9319-37D2-E643-4F965ABFD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2B1BF-6984-3EBF-D312-E50C1AB88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7FF09-1C22-10D4-091C-453B6D26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35131-C5B1-1D0D-BAA0-897511B7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5DC388-4859-DBE7-085C-90433397B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6A470-52E7-455E-5D5D-302BABBBE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966CA-4A52-9690-33FE-E5AC40AC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C6C2B-33E7-3E54-4597-39785433D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26FE3-63E9-BABE-2B72-9AE44C95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2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D1928-84DB-0192-95D9-ED0A434B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5584-4D56-BA04-157D-2F71F7E68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A9063-6A8B-6BAA-2390-F61C6A91F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1532-405D-604E-7C71-EF5FD3082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1A9FD-BD4A-0B34-34F0-136ABC35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7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7A42-F567-72E9-2789-9930A1BB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10423-095E-D5F9-3EBB-02A164A39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FBF6-9D9F-A075-E32E-B9FF6C42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FAA99-C4EC-988B-F674-78D053E7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274C-BD91-D644-4F10-898622BC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2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7847-5263-3A72-9002-7F079FC3E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5ADFD-DB97-0D92-D5BB-4C221874E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AFFBF-A0A0-427F-62E1-5DBECD40D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32556-A940-7DFD-59CE-A18FAD60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5D61-61CC-0094-572E-615251AAF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10624-D719-C0A8-6966-8FD3DE57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28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4AA4-E955-F4BA-7AF8-7BC18C4B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DB06-5572-1465-6931-06FFAFBE0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E92DD-E1C6-7EB1-CF18-2341E32CA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6DD5B-642C-9823-DCEB-CDE6E5D47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A87E4-107E-02DD-DCCD-3B89A46E1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C3D16-5FA2-564C-3208-AE2BE46A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6F05C-B2FA-BFC5-1499-29F78B70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3D509-6C3E-3F85-F2E2-229A1FAC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70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9BECF-FDEB-63A4-3CF2-009F31675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42645-81DF-EC19-9302-10B79216D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55C28-881E-3AC5-F1D1-451C8227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FC78A-24EA-4A91-4808-8B748BF6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41BC99-8521-23A2-FC55-5D9A5E3D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C5828-B669-285B-5E37-BB0007E3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A1FFF-BE67-BD02-E84E-CB2B5CE8F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2BFE-6384-B9B8-EB64-099A0AE1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4D386-AEC1-0826-2648-5613A7075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BC64E-14B8-70EA-F23A-0220EBD56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1E019-C9B4-41B8-9CB5-C3B2C1FA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0518C-EC06-B81E-A9A9-74436296B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6CE09-E601-69F9-B721-F923F401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3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4F40-E2E7-8AD4-9124-DB70C5A9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29FA7-3198-B075-66B9-075C6EB1D1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710ED-F1F8-750B-E408-23AF3FE9FF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7BD53-1674-A65C-2977-0E75D7CD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F8E44-A632-3864-AF1D-80526CAB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EE598-9A63-11D8-60DA-2C9C1973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57B823-0D36-DE16-1F9F-5F721D78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9EF52-C6A7-E677-0843-DAB0BBC7F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2AF0C-6499-86FA-A57F-FB82C32F1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25766-1892-CD44-8AAF-64E0A0BA42CC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4C996-BC6C-8BF9-9208-16E7718BEA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DF467-5912-6360-253D-E14056EC8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B3E5D-2C39-6F49-9C15-FA962710B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69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9.sv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12" Type="http://schemas.openxmlformats.org/officeDocument/2006/relationships/image" Target="../media/image8.png"/><Relationship Id="rId17" Type="http://schemas.openxmlformats.org/officeDocument/2006/relationships/image" Target="../media/image29.svg"/><Relationship Id="rId2" Type="http://schemas.openxmlformats.org/officeDocument/2006/relationships/image" Target="../media/image18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7.svg"/><Relationship Id="rId5" Type="http://schemas.openxmlformats.org/officeDocument/2006/relationships/image" Target="../media/image21.svg"/><Relationship Id="rId15" Type="http://schemas.openxmlformats.org/officeDocument/2006/relationships/image" Target="../media/image27.svg"/><Relationship Id="rId10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25.sv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svg"/><Relationship Id="rId7" Type="http://schemas.openxmlformats.org/officeDocument/2006/relationships/image" Target="../media/image33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3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B78-9F64-0EF3-6DC7-F95E01B1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0BFCB-56E8-0727-32B1-6D9C0FD0E8EC}"/>
              </a:ext>
            </a:extLst>
          </p:cNvPr>
          <p:cNvSpPr txBox="1"/>
          <p:nvPr/>
        </p:nvSpPr>
        <p:spPr>
          <a:xfrm>
            <a:off x="838200" y="1575075"/>
            <a:ext cx="1051560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purpose of the narrative diagram is to provide a </a:t>
            </a:r>
            <a:r>
              <a:rPr lang="en-US" sz="2000" b="1" u="sng" dirty="0"/>
              <a:t>high-level</a:t>
            </a:r>
            <a:r>
              <a:rPr lang="en-US" sz="2000" dirty="0"/>
              <a:t> overview of each attack path. To that point, each diagram should fit (while maintaining readability) on a single slide.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Reporting Engine (RE) currently only supports one diagram per narrative - this is intentional. Identify 3-6 key steps to highlight and focus on those within the diagrams.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process is temporary and will be utilized until a diagram feature is integrated in RE.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See slide #4 for an example of how the diagram should be arranged, including samples of high-level descriptions for each step of the attack path.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14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ireless router with solid fill">
            <a:extLst>
              <a:ext uri="{FF2B5EF4-FFF2-40B4-BE49-F238E27FC236}">
                <a16:creationId xmlns:a16="http://schemas.microsoft.com/office/drawing/2014/main" id="{9DCDCCD9-9C79-BC7D-372D-F846FC134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2514600"/>
            <a:ext cx="1828800" cy="1828800"/>
          </a:xfrm>
          <a:prstGeom prst="rect">
            <a:avLst/>
          </a:prstGeom>
        </p:spPr>
      </p:pic>
      <p:pic>
        <p:nvPicPr>
          <p:cNvPr id="4" name="Graphic 3" descr="DVD player with solid fill">
            <a:extLst>
              <a:ext uri="{FF2B5EF4-FFF2-40B4-BE49-F238E27FC236}">
                <a16:creationId xmlns:a16="http://schemas.microsoft.com/office/drawing/2014/main" id="{7FD74897-E2D3-7FB9-E492-842E1C7FD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2100" y="2514600"/>
            <a:ext cx="1828800" cy="1828800"/>
          </a:xfrm>
          <a:prstGeom prst="rect">
            <a:avLst/>
          </a:prstGeom>
        </p:spPr>
      </p:pic>
      <p:pic>
        <p:nvPicPr>
          <p:cNvPr id="5" name="Graphic 4" descr="Wi-Fi with solid fill">
            <a:extLst>
              <a:ext uri="{FF2B5EF4-FFF2-40B4-BE49-F238E27FC236}">
                <a16:creationId xmlns:a16="http://schemas.microsoft.com/office/drawing/2014/main" id="{7A32FD25-D2FA-4631-D212-3037013119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1100" y="2514600"/>
            <a:ext cx="1828800" cy="182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C5B4D-CBAB-B2E1-B2C0-9689E6C2A4B7}"/>
              </a:ext>
            </a:extLst>
          </p:cNvPr>
          <p:cNvSpPr txBox="1"/>
          <p:nvPr/>
        </p:nvSpPr>
        <p:spPr>
          <a:xfrm>
            <a:off x="577071" y="4343400"/>
            <a:ext cx="303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technology/weakness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BC197-FB59-B9EF-F6AD-D16504E0FF0D}"/>
              </a:ext>
            </a:extLst>
          </p:cNvPr>
          <p:cNvSpPr txBox="1"/>
          <p:nvPr/>
        </p:nvSpPr>
        <p:spPr>
          <a:xfrm>
            <a:off x="4954886" y="4343400"/>
            <a:ext cx="228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router/wireless device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007924-0E15-CFF0-2EB0-495D7B9812B0}"/>
              </a:ext>
            </a:extLst>
          </p:cNvPr>
          <p:cNvSpPr txBox="1"/>
          <p:nvPr/>
        </p:nvSpPr>
        <p:spPr>
          <a:xfrm>
            <a:off x="8964138" y="4343400"/>
            <a:ext cx="2264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switch/</a:t>
            </a:r>
            <a:r>
              <a:rPr lang="en-US" dirty="0" err="1"/>
              <a:t>misc</a:t>
            </a:r>
            <a:r>
              <a:rPr lang="en-US" dirty="0"/>
              <a:t> hardware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D69F9D4-793B-870A-7E9F-982545F151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0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Icons (Networking)</a:t>
            </a:r>
          </a:p>
        </p:txBody>
      </p:sp>
    </p:spTree>
    <p:extLst>
      <p:ext uri="{BB962C8B-B14F-4D97-AF65-F5344CB8AC3E}">
        <p14:creationId xmlns:p14="http://schemas.microsoft.com/office/powerpoint/2010/main" val="181723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B78-9F64-0EF3-6DC7-F95E01B1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0BFCB-56E8-0727-32B1-6D9C0FD0E8EC}"/>
              </a:ext>
            </a:extLst>
          </p:cNvPr>
          <p:cNvSpPr txBox="1"/>
          <p:nvPr/>
        </p:nvSpPr>
        <p:spPr>
          <a:xfrm>
            <a:off x="838200" y="1354356"/>
            <a:ext cx="10515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 Use the icons in this document to build an attack path diagram on a </a:t>
            </a:r>
            <a:r>
              <a:rPr lang="en-US" sz="2000" u="sng" dirty="0"/>
              <a:t>blank PowerPoint slide</a:t>
            </a:r>
            <a:r>
              <a:rPr lang="en-US" sz="2000" dirty="0"/>
              <a:t>. For the purpose of standardization and consistent styling, it is </a:t>
            </a:r>
            <a:r>
              <a:rPr lang="en-US" sz="2000" b="1" dirty="0"/>
              <a:t>highly recommended</a:t>
            </a:r>
            <a:r>
              <a:rPr lang="en-US" sz="2000" dirty="0"/>
              <a:t> to only use the icons in this document. If additional icons are needed, use PowerPoint’s icon library so that the style matches as closely as possible.</a:t>
            </a:r>
          </a:p>
          <a:p>
            <a:endParaRPr lang="en-US" sz="2000" dirty="0"/>
          </a:p>
          <a:p>
            <a:r>
              <a:rPr lang="en-US" sz="2000" dirty="0"/>
              <a:t>2. Do not include a title or any other content on the PowerPoint slide with the diagram. Once the diagram is complete, conduct a thorough review to ensure accuracy. It is recommended to save a copy of the PowerPoint document containing the diagram(s) in case modifications are needed later.</a:t>
            </a:r>
          </a:p>
          <a:p>
            <a:endParaRPr lang="en-US" sz="2000" dirty="0"/>
          </a:p>
          <a:p>
            <a:r>
              <a:rPr lang="en-US" sz="2000" dirty="0"/>
              <a:t>3. Navigate to the slide containing the diagram to be exported and select </a:t>
            </a:r>
            <a:r>
              <a:rPr lang="en-US" sz="2000" b="1" dirty="0"/>
              <a:t>File</a:t>
            </a:r>
            <a:r>
              <a:rPr lang="en-US" sz="2000" dirty="0"/>
              <a:t> &gt; </a:t>
            </a:r>
            <a:r>
              <a:rPr lang="en-US" sz="2000" b="1" dirty="0"/>
              <a:t>Export</a:t>
            </a:r>
            <a:r>
              <a:rPr lang="en-US" sz="2000" dirty="0"/>
              <a:t>.</a:t>
            </a:r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1012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FB78-9F64-0EF3-6DC7-F95E01B17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Instructions (cont.)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0BFCB-56E8-0727-32B1-6D9C0FD0E8EC}"/>
              </a:ext>
            </a:extLst>
          </p:cNvPr>
          <p:cNvSpPr txBox="1"/>
          <p:nvPr/>
        </p:nvSpPr>
        <p:spPr>
          <a:xfrm>
            <a:off x="838200" y="1385888"/>
            <a:ext cx="1051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4. Choose a file location and select </a:t>
            </a:r>
            <a:r>
              <a:rPr lang="en-US" sz="2000" b="1" dirty="0"/>
              <a:t>PNG </a:t>
            </a:r>
            <a:r>
              <a:rPr lang="en-US" sz="2000" dirty="0"/>
              <a:t>from the </a:t>
            </a:r>
            <a:r>
              <a:rPr lang="en-US" sz="2000" b="1" dirty="0"/>
              <a:t>File Format </a:t>
            </a:r>
            <a:r>
              <a:rPr lang="en-US" sz="2000" dirty="0"/>
              <a:t>drop-down. Select the </a:t>
            </a:r>
            <a:r>
              <a:rPr lang="en-US" sz="2000" b="1" dirty="0"/>
              <a:t>Save Current Slide Only </a:t>
            </a:r>
            <a:r>
              <a:rPr lang="en-US" sz="2000" dirty="0"/>
              <a:t>radio button and increase the </a:t>
            </a:r>
            <a:r>
              <a:rPr lang="en-US" sz="2000" b="1" dirty="0"/>
              <a:t>Width</a:t>
            </a:r>
            <a:r>
              <a:rPr lang="en-US" sz="2000" dirty="0"/>
              <a:t> to </a:t>
            </a:r>
            <a:r>
              <a:rPr lang="en-US" sz="2000" b="1" dirty="0"/>
              <a:t>1440</a:t>
            </a:r>
            <a:r>
              <a:rPr lang="en-US" sz="2000" dirty="0"/>
              <a:t> (height should auto-adjust), then select the </a:t>
            </a:r>
            <a:r>
              <a:rPr lang="en-US" sz="2000" b="1" dirty="0"/>
              <a:t>Export </a:t>
            </a:r>
            <a:r>
              <a:rPr lang="en-US" sz="2000" dirty="0"/>
              <a:t>button. The image can now be uploaded to the corresponding RE </a:t>
            </a:r>
            <a:r>
              <a:rPr lang="en-US" sz="2000" b="1" dirty="0"/>
              <a:t>Attack Path </a:t>
            </a:r>
            <a:r>
              <a:rPr lang="en-US" sz="2000" dirty="0"/>
              <a:t>screen.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5AC547A-33BE-49FB-65B8-C02B6B504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152" y="2515687"/>
            <a:ext cx="6717696" cy="415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540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Laptop with solid fill">
            <a:extLst>
              <a:ext uri="{FF2B5EF4-FFF2-40B4-BE49-F238E27FC236}">
                <a16:creationId xmlns:a16="http://schemas.microsoft.com/office/drawing/2014/main" id="{841A68E3-0632-15A3-5E4C-F366BBF20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593" y="3723802"/>
            <a:ext cx="1371600" cy="13716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6FA7C6-84D2-E592-CC7D-8138722BF8D7}"/>
              </a:ext>
            </a:extLst>
          </p:cNvPr>
          <p:cNvCxnSpPr>
            <a:cxnSpLocks/>
          </p:cNvCxnSpPr>
          <p:nvPr/>
        </p:nvCxnSpPr>
        <p:spPr>
          <a:xfrm flipV="1">
            <a:off x="1629032" y="3250330"/>
            <a:ext cx="990118" cy="1140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0F23AF-1C25-6BAB-4809-DF839E7BA96B}"/>
              </a:ext>
            </a:extLst>
          </p:cNvPr>
          <p:cNvGrpSpPr/>
          <p:nvPr/>
        </p:nvGrpSpPr>
        <p:grpSpPr>
          <a:xfrm>
            <a:off x="2619150" y="2043626"/>
            <a:ext cx="1371600" cy="1371600"/>
            <a:chOff x="2306595" y="2102644"/>
            <a:chExt cx="1828800" cy="1828800"/>
          </a:xfrm>
        </p:grpSpPr>
        <p:pic>
          <p:nvPicPr>
            <p:cNvPr id="25" name="Graphic 24" descr="Laptop with solid fill">
              <a:extLst>
                <a:ext uri="{FF2B5EF4-FFF2-40B4-BE49-F238E27FC236}">
                  <a16:creationId xmlns:a16="http://schemas.microsoft.com/office/drawing/2014/main" id="{1F704592-9A77-2F2B-CFC5-ABD35D82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06595" y="2102644"/>
              <a:ext cx="1828800" cy="1828800"/>
            </a:xfrm>
            <a:prstGeom prst="rect">
              <a:avLst/>
            </a:prstGeom>
          </p:spPr>
        </p:pic>
        <p:pic>
          <p:nvPicPr>
            <p:cNvPr id="26" name="Graphic 25" descr="Envelope with solid fill">
              <a:extLst>
                <a:ext uri="{FF2B5EF4-FFF2-40B4-BE49-F238E27FC236}">
                  <a16:creationId xmlns:a16="http://schemas.microsoft.com/office/drawing/2014/main" id="{8927A18B-A76A-6EC0-DC8D-0C98824A97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90567" y="2494003"/>
              <a:ext cx="860855" cy="860855"/>
            </a:xfrm>
            <a:prstGeom prst="rect">
              <a:avLst/>
            </a:prstGeom>
          </p:spPr>
        </p:pic>
      </p:grpSp>
      <p:sp>
        <p:nvSpPr>
          <p:cNvPr id="30" name="Explosion 2 29">
            <a:extLst>
              <a:ext uri="{FF2B5EF4-FFF2-40B4-BE49-F238E27FC236}">
                <a16:creationId xmlns:a16="http://schemas.microsoft.com/office/drawing/2014/main" id="{F8D6B32C-E9A1-9A86-50C2-BFE73E10FAB1}"/>
              </a:ext>
            </a:extLst>
          </p:cNvPr>
          <p:cNvSpPr/>
          <p:nvPr/>
        </p:nvSpPr>
        <p:spPr>
          <a:xfrm rot="1200558">
            <a:off x="8808019" y="2550981"/>
            <a:ext cx="2001133" cy="1513760"/>
          </a:xfrm>
          <a:prstGeom prst="irregularSeal2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211094-03CC-06C7-AB2C-49371D1A7EA0}"/>
              </a:ext>
            </a:extLst>
          </p:cNvPr>
          <p:cNvCxnSpPr>
            <a:cxnSpLocks/>
          </p:cNvCxnSpPr>
          <p:nvPr/>
        </p:nvCxnSpPr>
        <p:spPr>
          <a:xfrm>
            <a:off x="3926419" y="2659441"/>
            <a:ext cx="1933348" cy="21140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684F1D2-8775-E7DA-7B43-B6E36E69B628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7231367" y="3786121"/>
            <a:ext cx="1479277" cy="14754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06E10A7C-67EC-3044-33F0-6F5AD7411D76}"/>
              </a:ext>
            </a:extLst>
          </p:cNvPr>
          <p:cNvSpPr/>
          <p:nvPr/>
        </p:nvSpPr>
        <p:spPr>
          <a:xfrm>
            <a:off x="406503" y="5136925"/>
            <a:ext cx="520254" cy="520254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 panose="020B0603020102020204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9CCAFE-DD96-2347-EBEB-AD33371B8D20}"/>
              </a:ext>
            </a:extLst>
          </p:cNvPr>
          <p:cNvSpPr txBox="1"/>
          <p:nvPr/>
        </p:nvSpPr>
        <p:spPr>
          <a:xfrm>
            <a:off x="976668" y="5153218"/>
            <a:ext cx="3269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 adversary sends a phishing email to a low-level user within the organization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37265FB-28F6-FAA7-43A7-4B8B129F2369}"/>
              </a:ext>
            </a:extLst>
          </p:cNvPr>
          <p:cNvSpPr/>
          <p:nvPr/>
        </p:nvSpPr>
        <p:spPr>
          <a:xfrm>
            <a:off x="1112800" y="1580141"/>
            <a:ext cx="520254" cy="520254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 panose="020B0603020102020204" pitchFamily="34" charset="0"/>
              </a:rPr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890A02-3629-2D4A-AEAD-FEEE3A4BC3D9}"/>
              </a:ext>
            </a:extLst>
          </p:cNvPr>
          <p:cNvSpPr txBox="1"/>
          <p:nvPr/>
        </p:nvSpPr>
        <p:spPr>
          <a:xfrm>
            <a:off x="1682964" y="1596434"/>
            <a:ext cx="4568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victim user executes the payload linked in the email, giving the adversary control over their workstation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9BAE1A1-7213-55AB-CA50-39F51ECD1B55}"/>
              </a:ext>
            </a:extLst>
          </p:cNvPr>
          <p:cNvSpPr/>
          <p:nvPr/>
        </p:nvSpPr>
        <p:spPr>
          <a:xfrm>
            <a:off x="4062042" y="5703413"/>
            <a:ext cx="520254" cy="520254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 panose="020B0603020102020204" pitchFamily="34" charset="0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F0561A9-0A9D-CF2C-D923-8CFA95479575}"/>
              </a:ext>
            </a:extLst>
          </p:cNvPr>
          <p:cNvSpPr txBox="1"/>
          <p:nvPr/>
        </p:nvSpPr>
        <p:spPr>
          <a:xfrm>
            <a:off x="4632205" y="5719706"/>
            <a:ext cx="4606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adversary identifies and exploits a vulnerable certificate template to obtain Domain Administrator privileges</a:t>
            </a:r>
          </a:p>
        </p:txBody>
      </p:sp>
      <p:pic>
        <p:nvPicPr>
          <p:cNvPr id="48" name="Graphic 47" descr="Diploma with solid fill">
            <a:extLst>
              <a:ext uri="{FF2B5EF4-FFF2-40B4-BE49-F238E27FC236}">
                <a16:creationId xmlns:a16="http://schemas.microsoft.com/office/drawing/2014/main" id="{B09F227A-A9B8-C919-217A-610479848B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59767" y="4575766"/>
            <a:ext cx="1371600" cy="1371600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48D0553E-51D5-DF7A-6B0A-32BBE11AFA92}"/>
              </a:ext>
            </a:extLst>
          </p:cNvPr>
          <p:cNvSpPr/>
          <p:nvPr/>
        </p:nvSpPr>
        <p:spPr>
          <a:xfrm>
            <a:off x="7159515" y="1890810"/>
            <a:ext cx="520254" cy="520254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Franklin Gothic Medium" panose="020B0603020102020204" pitchFamily="34" charset="0"/>
              </a:rPr>
              <a:t>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C6DDC-DF28-9F49-ED8C-53EA857B675E}"/>
              </a:ext>
            </a:extLst>
          </p:cNvPr>
          <p:cNvSpPr txBox="1"/>
          <p:nvPr/>
        </p:nvSpPr>
        <p:spPr>
          <a:xfrm>
            <a:off x="7804971" y="1792646"/>
            <a:ext cx="42560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With full control over the domain, the adversary can access domain-joined systems, propagate ransomware, exfiltrate sensitive data, and more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B6AB4811-244D-AC13-87A9-A9939EF9728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0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39247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2BC1C-5223-8A62-2B05-F67C8242F845}"/>
              </a:ext>
            </a:extLst>
          </p:cNvPr>
          <p:cNvCxnSpPr>
            <a:cxnSpLocks/>
          </p:cNvCxnSpPr>
          <p:nvPr/>
        </p:nvCxnSpPr>
        <p:spPr>
          <a:xfrm>
            <a:off x="2038865" y="3033583"/>
            <a:ext cx="32004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CB7BC2E-2AED-0FB4-B48B-3F96AF1EA7D3}"/>
              </a:ext>
            </a:extLst>
          </p:cNvPr>
          <p:cNvSpPr/>
          <p:nvPr/>
        </p:nvSpPr>
        <p:spPr>
          <a:xfrm>
            <a:off x="8003061" y="2465173"/>
            <a:ext cx="914400" cy="914400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Franklin Gothic Medium" panose="020B0603020102020204" pitchFamily="34" charset="0"/>
              </a:rPr>
              <a:t>#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A53AEC-1B16-CCF8-E706-F93AF0DB91BB}"/>
              </a:ext>
            </a:extLst>
          </p:cNvPr>
          <p:cNvSpPr txBox="1"/>
          <p:nvPr/>
        </p:nvSpPr>
        <p:spPr>
          <a:xfrm>
            <a:off x="2671620" y="3766192"/>
            <a:ext cx="193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arrow to link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19412-17E2-3680-EF74-C48094F28225}"/>
              </a:ext>
            </a:extLst>
          </p:cNvPr>
          <p:cNvSpPr txBox="1"/>
          <p:nvPr/>
        </p:nvSpPr>
        <p:spPr>
          <a:xfrm>
            <a:off x="7333414" y="3766192"/>
            <a:ext cx="2253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to number steps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25F2B4B-6358-407B-89A7-1D1670B205E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0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Icons (Mapping)</a:t>
            </a:r>
          </a:p>
        </p:txBody>
      </p:sp>
    </p:spTree>
    <p:extLst>
      <p:ext uri="{BB962C8B-B14F-4D97-AF65-F5344CB8AC3E}">
        <p14:creationId xmlns:p14="http://schemas.microsoft.com/office/powerpoint/2010/main" val="520544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Laptop with solid fill">
            <a:extLst>
              <a:ext uri="{FF2B5EF4-FFF2-40B4-BE49-F238E27FC236}">
                <a16:creationId xmlns:a16="http://schemas.microsoft.com/office/drawing/2014/main" id="{AF6B1EE6-034D-C458-1347-AD4A39A0D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8416" y="1562304"/>
            <a:ext cx="1828800" cy="1828800"/>
          </a:xfrm>
          <a:prstGeom prst="rect">
            <a:avLst/>
          </a:prstGeom>
        </p:spPr>
      </p:pic>
      <p:pic>
        <p:nvPicPr>
          <p:cNvPr id="4" name="Graphic 3" descr="Laptop with solid fill">
            <a:extLst>
              <a:ext uri="{FF2B5EF4-FFF2-40B4-BE49-F238E27FC236}">
                <a16:creationId xmlns:a16="http://schemas.microsoft.com/office/drawing/2014/main" id="{C51275F8-571E-D5AC-8DA3-5D435CA50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600" y="1562304"/>
            <a:ext cx="1828800" cy="18288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CE011B5-BA05-832F-50D1-7FBA427EB8C9}"/>
              </a:ext>
            </a:extLst>
          </p:cNvPr>
          <p:cNvGrpSpPr/>
          <p:nvPr/>
        </p:nvGrpSpPr>
        <p:grpSpPr>
          <a:xfrm>
            <a:off x="1204784" y="1562304"/>
            <a:ext cx="1828800" cy="1828800"/>
            <a:chOff x="2306595" y="2102644"/>
            <a:chExt cx="1828800" cy="1828800"/>
          </a:xfrm>
        </p:grpSpPr>
        <p:pic>
          <p:nvPicPr>
            <p:cNvPr id="5" name="Graphic 4" descr="Laptop with solid fill">
              <a:extLst>
                <a:ext uri="{FF2B5EF4-FFF2-40B4-BE49-F238E27FC236}">
                  <a16:creationId xmlns:a16="http://schemas.microsoft.com/office/drawing/2014/main" id="{14DCD630-E58D-FB91-16D2-31FA0023F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306595" y="2102644"/>
              <a:ext cx="1828800" cy="1828800"/>
            </a:xfrm>
            <a:prstGeom prst="rect">
              <a:avLst/>
            </a:prstGeom>
          </p:spPr>
        </p:pic>
        <p:pic>
          <p:nvPicPr>
            <p:cNvPr id="6" name="Graphic 5" descr="Envelope with solid fill">
              <a:extLst>
                <a:ext uri="{FF2B5EF4-FFF2-40B4-BE49-F238E27FC236}">
                  <a16:creationId xmlns:a16="http://schemas.microsoft.com/office/drawing/2014/main" id="{E51F40AB-238F-5A57-18AC-E12725740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90567" y="2494003"/>
              <a:ext cx="860855" cy="860855"/>
            </a:xfrm>
            <a:prstGeom prst="rect">
              <a:avLst/>
            </a:prstGeom>
          </p:spPr>
        </p:pic>
      </p:grpSp>
      <p:pic>
        <p:nvPicPr>
          <p:cNvPr id="7" name="Graphic 6" descr="Cloud outline">
            <a:extLst>
              <a:ext uri="{FF2B5EF4-FFF2-40B4-BE49-F238E27FC236}">
                <a16:creationId xmlns:a16="http://schemas.microsoft.com/office/drawing/2014/main" id="{926C6A95-5B1C-F43F-7504-A8116102F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24137" y="3960335"/>
            <a:ext cx="1828800" cy="1828800"/>
          </a:xfrm>
          <a:prstGeom prst="rect">
            <a:avLst/>
          </a:prstGeom>
        </p:spPr>
      </p:pic>
      <p:pic>
        <p:nvPicPr>
          <p:cNvPr id="8" name="Graphic 7" descr="Server with solid fill">
            <a:extLst>
              <a:ext uri="{FF2B5EF4-FFF2-40B4-BE49-F238E27FC236}">
                <a16:creationId xmlns:a16="http://schemas.microsoft.com/office/drawing/2014/main" id="{6D3011B1-4B1B-ED01-1FED-33EACE3A04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23274" y="3960335"/>
            <a:ext cx="1828800" cy="1828800"/>
          </a:xfrm>
          <a:prstGeom prst="rect">
            <a:avLst/>
          </a:prstGeom>
        </p:spPr>
      </p:pic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BF83B47B-FB4E-F6D7-AD3A-EA8A337B60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525000" y="3960335"/>
            <a:ext cx="1828800" cy="1828800"/>
          </a:xfrm>
          <a:prstGeom prst="rect">
            <a:avLst/>
          </a:prstGeom>
        </p:spPr>
      </p:pic>
      <p:pic>
        <p:nvPicPr>
          <p:cNvPr id="10" name="Graphic 9" descr="Computer with solid fill">
            <a:extLst>
              <a:ext uri="{FF2B5EF4-FFF2-40B4-BE49-F238E27FC236}">
                <a16:creationId xmlns:a16="http://schemas.microsoft.com/office/drawing/2014/main" id="{39964543-C432-A102-0F9F-1E1C61E82A0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2411" y="3960335"/>
            <a:ext cx="1828800" cy="182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A1D6E4-6903-03B1-ADB4-17945C1626B4}"/>
              </a:ext>
            </a:extLst>
          </p:cNvPr>
          <p:cNvSpPr txBox="1"/>
          <p:nvPr/>
        </p:nvSpPr>
        <p:spPr>
          <a:xfrm>
            <a:off x="842487" y="3220156"/>
            <a:ext cx="255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phished user workstation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FAA43-CD75-CB1E-2BAB-23D531E6BFB8}"/>
              </a:ext>
            </a:extLst>
          </p:cNvPr>
          <p:cNvSpPr txBox="1"/>
          <p:nvPr/>
        </p:nvSpPr>
        <p:spPr>
          <a:xfrm>
            <a:off x="5009516" y="3202313"/>
            <a:ext cx="217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workstation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E8A0B4-8553-DB2D-B108-955AB449F196}"/>
              </a:ext>
            </a:extLst>
          </p:cNvPr>
          <p:cNvSpPr txBox="1"/>
          <p:nvPr/>
        </p:nvSpPr>
        <p:spPr>
          <a:xfrm>
            <a:off x="9010987" y="3220156"/>
            <a:ext cx="212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attacker workstation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A8C9C-B3B3-817A-C95F-2AFDA333C21D}"/>
              </a:ext>
            </a:extLst>
          </p:cNvPr>
          <p:cNvSpPr txBox="1"/>
          <p:nvPr/>
        </p:nvSpPr>
        <p:spPr>
          <a:xfrm>
            <a:off x="579401" y="5789135"/>
            <a:ext cx="307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alternate standard workstation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106625-E516-FCD9-3A4C-C9B8710DC395}"/>
              </a:ext>
            </a:extLst>
          </p:cNvPr>
          <p:cNvSpPr txBox="1"/>
          <p:nvPr/>
        </p:nvSpPr>
        <p:spPr>
          <a:xfrm>
            <a:off x="4337440" y="5789135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server(s)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C4EA8-FE0D-FBBE-CE3A-DC539FDF3890}"/>
              </a:ext>
            </a:extLst>
          </p:cNvPr>
          <p:cNvSpPr txBox="1"/>
          <p:nvPr/>
        </p:nvSpPr>
        <p:spPr>
          <a:xfrm>
            <a:off x="6741143" y="5789135"/>
            <a:ext cx="1794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 technology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A231E-C0CB-7E00-871E-D35D3638D0FE}"/>
              </a:ext>
            </a:extLst>
          </p:cNvPr>
          <p:cNvSpPr txBox="1"/>
          <p:nvPr/>
        </p:nvSpPr>
        <p:spPr>
          <a:xfrm>
            <a:off x="9601799" y="5785010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server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00E407A-7726-054C-6675-13D645EB0EB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06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Icons (Endpoints)</a:t>
            </a:r>
          </a:p>
        </p:txBody>
      </p:sp>
    </p:spTree>
    <p:extLst>
      <p:ext uri="{BB962C8B-B14F-4D97-AF65-F5344CB8AC3E}">
        <p14:creationId xmlns:p14="http://schemas.microsoft.com/office/powerpoint/2010/main" val="3633215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Morse Code with solid fill">
            <a:extLst>
              <a:ext uri="{FF2B5EF4-FFF2-40B4-BE49-F238E27FC236}">
                <a16:creationId xmlns:a16="http://schemas.microsoft.com/office/drawing/2014/main" id="{57E318F9-771A-4FE2-DE42-FA626C24C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05319" y="4059194"/>
            <a:ext cx="1828800" cy="1828800"/>
          </a:xfrm>
          <a:prstGeom prst="rect">
            <a:avLst/>
          </a:prstGeom>
        </p:spPr>
      </p:pic>
      <p:pic>
        <p:nvPicPr>
          <p:cNvPr id="6" name="Graphic 5" descr="Users with solid fill">
            <a:extLst>
              <a:ext uri="{FF2B5EF4-FFF2-40B4-BE49-F238E27FC236}">
                <a16:creationId xmlns:a16="http://schemas.microsoft.com/office/drawing/2014/main" id="{F05C9039-7970-DDA3-A5A4-2E8D44ECE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2179" y="1723767"/>
            <a:ext cx="1828800" cy="1828800"/>
          </a:xfrm>
          <a:prstGeom prst="rect">
            <a:avLst/>
          </a:prstGeom>
        </p:spPr>
      </p:pic>
      <p:pic>
        <p:nvPicPr>
          <p:cNvPr id="7" name="Graphic 6" descr="Open folder with solid fill">
            <a:extLst>
              <a:ext uri="{FF2B5EF4-FFF2-40B4-BE49-F238E27FC236}">
                <a16:creationId xmlns:a16="http://schemas.microsoft.com/office/drawing/2014/main" id="{DCE19762-139C-6F10-D871-F13F5F84A7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609" y="4059194"/>
            <a:ext cx="1828800" cy="1828800"/>
          </a:xfrm>
          <a:prstGeom prst="rect">
            <a:avLst/>
          </a:prstGeom>
        </p:spPr>
      </p:pic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28F6CC28-0218-7F1A-6686-6DAD1F8929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12179" y="4059194"/>
            <a:ext cx="1828800" cy="1828800"/>
          </a:xfrm>
          <a:prstGeom prst="rect">
            <a:avLst/>
          </a:prstGeom>
        </p:spPr>
      </p:pic>
      <p:pic>
        <p:nvPicPr>
          <p:cNvPr id="9" name="Graphic 8" descr="Envelope with solid fill">
            <a:extLst>
              <a:ext uri="{FF2B5EF4-FFF2-40B4-BE49-F238E27FC236}">
                <a16:creationId xmlns:a16="http://schemas.microsoft.com/office/drawing/2014/main" id="{1E6CFB00-7E33-5C93-8F0E-04625F92DB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58749" y="4059194"/>
            <a:ext cx="1828800" cy="1828800"/>
          </a:xfrm>
          <a:prstGeom prst="rect">
            <a:avLst/>
          </a:prstGeom>
        </p:spPr>
      </p:pic>
      <p:pic>
        <p:nvPicPr>
          <p:cNvPr id="10" name="Graphic 9" descr="Diploma with solid fill">
            <a:extLst>
              <a:ext uri="{FF2B5EF4-FFF2-40B4-BE49-F238E27FC236}">
                <a16:creationId xmlns:a16="http://schemas.microsoft.com/office/drawing/2014/main" id="{AF45FE85-A04B-2F21-E146-233048C951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05319" y="1653617"/>
            <a:ext cx="1828800" cy="1828800"/>
          </a:xfrm>
          <a:prstGeom prst="rect">
            <a:avLst/>
          </a:prstGeom>
        </p:spPr>
      </p:pic>
      <p:pic>
        <p:nvPicPr>
          <p:cNvPr id="14" name="Graphic 13" descr="Flowchart with solid fill">
            <a:extLst>
              <a:ext uri="{FF2B5EF4-FFF2-40B4-BE49-F238E27FC236}">
                <a16:creationId xmlns:a16="http://schemas.microsoft.com/office/drawing/2014/main" id="{12592496-23BC-1A24-F2AE-AB99FE5E9A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5609" y="1723767"/>
            <a:ext cx="1828800" cy="1828800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DFF263C8-5BAA-7C38-2C78-B7827E080AC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58749" y="1688692"/>
            <a:ext cx="1828800" cy="1828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C118F60-2687-A6A3-B18B-8F04FC3773D3}"/>
              </a:ext>
            </a:extLst>
          </p:cNvPr>
          <p:cNvSpPr txBox="1"/>
          <p:nvPr/>
        </p:nvSpPr>
        <p:spPr>
          <a:xfrm>
            <a:off x="1231007" y="355737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7A0421-0D45-5703-55AA-E680DF080C00}"/>
              </a:ext>
            </a:extLst>
          </p:cNvPr>
          <p:cNvSpPr txBox="1"/>
          <p:nvPr/>
        </p:nvSpPr>
        <p:spPr>
          <a:xfrm>
            <a:off x="3507457" y="3516482"/>
            <a:ext cx="223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group/users/accounts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2DCB28-B76B-35B4-C3B6-82144FCDB7FF}"/>
              </a:ext>
            </a:extLst>
          </p:cNvPr>
          <p:cNvSpPr txBox="1"/>
          <p:nvPr/>
        </p:nvSpPr>
        <p:spPr>
          <a:xfrm>
            <a:off x="6862153" y="3552567"/>
            <a:ext cx="142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user/account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939D0C-1EB8-6581-0A7B-3196D695F8B7}"/>
              </a:ext>
            </a:extLst>
          </p:cNvPr>
          <p:cNvSpPr txBox="1"/>
          <p:nvPr/>
        </p:nvSpPr>
        <p:spPr>
          <a:xfrm>
            <a:off x="8980836" y="3550379"/>
            <a:ext cx="307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certificate/certificate template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4F8367-D897-BD80-326F-FD49AC0F8EA2}"/>
              </a:ext>
            </a:extLst>
          </p:cNvPr>
          <p:cNvSpPr txBox="1"/>
          <p:nvPr/>
        </p:nvSpPr>
        <p:spPr>
          <a:xfrm>
            <a:off x="736815" y="5810585"/>
            <a:ext cx="183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share/folder/files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B45E16-BD76-D4D3-6CE7-4A32A3CEDAC7}"/>
              </a:ext>
            </a:extLst>
          </p:cNvPr>
          <p:cNvSpPr txBox="1"/>
          <p:nvPr/>
        </p:nvSpPr>
        <p:spPr>
          <a:xfrm>
            <a:off x="3863645" y="5810585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file/document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97B221-C9E9-755C-1AD7-BBD09BB15186}"/>
              </a:ext>
            </a:extLst>
          </p:cNvPr>
          <p:cNvSpPr txBox="1"/>
          <p:nvPr/>
        </p:nvSpPr>
        <p:spPr>
          <a:xfrm>
            <a:off x="6779886" y="5810585"/>
            <a:ext cx="15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phishing/email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624B59-1088-0E64-80F6-88ED35DF0A31}"/>
              </a:ext>
            </a:extLst>
          </p:cNvPr>
          <p:cNvSpPr txBox="1"/>
          <p:nvPr/>
        </p:nvSpPr>
        <p:spPr>
          <a:xfrm>
            <a:off x="9386588" y="5810585"/>
            <a:ext cx="2266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code/exploit/malware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0F402A4-8C9F-F6E8-ED14-F76E1A05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Icons (Objects/Files)</a:t>
            </a:r>
          </a:p>
        </p:txBody>
      </p:sp>
    </p:spTree>
    <p:extLst>
      <p:ext uri="{BB962C8B-B14F-4D97-AF65-F5344CB8AC3E}">
        <p14:creationId xmlns:p14="http://schemas.microsoft.com/office/powerpoint/2010/main" val="157758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Web design with solid fill">
            <a:extLst>
              <a:ext uri="{FF2B5EF4-FFF2-40B4-BE49-F238E27FC236}">
                <a16:creationId xmlns:a16="http://schemas.microsoft.com/office/drawing/2014/main" id="{20F7795D-00F7-D0C4-E3CC-4BCE2CC42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1260" y="2514600"/>
            <a:ext cx="1828800" cy="1828800"/>
          </a:xfrm>
          <a:prstGeom prst="rect">
            <a:avLst/>
          </a:prstGeom>
        </p:spPr>
      </p:pic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ECB54161-CCE6-D1DC-9727-0AFED0549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41940" y="2514600"/>
            <a:ext cx="1828800" cy="18288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B9B9668-30CF-5F29-B779-658EB3AA0ACC}"/>
              </a:ext>
            </a:extLst>
          </p:cNvPr>
          <p:cNvGrpSpPr/>
          <p:nvPr/>
        </p:nvGrpSpPr>
        <p:grpSpPr>
          <a:xfrm>
            <a:off x="5181600" y="2514600"/>
            <a:ext cx="1828800" cy="1828800"/>
            <a:chOff x="2356021" y="3351440"/>
            <a:chExt cx="1828800" cy="1828800"/>
          </a:xfrm>
        </p:grpSpPr>
        <p:pic>
          <p:nvPicPr>
            <p:cNvPr id="7" name="Graphic 6" descr="Browser window with solid fill">
              <a:extLst>
                <a:ext uri="{FF2B5EF4-FFF2-40B4-BE49-F238E27FC236}">
                  <a16:creationId xmlns:a16="http://schemas.microsoft.com/office/drawing/2014/main" id="{F7D59761-01A8-0C32-7FBB-2A239AB70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6021" y="3351440"/>
              <a:ext cx="1828800" cy="1828800"/>
            </a:xfrm>
            <a:prstGeom prst="rect">
              <a:avLst/>
            </a:prstGeom>
          </p:spPr>
        </p:pic>
        <p:pic>
          <p:nvPicPr>
            <p:cNvPr id="5" name="Graphic 4" descr="Bug with solid fill">
              <a:extLst>
                <a:ext uri="{FF2B5EF4-FFF2-40B4-BE49-F238E27FC236}">
                  <a16:creationId xmlns:a16="http://schemas.microsoft.com/office/drawing/2014/main" id="{89AAF440-B3F2-4546-9E46-1A69B08F4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17963" y="4009186"/>
              <a:ext cx="711095" cy="71109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BA2314-5D98-2A52-D462-C5B2FFFBC928}"/>
              </a:ext>
            </a:extLst>
          </p:cNvPr>
          <p:cNvSpPr txBox="1"/>
          <p:nvPr/>
        </p:nvSpPr>
        <p:spPr>
          <a:xfrm>
            <a:off x="733930" y="4324865"/>
            <a:ext cx="280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application/web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7BF26-5B88-3080-BFAB-2C51F243AAF7}"/>
              </a:ext>
            </a:extLst>
          </p:cNvPr>
          <p:cNvSpPr txBox="1"/>
          <p:nvPr/>
        </p:nvSpPr>
        <p:spPr>
          <a:xfrm>
            <a:off x="4826742" y="4324865"/>
            <a:ext cx="253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software/application bug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ECA290-1811-6761-C00D-804B1898CA9F}"/>
              </a:ext>
            </a:extLst>
          </p:cNvPr>
          <p:cNvSpPr txBox="1"/>
          <p:nvPr/>
        </p:nvSpPr>
        <p:spPr>
          <a:xfrm>
            <a:off x="9088414" y="4324865"/>
            <a:ext cx="1935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software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C1B630D-EB84-8F8B-7B4C-5EB75426A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Icons (Software/Applications)</a:t>
            </a:r>
          </a:p>
        </p:txBody>
      </p:sp>
    </p:spTree>
    <p:extLst>
      <p:ext uri="{BB962C8B-B14F-4D97-AF65-F5344CB8AC3E}">
        <p14:creationId xmlns:p14="http://schemas.microsoft.com/office/powerpoint/2010/main" val="2204978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xplosion 2 2">
            <a:extLst>
              <a:ext uri="{FF2B5EF4-FFF2-40B4-BE49-F238E27FC236}">
                <a16:creationId xmlns:a16="http://schemas.microsoft.com/office/drawing/2014/main" id="{1D94513A-C263-3A03-C234-A817C6B202B9}"/>
              </a:ext>
            </a:extLst>
          </p:cNvPr>
          <p:cNvSpPr/>
          <p:nvPr/>
        </p:nvSpPr>
        <p:spPr>
          <a:xfrm rot="1200558">
            <a:off x="7524716" y="2680848"/>
            <a:ext cx="2001133" cy="1513760"/>
          </a:xfrm>
          <a:prstGeom prst="irregularSeal2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Cmd Terminal with solid fill">
            <a:extLst>
              <a:ext uri="{FF2B5EF4-FFF2-40B4-BE49-F238E27FC236}">
                <a16:creationId xmlns:a16="http://schemas.microsoft.com/office/drawing/2014/main" id="{1A72A2D4-24B6-B08C-5FB1-05B0E89D2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6326" y="2523328"/>
            <a:ext cx="1828800" cy="1828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21E8DF-BC71-4A7D-9AC3-7317C75D3FEC}"/>
              </a:ext>
            </a:extLst>
          </p:cNvPr>
          <p:cNvSpPr txBox="1"/>
          <p:nvPr/>
        </p:nvSpPr>
        <p:spPr>
          <a:xfrm>
            <a:off x="1474402" y="4306621"/>
            <a:ext cx="3812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command execution/shell/exploitation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63CE1-9A31-4662-78AA-62C5B8E6F28F}"/>
              </a:ext>
            </a:extLst>
          </p:cNvPr>
          <p:cNvSpPr txBox="1"/>
          <p:nvPr/>
        </p:nvSpPr>
        <p:spPr>
          <a:xfrm>
            <a:off x="6361293" y="4306621"/>
            <a:ext cx="4327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significant exploitation/domain compromise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30B6FF-4656-2A96-7D90-B3931C46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Icons (Actions)</a:t>
            </a:r>
          </a:p>
        </p:txBody>
      </p:sp>
    </p:spTree>
    <p:extLst>
      <p:ext uri="{BB962C8B-B14F-4D97-AF65-F5344CB8AC3E}">
        <p14:creationId xmlns:p14="http://schemas.microsoft.com/office/powerpoint/2010/main" val="134208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502</Words>
  <Application>Microsoft Macintosh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Franklin Gothic Medium</vt:lpstr>
      <vt:lpstr>Office Theme</vt:lpstr>
      <vt:lpstr>Introduction</vt:lpstr>
      <vt:lpstr>Instructions</vt:lpstr>
      <vt:lpstr>Instructions (cont.)</vt:lpstr>
      <vt:lpstr>PowerPoint Presentation</vt:lpstr>
      <vt:lpstr>PowerPoint Presentation</vt:lpstr>
      <vt:lpstr>PowerPoint Presentation</vt:lpstr>
      <vt:lpstr>Icons (Objects/Files)</vt:lpstr>
      <vt:lpstr>Icons (Software/Applications)</vt:lpstr>
      <vt:lpstr>Icons (Actions)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Miller, Karen</dc:creator>
  <cp:lastModifiedBy>Miller, Karen</cp:lastModifiedBy>
  <cp:revision>33</cp:revision>
  <dcterms:created xsi:type="dcterms:W3CDTF">2023-03-01T17:03:33Z</dcterms:created>
  <dcterms:modified xsi:type="dcterms:W3CDTF">2023-03-02T19:14:48Z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2eef23d-2e95-4428-9a3c-2526d95b164a_Enabled">
    <vt:lpwstr>true</vt:lpwstr>
  </property>
  <property fmtid="{D5CDD505-2E9C-101B-9397-08002B2CF9AE}" pid="3" name="MSIP_Label_a2eef23d-2e95-4428-9a3c-2526d95b164a_SetDate">
    <vt:lpwstr>2023-03-01T17:48:49Z</vt:lpwstr>
  </property>
  <property fmtid="{D5CDD505-2E9C-101B-9397-08002B2CF9AE}" pid="4" name="MSIP_Label_a2eef23d-2e95-4428-9a3c-2526d95b164a_Method">
    <vt:lpwstr>Standard</vt:lpwstr>
  </property>
  <property fmtid="{D5CDD505-2E9C-101B-9397-08002B2CF9AE}" pid="5" name="MSIP_Label_a2eef23d-2e95-4428-9a3c-2526d95b164a_Name">
    <vt:lpwstr>For Official Use Only (FOUO)</vt:lpwstr>
  </property>
  <property fmtid="{D5CDD505-2E9C-101B-9397-08002B2CF9AE}" pid="6" name="MSIP_Label_a2eef23d-2e95-4428-9a3c-2526d95b164a_SiteId">
    <vt:lpwstr>3ccde76c-946d-4a12-bb7a-fc9d0842354a</vt:lpwstr>
  </property>
  <property fmtid="{D5CDD505-2E9C-101B-9397-08002B2CF9AE}" pid="7" name="MSIP_Label_a2eef23d-2e95-4428-9a3c-2526d95b164a_ActionId">
    <vt:lpwstr>2e67df2c-5c9f-4786-a350-8ef4e7c44fff</vt:lpwstr>
  </property>
  <property fmtid="{D5CDD505-2E9C-101B-9397-08002B2CF9AE}" pid="8" name="MSIP_Label_a2eef23d-2e95-4428-9a3c-2526d95b164a_ContentBits">
    <vt:lpwstr>0</vt:lpwstr>
  </property>
</Properties>
</file>