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5680c5eef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5680c5ee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200">
                <a:solidFill>
                  <a:schemeClr val="dk1"/>
                </a:solidFill>
                <a:highlight>
                  <a:srgbClr val="FFFFFF"/>
                </a:highlight>
                <a:latin typeface="Times New Roman"/>
                <a:ea typeface="Times New Roman"/>
                <a:cs typeface="Times New Roman"/>
                <a:sym typeface="Times New Roman"/>
              </a:rPr>
              <a:t>GPS: Global Positioning System</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r>
              <a:rPr lang="en-CA" sz="1200">
                <a:solidFill>
                  <a:schemeClr val="dk1"/>
                </a:solidFill>
                <a:latin typeface="Times New Roman"/>
                <a:ea typeface="Times New Roman"/>
                <a:cs typeface="Times New Roman"/>
                <a:sym typeface="Times New Roman"/>
              </a:rPr>
              <a:t>IMU: Inertial Measurement Unit</a:t>
            </a:r>
            <a:endParaRPr sz="1200">
              <a:solidFill>
                <a:schemeClr val="dk1"/>
              </a:solidFill>
              <a:latin typeface="Times New Roman"/>
              <a:ea typeface="Times New Roman"/>
              <a:cs typeface="Times New Roman"/>
              <a:sym typeface="Times New Roman"/>
            </a:endParaRPr>
          </a:p>
          <a:p>
            <a:pPr marL="0" lvl="0" indent="0" algn="l" rtl="0">
              <a:lnSpc>
                <a:spcPct val="107916"/>
              </a:lnSpc>
              <a:spcBef>
                <a:spcPts val="1000"/>
              </a:spcBef>
              <a:spcAft>
                <a:spcPts val="0"/>
              </a:spcAft>
              <a:buNone/>
            </a:pPr>
            <a:r>
              <a:rPr lang="en-CA" sz="1200">
                <a:solidFill>
                  <a:schemeClr val="dk1"/>
                </a:solidFill>
                <a:latin typeface="Times New Roman"/>
                <a:ea typeface="Times New Roman"/>
                <a:cs typeface="Times New Roman"/>
                <a:sym typeface="Times New Roman"/>
              </a:rPr>
              <a:t>LiDAR: Light Detection and Ranging</a:t>
            </a:r>
            <a:endParaRPr sz="1200">
              <a:solidFill>
                <a:schemeClr val="dk1"/>
              </a:solidFill>
              <a:latin typeface="Times New Roman"/>
              <a:ea typeface="Times New Roman"/>
              <a:cs typeface="Times New Roman"/>
              <a:sym typeface="Times New Roman"/>
            </a:endParaRPr>
          </a:p>
          <a:p>
            <a:pPr marL="0" lvl="0" indent="0" algn="l" rtl="0">
              <a:lnSpc>
                <a:spcPct val="107916"/>
              </a:lnSpc>
              <a:spcBef>
                <a:spcPts val="1000"/>
              </a:spcBef>
              <a:spcAft>
                <a:spcPts val="1000"/>
              </a:spcAft>
              <a:buClr>
                <a:schemeClr val="dk1"/>
              </a:buClr>
              <a:buSzPts val="1100"/>
              <a:buFont typeface="Arial"/>
              <a:buNone/>
            </a:pPr>
            <a:r>
              <a:rPr lang="en-CA" sz="1200">
                <a:solidFill>
                  <a:schemeClr val="dk1"/>
                </a:solidFill>
                <a:highlight>
                  <a:srgbClr val="FFFFFF"/>
                </a:highlight>
                <a:latin typeface="Times New Roman"/>
                <a:ea typeface="Times New Roman"/>
                <a:cs typeface="Times New Roman"/>
                <a:sym typeface="Times New Roman"/>
              </a:rPr>
              <a:t>HMI: Human-Machine Interface</a:t>
            </a:r>
            <a:r>
              <a:rPr lang="en-CA" sz="1200">
                <a:solidFill>
                  <a:schemeClr val="dk1"/>
                </a:solidFill>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5680c5eef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5680c5ee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5680c5eef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5680c5ee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5e758a58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5e758a58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e758a58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5e758a58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5e758a58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5e758a58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5e758a58a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5e758a58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5e758a58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5e758a5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5ca12d3a6_4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5ca12d3a6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5e758a58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5e758a58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603868c9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603868c9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5e758a58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5e758a58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5e758a58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5e758a58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5680c5eef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5680c5ee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15680c5eef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15680c5ee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a:solidFill>
                  <a:schemeClr val="dk1"/>
                </a:solidFill>
              </a:rPr>
              <a:t>Feel free to edit to format ur presentation style ~karl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487b30cd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487b30cd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Feel free to edit to format ur presentation style ~karl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487b30cd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1487b30cd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a:solidFill>
                  <a:schemeClr val="dk1"/>
                </a:solidFill>
              </a:rPr>
              <a:t>Feel free to edit to format ur presentation style ~karl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15680c5eef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15680c5ee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5680c5eef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5680c5ee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200">
                <a:solidFill>
                  <a:schemeClr val="dk1"/>
                </a:solidFill>
                <a:highlight>
                  <a:srgbClr val="FFFFFF"/>
                </a:highlight>
                <a:latin typeface="Times New Roman"/>
                <a:ea typeface="Times New Roman"/>
                <a:cs typeface="Times New Roman"/>
                <a:sym typeface="Times New Roman"/>
              </a:rPr>
              <a:t>ROI: Region of Interest - area of an image that is selected and deemed as important; the foreground of the image</a:t>
            </a: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107916"/>
              </a:lnSpc>
              <a:spcBef>
                <a:spcPts val="0"/>
              </a:spcBef>
              <a:spcAft>
                <a:spcPts val="0"/>
              </a:spcAft>
              <a:buNone/>
            </a:pPr>
            <a:r>
              <a:rPr lang="en-CA" sz="1200">
                <a:solidFill>
                  <a:schemeClr val="dk1"/>
                </a:solidFill>
                <a:latin typeface="Times New Roman"/>
                <a:ea typeface="Times New Roman"/>
                <a:cs typeface="Times New Roman"/>
                <a:sym typeface="Times New Roman"/>
              </a:rPr>
              <a:t>LiDAR: Light Detection and Ranging</a:t>
            </a:r>
            <a:endParaRPr sz="1200">
              <a:solidFill>
                <a:schemeClr val="dk1"/>
              </a:solidFill>
              <a:latin typeface="Times New Roman"/>
              <a:ea typeface="Times New Roman"/>
              <a:cs typeface="Times New Roman"/>
              <a:sym typeface="Times New Roman"/>
            </a:endParaRPr>
          </a:p>
          <a:p>
            <a:pPr marL="0" lvl="0" indent="0" algn="l" rtl="0">
              <a:lnSpc>
                <a:spcPct val="107916"/>
              </a:lnSpc>
              <a:spcBef>
                <a:spcPts val="1000"/>
              </a:spcBef>
              <a:spcAft>
                <a:spcPts val="1000"/>
              </a:spcAft>
              <a:buClr>
                <a:schemeClr val="dk1"/>
              </a:buClr>
              <a:buSzPts val="1100"/>
              <a:buFont typeface="Arial"/>
              <a:buNone/>
            </a:pPr>
            <a:r>
              <a:rPr lang="en-CA" sz="1200">
                <a:solidFill>
                  <a:schemeClr val="dk1"/>
                </a:solidFill>
                <a:latin typeface="Times New Roman"/>
                <a:ea typeface="Times New Roman"/>
                <a:cs typeface="Times New Roman"/>
                <a:sym typeface="Times New Roman"/>
              </a:rPr>
              <a:t>RADAR: Radio Detection And Ranging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680c5eef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680c5ee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Container -&gt; scenario -&gt; evaluator -&gt; predictor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hAqB9MjMmms&amp;ab_channel=MekatNorra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CA" dirty="0"/>
              <a:t>Apollo</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CA" u="sng" dirty="0">
                <a:solidFill>
                  <a:schemeClr val="hlink"/>
                </a:solidFill>
                <a:hlinkClick r:id="rId3"/>
              </a:rPr>
              <a:t>https://www.youtube.com/watch?v=hAqB9MjMmms&amp;ab_channel=MekatNorray</a:t>
            </a:r>
            <a:endParaRPr lang="en-CA" u="sng" dirty="0">
              <a:solidFill>
                <a:schemeClr val="hlink"/>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Subsystems</a:t>
            </a:r>
            <a:endParaRPr/>
          </a:p>
        </p:txBody>
      </p:sp>
      <p:sp>
        <p:nvSpPr>
          <p:cNvPr id="134" name="Google Shape;134;p22"/>
          <p:cNvSpPr txBox="1">
            <a:spLocks noGrp="1"/>
          </p:cNvSpPr>
          <p:nvPr>
            <p:ph type="body" idx="1"/>
          </p:nvPr>
        </p:nvSpPr>
        <p:spPr>
          <a:xfrm>
            <a:off x="254000" y="55081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35" name="Google Shape;135;p22"/>
          <p:cNvSpPr txBox="1"/>
          <p:nvPr/>
        </p:nvSpPr>
        <p:spPr>
          <a:xfrm>
            <a:off x="311700" y="1170125"/>
            <a:ext cx="3019800" cy="123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7. Localization</a:t>
            </a:r>
            <a:endParaRPr sz="1200">
              <a:solidFill>
                <a:schemeClr val="lt2"/>
              </a:solidFill>
            </a:endParaRPr>
          </a:p>
          <a:p>
            <a:pPr marL="0" lvl="0" indent="0" algn="l" rtl="0">
              <a:spcBef>
                <a:spcPts val="1000"/>
              </a:spcBef>
              <a:spcAft>
                <a:spcPts val="1000"/>
              </a:spcAft>
              <a:buNone/>
            </a:pPr>
            <a:r>
              <a:rPr lang="en-CA" sz="1200">
                <a:solidFill>
                  <a:schemeClr val="lt2"/>
                </a:solidFill>
              </a:rPr>
              <a:t>Aggregates various data to locate the autonomous vehicle and provide localization services. Provides localization using GPS, IMU, and LiDAR information.</a:t>
            </a:r>
            <a:endParaRPr sz="1200">
              <a:solidFill>
                <a:schemeClr val="lt2"/>
              </a:solidFill>
            </a:endParaRPr>
          </a:p>
        </p:txBody>
      </p:sp>
      <p:sp>
        <p:nvSpPr>
          <p:cNvPr id="136" name="Google Shape;136;p22"/>
          <p:cNvSpPr txBox="1"/>
          <p:nvPr/>
        </p:nvSpPr>
        <p:spPr>
          <a:xfrm>
            <a:off x="311700" y="2559113"/>
            <a:ext cx="3019800" cy="105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8. Monitor</a:t>
            </a:r>
            <a:endParaRPr sz="1200">
              <a:solidFill>
                <a:schemeClr val="lt2"/>
              </a:solidFill>
            </a:endParaRPr>
          </a:p>
          <a:p>
            <a:pPr marL="0" lvl="0" indent="0" algn="l" rtl="0">
              <a:spcBef>
                <a:spcPts val="1000"/>
              </a:spcBef>
              <a:spcAft>
                <a:spcPts val="1000"/>
              </a:spcAft>
              <a:buNone/>
            </a:pPr>
            <a:r>
              <a:rPr lang="en-CA" sz="1200">
                <a:solidFill>
                  <a:schemeClr val="lt2"/>
                </a:solidFill>
              </a:rPr>
              <a:t>Ensures all modules are working and passes its data on to the HMI for the driver to view.</a:t>
            </a:r>
            <a:endParaRPr sz="1200">
              <a:solidFill>
                <a:schemeClr val="lt2"/>
              </a:solidFill>
            </a:endParaRPr>
          </a:p>
        </p:txBody>
      </p:sp>
      <p:sp>
        <p:nvSpPr>
          <p:cNvPr id="137" name="Google Shape;137;p22"/>
          <p:cNvSpPr txBox="1"/>
          <p:nvPr/>
        </p:nvSpPr>
        <p:spPr>
          <a:xfrm>
            <a:off x="311700" y="3578513"/>
            <a:ext cx="3019800" cy="86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9. Guardian</a:t>
            </a:r>
            <a:endParaRPr sz="1200">
              <a:solidFill>
                <a:schemeClr val="lt2"/>
              </a:solidFill>
            </a:endParaRPr>
          </a:p>
          <a:p>
            <a:pPr marL="0" lvl="0" indent="0" algn="l" rtl="0">
              <a:spcBef>
                <a:spcPts val="1000"/>
              </a:spcBef>
              <a:spcAft>
                <a:spcPts val="1000"/>
              </a:spcAft>
              <a:buNone/>
            </a:pPr>
            <a:r>
              <a:rPr lang="en-CA" sz="1200">
                <a:solidFill>
                  <a:schemeClr val="lt2"/>
                </a:solidFill>
              </a:rPr>
              <a:t>Intervenes if the Monitor module detects a failure and provides countermeasures</a:t>
            </a:r>
            <a:endParaRPr sz="1200">
              <a:solidFill>
                <a:schemeClr val="lt2"/>
              </a:solidFill>
            </a:endParaRPr>
          </a:p>
        </p:txBody>
      </p:sp>
      <p:sp>
        <p:nvSpPr>
          <p:cNvPr id="138" name="Google Shape;138;p22"/>
          <p:cNvSpPr txBox="1"/>
          <p:nvPr/>
        </p:nvSpPr>
        <p:spPr>
          <a:xfrm>
            <a:off x="3533425" y="1170113"/>
            <a:ext cx="3019800" cy="123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10. Audio</a:t>
            </a:r>
            <a:endParaRPr sz="1200">
              <a:solidFill>
                <a:schemeClr val="lt2"/>
              </a:solidFill>
            </a:endParaRPr>
          </a:p>
          <a:p>
            <a:pPr marL="0" lvl="0" indent="0" algn="l" rtl="0">
              <a:spcBef>
                <a:spcPts val="1000"/>
              </a:spcBef>
              <a:spcAft>
                <a:spcPts val="1000"/>
              </a:spcAft>
              <a:buNone/>
            </a:pPr>
            <a:r>
              <a:rPr lang="en-CA" sz="1200">
                <a:solidFill>
                  <a:schemeClr val="lt2"/>
                </a:solidFill>
              </a:rPr>
              <a:t>Detects siren sounds and displays an active alert on the Dream view web application (HMI) if an emergency vehicle is detected.</a:t>
            </a:r>
            <a:endParaRPr sz="1200">
              <a:solidFill>
                <a:schemeClr val="lt2"/>
              </a:solidFill>
            </a:endParaRPr>
          </a:p>
        </p:txBody>
      </p:sp>
      <p:sp>
        <p:nvSpPr>
          <p:cNvPr id="139" name="Google Shape;139;p22"/>
          <p:cNvSpPr txBox="1"/>
          <p:nvPr/>
        </p:nvSpPr>
        <p:spPr>
          <a:xfrm>
            <a:off x="3533425" y="2419338"/>
            <a:ext cx="3019800" cy="105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11. Routing</a:t>
            </a:r>
            <a:endParaRPr sz="1200">
              <a:solidFill>
                <a:schemeClr val="lt2"/>
              </a:solidFill>
            </a:endParaRPr>
          </a:p>
          <a:p>
            <a:pPr marL="0" lvl="0" indent="0" algn="l" rtl="0">
              <a:spcBef>
                <a:spcPts val="1000"/>
              </a:spcBef>
              <a:spcAft>
                <a:spcPts val="1000"/>
              </a:spcAft>
              <a:buNone/>
            </a:pPr>
            <a:r>
              <a:rPr lang="en-CA" sz="1200">
                <a:solidFill>
                  <a:schemeClr val="lt2"/>
                </a:solidFill>
              </a:rPr>
              <a:t>Tells the autonomous vehicle how to reach its destination via a series of lanes or roads depending on a topology file.</a:t>
            </a:r>
            <a:endParaRPr sz="1200">
              <a:solidFill>
                <a:schemeClr val="lt2"/>
              </a:solidFill>
            </a:endParaRPr>
          </a:p>
        </p:txBody>
      </p:sp>
      <p:pic>
        <p:nvPicPr>
          <p:cNvPr id="140" name="Google Shape;140;p22"/>
          <p:cNvPicPr preferRelativeResize="0"/>
          <p:nvPr/>
        </p:nvPicPr>
        <p:blipFill>
          <a:blip r:embed="rId3">
            <a:alphaModFix/>
          </a:blip>
          <a:stretch>
            <a:fillRect/>
          </a:stretch>
        </p:blipFill>
        <p:spPr>
          <a:xfrm>
            <a:off x="6820468" y="1277150"/>
            <a:ext cx="2098358" cy="1495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System Evolution</a:t>
            </a:r>
            <a:endParaRPr/>
          </a:p>
        </p:txBody>
      </p:sp>
      <p:sp>
        <p:nvSpPr>
          <p:cNvPr id="146" name="Google Shape;14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Apollo release 3.5 is the most important architectural change with the implementation of monitor, and guardian.</a:t>
            </a:r>
            <a:endParaRPr/>
          </a:p>
          <a:p>
            <a:pPr marL="457200" lvl="0" indent="-342900" algn="l" rtl="0">
              <a:spcBef>
                <a:spcPts val="1200"/>
              </a:spcBef>
              <a:spcAft>
                <a:spcPts val="0"/>
              </a:spcAft>
              <a:buSzPts val="1800"/>
              <a:buChar char="-"/>
            </a:pPr>
            <a:r>
              <a:rPr lang="en-CA"/>
              <a:t>Monitor takes input from every component and has guardian interrupt control commands so the CANBus can correct errors and fix failures.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Developer Responsibilities &amp; Data Flow</a:t>
            </a:r>
            <a:endParaRPr/>
          </a:p>
        </p:txBody>
      </p:sp>
      <p:sp>
        <p:nvSpPr>
          <p:cNvPr id="152" name="Google Shape;15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From observing the software architecture, we can determine there are four major development groups in Apollo.</a:t>
            </a:r>
            <a:endParaRPr/>
          </a:p>
          <a:p>
            <a:pPr marL="457200" lvl="0" indent="-342900" algn="l" rtl="0">
              <a:spcBef>
                <a:spcPts val="1200"/>
              </a:spcBef>
              <a:spcAft>
                <a:spcPts val="0"/>
              </a:spcAft>
              <a:buSzPts val="1800"/>
              <a:buChar char="-"/>
            </a:pPr>
            <a:r>
              <a:rPr lang="en-CA"/>
              <a:t>Perception, Prediction, Planning → Group 1</a:t>
            </a:r>
            <a:endParaRPr/>
          </a:p>
          <a:p>
            <a:pPr marL="457200" lvl="0" indent="-342900" algn="l" rtl="0">
              <a:spcBef>
                <a:spcPts val="0"/>
              </a:spcBef>
              <a:spcAft>
                <a:spcPts val="0"/>
              </a:spcAft>
              <a:buSzPts val="1800"/>
              <a:buChar char="-"/>
            </a:pPr>
            <a:r>
              <a:rPr lang="en-CA"/>
              <a:t>Control → Group 2</a:t>
            </a:r>
            <a:endParaRPr/>
          </a:p>
          <a:p>
            <a:pPr marL="457200" lvl="0" indent="-342900" algn="l" rtl="0">
              <a:spcBef>
                <a:spcPts val="0"/>
              </a:spcBef>
              <a:spcAft>
                <a:spcPts val="0"/>
              </a:spcAft>
              <a:buSzPts val="1800"/>
              <a:buChar char="-"/>
            </a:pPr>
            <a:r>
              <a:rPr lang="en-CA"/>
              <a:t>HD Map, Localization, CANBus, Guardian → Group 3</a:t>
            </a:r>
            <a:endParaRPr/>
          </a:p>
          <a:p>
            <a:pPr marL="457200" lvl="0" indent="-342900" algn="l" rtl="0">
              <a:spcBef>
                <a:spcPts val="0"/>
              </a:spcBef>
              <a:spcAft>
                <a:spcPts val="0"/>
              </a:spcAft>
              <a:buSzPts val="1800"/>
              <a:buChar char="-"/>
            </a:pPr>
            <a:r>
              <a:rPr lang="en-CA"/>
              <a:t>Monitor, HMI → Group 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Developer Responsibilities &amp; Data Flow</a:t>
            </a:r>
            <a:endParaRPr/>
          </a:p>
        </p:txBody>
      </p:sp>
      <p:sp>
        <p:nvSpPr>
          <p:cNvPr id="158" name="Google Shape;15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Group 1</a:t>
            </a:r>
            <a:endParaRPr/>
          </a:p>
          <a:p>
            <a:pPr marL="0" lvl="0" indent="0" algn="l" rtl="0">
              <a:spcBef>
                <a:spcPts val="1200"/>
              </a:spcBef>
              <a:spcAft>
                <a:spcPts val="0"/>
              </a:spcAft>
              <a:buNone/>
            </a:pPr>
            <a:r>
              <a:rPr lang="en-CA"/>
              <a:t>Group 1’s main responsibility would be to make the “autonomous” of “autonomous driving car” work.</a:t>
            </a:r>
            <a:endParaRPr/>
          </a:p>
          <a:p>
            <a:pPr marL="457200" lvl="0" indent="-342900" algn="l" rtl="0">
              <a:spcBef>
                <a:spcPts val="1200"/>
              </a:spcBef>
              <a:spcAft>
                <a:spcPts val="0"/>
              </a:spcAft>
              <a:buSzPts val="1800"/>
              <a:buChar char="-"/>
            </a:pPr>
            <a:r>
              <a:rPr lang="en-CA"/>
              <a:t>Perception: ensures radars and cameras are functional</a:t>
            </a:r>
            <a:endParaRPr/>
          </a:p>
          <a:p>
            <a:pPr marL="457200" lvl="0" indent="-342900" algn="l" rtl="0">
              <a:spcBef>
                <a:spcPts val="0"/>
              </a:spcBef>
              <a:spcAft>
                <a:spcPts val="0"/>
              </a:spcAft>
              <a:buSzPts val="1800"/>
              <a:buChar char="-"/>
            </a:pPr>
            <a:r>
              <a:rPr lang="en-CA"/>
              <a:t>Prediction: ensures A.I understands obstacles</a:t>
            </a:r>
            <a:endParaRPr/>
          </a:p>
          <a:p>
            <a:pPr marL="457200" lvl="0" indent="-342900" algn="l" rtl="0">
              <a:spcBef>
                <a:spcPts val="0"/>
              </a:spcBef>
              <a:spcAft>
                <a:spcPts val="0"/>
              </a:spcAft>
              <a:buSzPts val="1800"/>
              <a:buChar char="-"/>
            </a:pPr>
            <a:r>
              <a:rPr lang="en-CA"/>
              <a:t>Planning: ensures A.I gives correct instructions to Control</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Developer Responsibilities &amp; Data Flow</a:t>
            </a:r>
            <a:endParaRPr/>
          </a:p>
        </p:txBody>
      </p:sp>
      <p:sp>
        <p:nvSpPr>
          <p:cNvPr id="164" name="Google Shape;16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Group 2</a:t>
            </a:r>
            <a:endParaRPr/>
          </a:p>
          <a:p>
            <a:pPr marL="0" lvl="0" indent="0" algn="l" rtl="0">
              <a:spcBef>
                <a:spcPts val="1200"/>
              </a:spcBef>
              <a:spcAft>
                <a:spcPts val="0"/>
              </a:spcAft>
              <a:buNone/>
            </a:pPr>
            <a:r>
              <a:rPr lang="en-CA"/>
              <a:t>Group 2’s main responsibility would be making sure the Control module is functional.</a:t>
            </a:r>
            <a:endParaRPr/>
          </a:p>
          <a:p>
            <a:pPr marL="457200" lvl="0" indent="-342900" algn="l" rtl="0">
              <a:spcBef>
                <a:spcPts val="1200"/>
              </a:spcBef>
              <a:spcAft>
                <a:spcPts val="0"/>
              </a:spcAft>
              <a:buSzPts val="1800"/>
              <a:buChar char="-"/>
            </a:pPr>
            <a:r>
              <a:rPr lang="en-CA"/>
              <a:t>Control: ensures the instruction (braking, steering, throttling) gets passed to CANBus  </a:t>
            </a:r>
            <a:endParaRPr/>
          </a:p>
          <a:p>
            <a:pPr marL="0" lvl="0" indent="0" algn="l" rtl="0">
              <a:spcBef>
                <a:spcPts val="1200"/>
              </a:spcBef>
              <a:spcAft>
                <a:spcPts val="1200"/>
              </a:spcAft>
              <a:buNone/>
            </a:pPr>
            <a:r>
              <a:rPr lang="en-CA"/>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Developer Responsibilities &amp; Data Flow</a:t>
            </a:r>
            <a:endParaRPr/>
          </a:p>
        </p:txBody>
      </p:sp>
      <p:sp>
        <p:nvSpPr>
          <p:cNvPr id="170" name="Google Shape;17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Group 3</a:t>
            </a:r>
            <a:endParaRPr/>
          </a:p>
          <a:p>
            <a:pPr marL="0" lvl="0" indent="0" algn="l" rtl="0">
              <a:spcBef>
                <a:spcPts val="1200"/>
              </a:spcBef>
              <a:spcAft>
                <a:spcPts val="0"/>
              </a:spcAft>
              <a:buNone/>
            </a:pPr>
            <a:r>
              <a:rPr lang="en-CA"/>
              <a:t>Group 3 would be responsible for ensuring the other parts of the group were functional.</a:t>
            </a:r>
            <a:endParaRPr/>
          </a:p>
          <a:p>
            <a:pPr marL="457200" lvl="0" indent="-342900" algn="l" rtl="0">
              <a:spcBef>
                <a:spcPts val="1200"/>
              </a:spcBef>
              <a:spcAft>
                <a:spcPts val="0"/>
              </a:spcAft>
              <a:buSzPts val="1800"/>
              <a:buChar char="-"/>
            </a:pPr>
            <a:r>
              <a:rPr lang="en-CA"/>
              <a:t>HD Map: ensures the map is giving an accurate representation of the road</a:t>
            </a:r>
            <a:endParaRPr/>
          </a:p>
          <a:p>
            <a:pPr marL="457200" lvl="0" indent="-342900" algn="l" rtl="0">
              <a:spcBef>
                <a:spcPts val="0"/>
              </a:spcBef>
              <a:spcAft>
                <a:spcPts val="0"/>
              </a:spcAft>
              <a:buSzPts val="1800"/>
              <a:buChar char="-"/>
            </a:pPr>
            <a:r>
              <a:rPr lang="en-CA"/>
              <a:t>Localization: ensures the module is giving an accurate prediction of where the car is</a:t>
            </a:r>
            <a:endParaRPr/>
          </a:p>
          <a:p>
            <a:pPr marL="457200" lvl="0" indent="-342900" algn="l" rtl="0">
              <a:spcBef>
                <a:spcPts val="0"/>
              </a:spcBef>
              <a:spcAft>
                <a:spcPts val="0"/>
              </a:spcAft>
              <a:buSzPts val="1800"/>
              <a:buChar char="-"/>
            </a:pPr>
            <a:r>
              <a:rPr lang="en-CA"/>
              <a:t>CANBus: ensures the module is executing the commands given from Control</a:t>
            </a:r>
            <a:endParaRPr/>
          </a:p>
          <a:p>
            <a:pPr marL="457200" lvl="0" indent="-342900" algn="l" rtl="0">
              <a:spcBef>
                <a:spcPts val="0"/>
              </a:spcBef>
              <a:spcAft>
                <a:spcPts val="0"/>
              </a:spcAft>
              <a:buSzPts val="1800"/>
              <a:buChar char="-"/>
            </a:pPr>
            <a:r>
              <a:rPr lang="en-CA"/>
              <a:t>Guardian: ensures the module is intervening in cases where Monitor detects a failure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Developer Responsibilities &amp; Data Flow</a:t>
            </a:r>
            <a:endParaRPr/>
          </a:p>
        </p:txBody>
      </p:sp>
      <p:sp>
        <p:nvSpPr>
          <p:cNvPr id="176" name="Google Shape;17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Group 4</a:t>
            </a:r>
            <a:endParaRPr/>
          </a:p>
          <a:p>
            <a:pPr marL="0" lvl="0" indent="0" algn="l" rtl="0">
              <a:spcBef>
                <a:spcPts val="1200"/>
              </a:spcBef>
              <a:spcAft>
                <a:spcPts val="0"/>
              </a:spcAft>
              <a:buNone/>
            </a:pPr>
            <a:r>
              <a:rPr lang="en-CA"/>
              <a:t>Group 4 would be responsible for monitoring the other groups as well as provide an interface for viewing the status of the vehicle.</a:t>
            </a:r>
            <a:endParaRPr/>
          </a:p>
          <a:p>
            <a:pPr marL="457200" lvl="0" indent="-342900" algn="l" rtl="0">
              <a:spcBef>
                <a:spcPts val="1200"/>
              </a:spcBef>
              <a:spcAft>
                <a:spcPts val="0"/>
              </a:spcAft>
              <a:buSzPts val="1800"/>
              <a:buChar char="-"/>
            </a:pPr>
            <a:r>
              <a:rPr lang="en-CA"/>
              <a:t>Monitor: Ensures the module is monitoring all the other modules as well as feeding Guardian with adequate information</a:t>
            </a:r>
            <a:endParaRPr/>
          </a:p>
          <a:p>
            <a:pPr marL="457200" lvl="0" indent="-342900" algn="l" rtl="0">
              <a:spcBef>
                <a:spcPts val="0"/>
              </a:spcBef>
              <a:spcAft>
                <a:spcPts val="0"/>
              </a:spcAft>
              <a:buSzPts val="1800"/>
              <a:buChar char="-"/>
            </a:pPr>
            <a:r>
              <a:rPr lang="en-CA"/>
              <a:t>HMI: Maintains the interface to ensure that it is providing the correct statuses of the vehicle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Concurrency</a:t>
            </a:r>
            <a:endParaRPr/>
          </a:p>
        </p:txBody>
      </p:sp>
      <p:sp>
        <p:nvSpPr>
          <p:cNvPr id="182" name="Google Shape;18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Most of the system is very concurrent. A few specific examples of concurrency within Apollo are:</a:t>
            </a:r>
            <a:endParaRPr/>
          </a:p>
          <a:p>
            <a:pPr marL="457200" lvl="0" indent="-342900" algn="l" rtl="0">
              <a:spcBef>
                <a:spcPts val="1200"/>
              </a:spcBef>
              <a:spcAft>
                <a:spcPts val="0"/>
              </a:spcAft>
              <a:buSzPts val="1800"/>
              <a:buChar char="-"/>
            </a:pPr>
            <a:r>
              <a:rPr lang="en-CA"/>
              <a:t>The monitor module, which runs concurrent to all other software to monitor the system’s health</a:t>
            </a:r>
            <a:endParaRPr/>
          </a:p>
          <a:p>
            <a:pPr marL="457200" lvl="0" indent="-342900" algn="l" rtl="0">
              <a:spcBef>
                <a:spcPts val="0"/>
              </a:spcBef>
              <a:spcAft>
                <a:spcPts val="0"/>
              </a:spcAft>
              <a:buSzPts val="1800"/>
              <a:buChar char="-"/>
            </a:pPr>
            <a:r>
              <a:rPr lang="en-CA"/>
              <a:t>The camera systems that all have drivers running concurrently to everything else in the system to provide a continuous input field.</a:t>
            </a:r>
            <a:endParaRPr/>
          </a:p>
          <a:p>
            <a:pPr marL="457200" lvl="0" indent="-342900" algn="l" rtl="0">
              <a:spcBef>
                <a:spcPts val="0"/>
              </a:spcBef>
              <a:spcAft>
                <a:spcPts val="0"/>
              </a:spcAft>
              <a:buSzPts val="1800"/>
              <a:buChar char="-"/>
            </a:pPr>
            <a:r>
              <a:rPr lang="en-CA"/>
              <a:t>The HMI (human-machine interface), which is a web server that is run beside the rest of the system, providing a visual of what the autonomous car is doing.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Sequence Diagram</a:t>
            </a:r>
            <a:endParaRPr/>
          </a:p>
        </p:txBody>
      </p:sp>
      <p:sp>
        <p:nvSpPr>
          <p:cNvPr id="188" name="Google Shape;188;p30"/>
          <p:cNvSpPr/>
          <p:nvPr/>
        </p:nvSpPr>
        <p:spPr>
          <a:xfrm>
            <a:off x="-73125" y="1340725"/>
            <a:ext cx="9653100" cy="380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txBox="1"/>
          <p:nvPr/>
        </p:nvSpPr>
        <p:spPr>
          <a:xfrm>
            <a:off x="482650" y="1418725"/>
            <a:ext cx="616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t>Use case when the car is driving and the road twists left</a:t>
            </a:r>
            <a:endParaRPr/>
          </a:p>
        </p:txBody>
      </p:sp>
      <p:pic>
        <p:nvPicPr>
          <p:cNvPr id="190" name="Google Shape;190;p30"/>
          <p:cNvPicPr preferRelativeResize="0"/>
          <p:nvPr/>
        </p:nvPicPr>
        <p:blipFill rotWithShape="1">
          <a:blip r:embed="rId3">
            <a:alphaModFix/>
          </a:blip>
          <a:srcRect b="48673"/>
          <a:stretch/>
        </p:blipFill>
        <p:spPr>
          <a:xfrm>
            <a:off x="241925" y="2028325"/>
            <a:ext cx="8546359" cy="2385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Sequence Diagram</a:t>
            </a:r>
            <a:endParaRPr/>
          </a:p>
        </p:txBody>
      </p:sp>
      <p:sp>
        <p:nvSpPr>
          <p:cNvPr id="196" name="Google Shape;196;p31"/>
          <p:cNvSpPr/>
          <p:nvPr/>
        </p:nvSpPr>
        <p:spPr>
          <a:xfrm>
            <a:off x="-73125" y="1340725"/>
            <a:ext cx="9653100" cy="380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1"/>
          <p:cNvSpPr txBox="1"/>
          <p:nvPr/>
        </p:nvSpPr>
        <p:spPr>
          <a:xfrm>
            <a:off x="482650" y="1418725"/>
            <a:ext cx="616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t>Use case when an ambulance is heard</a:t>
            </a:r>
            <a:endParaRPr/>
          </a:p>
        </p:txBody>
      </p:sp>
      <p:pic>
        <p:nvPicPr>
          <p:cNvPr id="198" name="Google Shape;198;p31"/>
          <p:cNvPicPr preferRelativeResize="0"/>
          <p:nvPr/>
        </p:nvPicPr>
        <p:blipFill rotWithShape="1">
          <a:blip r:embed="rId3">
            <a:alphaModFix/>
          </a:blip>
          <a:srcRect t="4853" b="46116"/>
          <a:stretch/>
        </p:blipFill>
        <p:spPr>
          <a:xfrm>
            <a:off x="190125" y="1975875"/>
            <a:ext cx="8680750" cy="2192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Names and Roles</a:t>
            </a:r>
            <a:endParaRPr/>
          </a:p>
        </p:txBody>
      </p:sp>
      <p:sp>
        <p:nvSpPr>
          <p:cNvPr id="61" name="Google Shape;61;p14"/>
          <p:cNvSpPr txBox="1"/>
          <p:nvPr/>
        </p:nvSpPr>
        <p:spPr>
          <a:xfrm>
            <a:off x="311700" y="1069800"/>
            <a:ext cx="5801400" cy="28731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lt2"/>
              </a:buClr>
              <a:buSzPts val="1200"/>
              <a:buChar char="●"/>
            </a:pPr>
            <a:r>
              <a:rPr lang="en-CA" sz="1200">
                <a:solidFill>
                  <a:schemeClr val="lt2"/>
                </a:solidFill>
              </a:rPr>
              <a:t>Group Leader - Ryan Saweczko</a:t>
            </a:r>
            <a:endParaRPr sz="1200">
              <a:solidFill>
                <a:schemeClr val="lt2"/>
              </a:solidFill>
            </a:endParaRPr>
          </a:p>
          <a:p>
            <a:pPr marL="457200" lvl="0" indent="0" algn="l" rtl="0">
              <a:spcBef>
                <a:spcPts val="1000"/>
              </a:spcBef>
              <a:spcAft>
                <a:spcPts val="0"/>
              </a:spcAft>
              <a:buNone/>
            </a:pPr>
            <a:r>
              <a:rPr lang="en-CA" sz="1200">
                <a:solidFill>
                  <a:schemeClr val="lt2"/>
                </a:solidFill>
              </a:rPr>
              <a:t>Report/Presentation:  Concurrency, Abstract, Limitations</a:t>
            </a:r>
            <a:endParaRPr sz="1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Presenter 1 - Briggs Fisher </a:t>
            </a:r>
            <a:endParaRPr sz="1200">
              <a:solidFill>
                <a:schemeClr val="lt2"/>
              </a:solidFill>
            </a:endParaRPr>
          </a:p>
          <a:p>
            <a:pPr marL="457200" lvl="0" indent="0" algn="l" rtl="0">
              <a:spcBef>
                <a:spcPts val="1000"/>
              </a:spcBef>
              <a:spcAft>
                <a:spcPts val="0"/>
              </a:spcAft>
              <a:buNone/>
            </a:pPr>
            <a:r>
              <a:rPr lang="en-CA" sz="1200">
                <a:solidFill>
                  <a:schemeClr val="lt2"/>
                </a:solidFill>
              </a:rPr>
              <a:t>Report: Introduction</a:t>
            </a:r>
            <a:endParaRPr sz="1200">
              <a:solidFill>
                <a:schemeClr val="lt2"/>
              </a:solidFill>
            </a:endParaRPr>
          </a:p>
          <a:p>
            <a:pPr marL="457200" lvl="0" indent="0" algn="l" rtl="0">
              <a:spcBef>
                <a:spcPts val="1000"/>
              </a:spcBef>
              <a:spcAft>
                <a:spcPts val="0"/>
              </a:spcAft>
              <a:buNone/>
            </a:pPr>
            <a:r>
              <a:rPr lang="en-CA" sz="1200">
                <a:solidFill>
                  <a:schemeClr val="lt2"/>
                </a:solidFill>
              </a:rPr>
              <a:t>Presentation: Introduction, Subsystems</a:t>
            </a:r>
            <a:endParaRPr sz="1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Presenter 2 - Itay Ben Shabat</a:t>
            </a:r>
            <a:endParaRPr sz="1200">
              <a:solidFill>
                <a:schemeClr val="lt2"/>
              </a:solidFill>
            </a:endParaRPr>
          </a:p>
          <a:p>
            <a:pPr marL="457200" lvl="0" indent="0" algn="l" rtl="0">
              <a:spcBef>
                <a:spcPts val="1000"/>
              </a:spcBef>
              <a:spcAft>
                <a:spcPts val="0"/>
              </a:spcAft>
              <a:buNone/>
            </a:pPr>
            <a:r>
              <a:rPr lang="en-CA" sz="1200">
                <a:solidFill>
                  <a:schemeClr val="lt2"/>
                </a:solidFill>
              </a:rPr>
              <a:t>Report/Presentation: Sequence Diagrams</a:t>
            </a:r>
            <a:endParaRPr sz="1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Tom Lin</a:t>
            </a:r>
            <a:endParaRPr sz="1200">
              <a:solidFill>
                <a:schemeClr val="lt2"/>
              </a:solidFill>
            </a:endParaRPr>
          </a:p>
          <a:p>
            <a:pPr marL="457200" lvl="0" indent="0" algn="l" rtl="0">
              <a:spcBef>
                <a:spcPts val="1000"/>
              </a:spcBef>
              <a:spcAft>
                <a:spcPts val="1000"/>
              </a:spcAft>
              <a:buNone/>
            </a:pPr>
            <a:r>
              <a:rPr lang="en-CA" sz="1200">
                <a:solidFill>
                  <a:schemeClr val="lt2"/>
                </a:solidFill>
              </a:rPr>
              <a:t>Report/Presentation: Developer Responsibilities and Data Flow</a:t>
            </a:r>
            <a:endParaRPr sz="1800">
              <a:solidFill>
                <a:schemeClr val="lt2"/>
              </a:solidFill>
            </a:endParaRPr>
          </a:p>
        </p:txBody>
      </p:sp>
      <p:sp>
        <p:nvSpPr>
          <p:cNvPr id="62" name="Google Shape;62;p14"/>
          <p:cNvSpPr txBox="1"/>
          <p:nvPr/>
        </p:nvSpPr>
        <p:spPr>
          <a:xfrm>
            <a:off x="5068175" y="1017725"/>
            <a:ext cx="3934500" cy="24321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lt2"/>
              </a:buClr>
              <a:buSzPts val="1200"/>
              <a:buChar char="●"/>
            </a:pPr>
            <a:r>
              <a:rPr lang="en-CA" sz="1200">
                <a:solidFill>
                  <a:schemeClr val="lt2"/>
                </a:solidFill>
              </a:rPr>
              <a:t>Douglas Chafee</a:t>
            </a:r>
            <a:endParaRPr sz="1200">
              <a:solidFill>
                <a:schemeClr val="lt2"/>
              </a:solidFill>
            </a:endParaRPr>
          </a:p>
          <a:p>
            <a:pPr marL="457200" lvl="0" indent="0" algn="l" rtl="0">
              <a:spcBef>
                <a:spcPts val="1000"/>
              </a:spcBef>
              <a:spcAft>
                <a:spcPts val="0"/>
              </a:spcAft>
              <a:buNone/>
            </a:pPr>
            <a:r>
              <a:rPr lang="en-CA" sz="1200">
                <a:solidFill>
                  <a:schemeClr val="lt2"/>
                </a:solidFill>
              </a:rPr>
              <a:t>Report/Presentation: System Evolution, Conclusion</a:t>
            </a:r>
            <a:endParaRPr sz="1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Karl Dorogy </a:t>
            </a:r>
            <a:endParaRPr sz="1200">
              <a:solidFill>
                <a:schemeClr val="lt2"/>
              </a:solidFill>
            </a:endParaRPr>
          </a:p>
          <a:p>
            <a:pPr marL="457200" lvl="0" indent="0" algn="l" rtl="0">
              <a:spcBef>
                <a:spcPts val="1000"/>
              </a:spcBef>
              <a:spcAft>
                <a:spcPts val="0"/>
              </a:spcAft>
              <a:buNone/>
            </a:pPr>
            <a:r>
              <a:rPr lang="en-CA" sz="1200">
                <a:solidFill>
                  <a:schemeClr val="lt2"/>
                </a:solidFill>
              </a:rPr>
              <a:t>Report: Subsystems, Derivation Process</a:t>
            </a:r>
            <a:endParaRPr sz="1200">
              <a:solidFill>
                <a:schemeClr val="lt2"/>
              </a:solidFill>
            </a:endParaRPr>
          </a:p>
          <a:p>
            <a:pPr marL="457200" lvl="0" indent="0" algn="l" rtl="0">
              <a:spcBef>
                <a:spcPts val="1000"/>
              </a:spcBef>
              <a:spcAft>
                <a:spcPts val="0"/>
              </a:spcAft>
              <a:buNone/>
            </a:pPr>
            <a:r>
              <a:rPr lang="en-CA" sz="1200">
                <a:solidFill>
                  <a:schemeClr val="lt2"/>
                </a:solidFill>
              </a:rPr>
              <a:t>Presentation: Derivation Process</a:t>
            </a:r>
            <a:endParaRPr sz="1200">
              <a:solidFill>
                <a:schemeClr val="lt2"/>
              </a:solidFill>
            </a:endParaRPr>
          </a:p>
          <a:p>
            <a:pPr marL="457200" lvl="0" indent="0" algn="l" rtl="0">
              <a:spcBef>
                <a:spcPts val="1000"/>
              </a:spcBef>
              <a:spcAft>
                <a:spcPts val="0"/>
              </a:spcAft>
              <a:buNone/>
            </a:pPr>
            <a:endParaRPr sz="1200">
              <a:solidFill>
                <a:schemeClr val="lt2"/>
              </a:solidFill>
            </a:endParaRPr>
          </a:p>
          <a:p>
            <a:pPr marL="457200" lvl="0" indent="0" algn="l" rtl="0">
              <a:spcBef>
                <a:spcPts val="1000"/>
              </a:spcBef>
              <a:spcAft>
                <a:spcPts val="1000"/>
              </a:spcAft>
              <a:buNone/>
            </a:pPr>
            <a:r>
              <a:rPr lang="en-CA" sz="1200">
                <a:solidFill>
                  <a:schemeClr val="lt2"/>
                </a:solidFill>
              </a:rPr>
              <a:t>Conceptual Architecture - Ryan, Karl, Tom</a:t>
            </a:r>
            <a:endParaRPr sz="1200">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Limitations and Lessons Learned</a:t>
            </a:r>
            <a:endParaRPr/>
          </a:p>
        </p:txBody>
      </p:sp>
      <p:sp>
        <p:nvSpPr>
          <p:cNvPr id="204" name="Google Shape;20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Some limitations of the architecture being used are the sub-optimal calling of procedures that a broadcasting system may cause. This system has a lot of data being transferred from cameras, microphones, and other peripherals, and a pipe-and-filter architecture might be able to streamline this aspect of the software better.</a:t>
            </a:r>
            <a:endParaRPr/>
          </a:p>
          <a:p>
            <a:pPr marL="0" lvl="0" indent="0" algn="l" rtl="0">
              <a:spcBef>
                <a:spcPts val="1200"/>
              </a:spcBef>
              <a:spcAft>
                <a:spcPts val="1200"/>
              </a:spcAft>
              <a:buNone/>
            </a:pPr>
            <a:r>
              <a:rPr lang="en-CA"/>
              <a:t>We learnt a lot about the process of discovering the conceptual architecture of a system through the documentation. Learning how to read and interpret the documents, and finding different resources from the repository, website, and research papers.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Conclusion</a:t>
            </a:r>
            <a:endParaRPr/>
          </a:p>
        </p:txBody>
      </p:sp>
      <p:sp>
        <p:nvSpPr>
          <p:cNvPr id="210" name="Google Shape;21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The Apollo autonomous driving system uses a specialized implicit invocation architecture and the control component uses a process-control architecture.</a:t>
            </a:r>
            <a:endParaRPr/>
          </a:p>
          <a:p>
            <a:pPr marL="457200" lvl="0" indent="-342900" algn="l" rtl="0">
              <a:spcBef>
                <a:spcPts val="1200"/>
              </a:spcBef>
              <a:spcAft>
                <a:spcPts val="0"/>
              </a:spcAft>
              <a:buSzPts val="1800"/>
              <a:buChar char="-"/>
            </a:pPr>
            <a:r>
              <a:rPr lang="en-CA"/>
              <a:t>Implicit invocation is an event handling architecture essential for automated driving as the vehicle needs fast scenario based decision making to match the systems environment.</a:t>
            </a:r>
            <a:endParaRPr/>
          </a:p>
          <a:p>
            <a:pPr marL="457200" lvl="0" indent="-342900" algn="l" rtl="0">
              <a:spcBef>
                <a:spcPts val="0"/>
              </a:spcBef>
              <a:spcAft>
                <a:spcPts val="0"/>
              </a:spcAft>
              <a:buSzPts val="1800"/>
              <a:buChar char="-"/>
            </a:pPr>
            <a:r>
              <a:rPr lang="en-CA"/>
              <a:t>Process-control architecture is also critical as the vehicle controls are always changing so the vehicle can reach its target destination while maintaining its target speed and safety protocols.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Introduction</a:t>
            </a:r>
            <a:endParaRPr/>
          </a:p>
        </p:txBody>
      </p:sp>
      <p:sp>
        <p:nvSpPr>
          <p:cNvPr id="68" name="Google Shape;68;p15"/>
          <p:cNvSpPr txBox="1">
            <a:spLocks noGrp="1"/>
          </p:cNvSpPr>
          <p:nvPr>
            <p:ph type="body" idx="1"/>
          </p:nvPr>
        </p:nvSpPr>
        <p:spPr>
          <a:xfrm>
            <a:off x="245450" y="52109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69" name="Google Shape;69;p15"/>
          <p:cNvSpPr txBox="1"/>
          <p:nvPr/>
        </p:nvSpPr>
        <p:spPr>
          <a:xfrm>
            <a:off x="311700" y="1170125"/>
            <a:ext cx="5327700" cy="29835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lt2"/>
              </a:buClr>
              <a:buSzPts val="1200"/>
              <a:buChar char="●"/>
            </a:pPr>
            <a:r>
              <a:rPr lang="en-CA" sz="1200">
                <a:solidFill>
                  <a:schemeClr val="lt2"/>
                </a:solidFill>
              </a:rPr>
              <a:t>This report is an analysis of the Apollo autonomous driving open software’s conceptual architecture. We will discover how Apollo competes in the ever expanding autonomous driving market through an analysis of their high level architecture. </a:t>
            </a:r>
            <a:endParaRPr sz="1200">
              <a:solidFill>
                <a:schemeClr val="lt2"/>
              </a:solidFill>
            </a:endParaRPr>
          </a:p>
          <a:p>
            <a:pPr marL="457200" lvl="0" indent="0" algn="l" rtl="0">
              <a:spcBef>
                <a:spcPts val="1000"/>
              </a:spcBef>
              <a:spcAft>
                <a:spcPts val="0"/>
              </a:spcAft>
              <a:buNone/>
            </a:pPr>
            <a:endParaRPr sz="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The report is split into seven sections including the Derivation Process, Conceptual Architecture (and its eleven subsystems), System Evolution, Developer Responsibilities and Data Flow, Concurrency, Sequence Diagrams, and a batch of the limitations, conclusions, and lessons we learned.</a:t>
            </a:r>
            <a:endParaRPr sz="1200">
              <a:solidFill>
                <a:schemeClr val="lt2"/>
              </a:solidFill>
            </a:endParaRPr>
          </a:p>
          <a:p>
            <a:pPr marL="0" lvl="0" indent="0" algn="l" rtl="0">
              <a:spcBef>
                <a:spcPts val="1000"/>
              </a:spcBef>
              <a:spcAft>
                <a:spcPts val="0"/>
              </a:spcAft>
              <a:buNone/>
            </a:pPr>
            <a:endParaRPr sz="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The report will ultimately define Apollo’s high level architecture as implicit invocation with insights on Layered, Pipe and Filter, and Repository styles found within the submodules.</a:t>
            </a:r>
            <a:endParaRPr sz="1200">
              <a:solidFill>
                <a:schemeClr val="lt2"/>
              </a:solidFill>
            </a:endParaRPr>
          </a:p>
        </p:txBody>
      </p:sp>
      <p:sp>
        <p:nvSpPr>
          <p:cNvPr id="70" name="Google Shape;70;p15"/>
          <p:cNvSpPr txBox="1"/>
          <p:nvPr/>
        </p:nvSpPr>
        <p:spPr>
          <a:xfrm>
            <a:off x="449675" y="5620500"/>
            <a:ext cx="5327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000"/>
              </a:spcAft>
              <a:buNone/>
            </a:pPr>
            <a:endParaRPr sz="1200">
              <a:solidFill>
                <a:schemeClr val="lt2"/>
              </a:solidFill>
            </a:endParaRPr>
          </a:p>
        </p:txBody>
      </p:sp>
      <p:pic>
        <p:nvPicPr>
          <p:cNvPr id="71" name="Google Shape;71;p15"/>
          <p:cNvPicPr preferRelativeResize="0"/>
          <p:nvPr/>
        </p:nvPicPr>
        <p:blipFill>
          <a:blip r:embed="rId3">
            <a:alphaModFix/>
          </a:blip>
          <a:stretch>
            <a:fillRect/>
          </a:stretch>
        </p:blipFill>
        <p:spPr>
          <a:xfrm>
            <a:off x="5777375" y="1170125"/>
            <a:ext cx="2852750" cy="1901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30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Derivation Process</a:t>
            </a:r>
            <a:endParaRPr/>
          </a:p>
        </p:txBody>
      </p:sp>
      <p:sp>
        <p:nvSpPr>
          <p:cNvPr id="77" name="Google Shape;77;p16"/>
          <p:cNvSpPr txBox="1">
            <a:spLocks noGrp="1"/>
          </p:cNvSpPr>
          <p:nvPr>
            <p:ph type="body" idx="1"/>
          </p:nvPr>
        </p:nvSpPr>
        <p:spPr>
          <a:xfrm>
            <a:off x="311700" y="939800"/>
            <a:ext cx="52389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CA" sz="1200"/>
              <a:t>In documenting and formulating Apollo’s conceptual architecture, the derivation process had three major steps, the first being:</a:t>
            </a:r>
            <a:endParaRPr sz="1200"/>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endParaRPr>
              <a:solidFill>
                <a:schemeClr val="dk1"/>
              </a:solidFill>
            </a:endParaRPr>
          </a:p>
        </p:txBody>
      </p:sp>
      <p:sp>
        <p:nvSpPr>
          <p:cNvPr id="78" name="Google Shape;78;p16"/>
          <p:cNvSpPr txBox="1"/>
          <p:nvPr/>
        </p:nvSpPr>
        <p:spPr>
          <a:xfrm>
            <a:off x="311700" y="1875100"/>
            <a:ext cx="5664600" cy="210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Background Knowledge &amp; Understanding</a:t>
            </a:r>
            <a:endParaRPr sz="1200" u="sng">
              <a:solidFill>
                <a:schemeClr val="lt2"/>
              </a:solidFill>
            </a:endParaRPr>
          </a:p>
          <a:p>
            <a:pPr marL="0" lvl="0" indent="0" algn="l" rtl="0">
              <a:spcBef>
                <a:spcPts val="0"/>
              </a:spcBef>
              <a:spcAft>
                <a:spcPts val="0"/>
              </a:spcAft>
              <a:buNone/>
            </a:pPr>
            <a:endParaRPr sz="1200">
              <a:solidFill>
                <a:schemeClr val="dk1"/>
              </a:solidFill>
            </a:endParaRPr>
          </a:p>
          <a:p>
            <a:pPr marL="457200" lvl="0" indent="-304800" algn="l" rtl="0">
              <a:spcBef>
                <a:spcPts val="0"/>
              </a:spcBef>
              <a:spcAft>
                <a:spcPts val="0"/>
              </a:spcAft>
              <a:buClr>
                <a:schemeClr val="lt2"/>
              </a:buClr>
              <a:buSzPts val="1200"/>
              <a:buChar char="●"/>
            </a:pPr>
            <a:r>
              <a:rPr lang="en-CA" sz="1200">
                <a:solidFill>
                  <a:schemeClr val="lt2"/>
                </a:solidFill>
              </a:rPr>
              <a:t>Each group member was assigned to read through "A functional reference architecture for autonomous driving" (Behere et al.) </a:t>
            </a:r>
            <a:endParaRPr sz="1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Individually research through the documentation of Apollo (GitHub &amp; Apollo Website) </a:t>
            </a:r>
            <a:endParaRPr sz="1200">
              <a:solidFill>
                <a:schemeClr val="lt2"/>
              </a:solidFill>
            </a:endParaRPr>
          </a:p>
          <a:p>
            <a:pPr marL="457200" lvl="0" indent="-304800" algn="l" rtl="0">
              <a:spcBef>
                <a:spcPts val="1000"/>
              </a:spcBef>
              <a:spcAft>
                <a:spcPts val="1000"/>
              </a:spcAft>
              <a:buClr>
                <a:schemeClr val="lt2"/>
              </a:buClr>
              <a:buSzPts val="1200"/>
              <a:buChar char="●"/>
            </a:pPr>
            <a:r>
              <a:rPr lang="en-CA" sz="1200">
                <a:solidFill>
                  <a:schemeClr val="lt2"/>
                </a:solidFill>
              </a:rPr>
              <a:t>Drafting a preliminary version of the conceptual architecture based on their understanding of the information they had read in addition to the provided lecture material within CISC 322/326. </a:t>
            </a:r>
            <a:endParaRPr sz="1800">
              <a:solidFill>
                <a:schemeClr val="lt2"/>
              </a:solidFill>
            </a:endParaRPr>
          </a:p>
        </p:txBody>
      </p:sp>
      <p:pic>
        <p:nvPicPr>
          <p:cNvPr id="79" name="Google Shape;79;p16"/>
          <p:cNvPicPr preferRelativeResize="0"/>
          <p:nvPr/>
        </p:nvPicPr>
        <p:blipFill>
          <a:blip r:embed="rId3">
            <a:alphaModFix/>
          </a:blip>
          <a:stretch>
            <a:fillRect/>
          </a:stretch>
        </p:blipFill>
        <p:spPr>
          <a:xfrm>
            <a:off x="6096075" y="2383850"/>
            <a:ext cx="2862899" cy="1908600"/>
          </a:xfrm>
          <a:prstGeom prst="rect">
            <a:avLst/>
          </a:prstGeom>
          <a:noFill/>
          <a:ln>
            <a:noFill/>
          </a:ln>
        </p:spPr>
      </p:pic>
      <p:pic>
        <p:nvPicPr>
          <p:cNvPr id="80" name="Google Shape;80;p16"/>
          <p:cNvPicPr preferRelativeResize="0"/>
          <p:nvPr/>
        </p:nvPicPr>
        <p:blipFill>
          <a:blip r:embed="rId4">
            <a:alphaModFix/>
          </a:blip>
          <a:stretch>
            <a:fillRect/>
          </a:stretch>
        </p:blipFill>
        <p:spPr>
          <a:xfrm>
            <a:off x="5224900" y="415025"/>
            <a:ext cx="3833325" cy="150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p:nvPr/>
        </p:nvSpPr>
        <p:spPr>
          <a:xfrm>
            <a:off x="6351225" y="2707975"/>
            <a:ext cx="3000000" cy="1236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CA" sz="1200" u="sng">
                <a:solidFill>
                  <a:schemeClr val="lt2"/>
                </a:solidFill>
              </a:rPr>
              <a:t>Alternative Architectures</a:t>
            </a:r>
            <a:endParaRPr sz="1200" u="sng">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Layered</a:t>
            </a:r>
            <a:endParaRPr sz="1200">
              <a:solidFill>
                <a:schemeClr val="lt2"/>
              </a:solidFill>
            </a:endParaRPr>
          </a:p>
          <a:p>
            <a:pPr marL="457200" lvl="0" indent="-304800" algn="l" rtl="0">
              <a:spcBef>
                <a:spcPts val="0"/>
              </a:spcBef>
              <a:spcAft>
                <a:spcPts val="0"/>
              </a:spcAft>
              <a:buClr>
                <a:schemeClr val="lt2"/>
              </a:buClr>
              <a:buSzPts val="1200"/>
              <a:buChar char="●"/>
            </a:pPr>
            <a:r>
              <a:rPr lang="en-CA" sz="1200">
                <a:solidFill>
                  <a:schemeClr val="lt2"/>
                </a:solidFill>
              </a:rPr>
              <a:t>Pipe and Filter</a:t>
            </a:r>
            <a:endParaRPr sz="1200">
              <a:solidFill>
                <a:schemeClr val="lt2"/>
              </a:solidFill>
            </a:endParaRPr>
          </a:p>
          <a:p>
            <a:pPr marL="457200" lvl="0" indent="-304800" algn="l" rtl="0">
              <a:spcBef>
                <a:spcPts val="0"/>
              </a:spcBef>
              <a:spcAft>
                <a:spcPts val="0"/>
              </a:spcAft>
              <a:buClr>
                <a:schemeClr val="lt2"/>
              </a:buClr>
              <a:buSzPts val="1200"/>
              <a:buChar char="●"/>
            </a:pPr>
            <a:r>
              <a:rPr lang="en-CA" sz="1200">
                <a:solidFill>
                  <a:schemeClr val="lt2"/>
                </a:solidFill>
              </a:rPr>
              <a:t>Implicit Invocation</a:t>
            </a:r>
            <a:endParaRPr sz="1200">
              <a:solidFill>
                <a:schemeClr val="lt2"/>
              </a:solidFill>
            </a:endParaRPr>
          </a:p>
          <a:p>
            <a:pPr marL="457200" lvl="0" indent="-304800" algn="l" rtl="0">
              <a:spcBef>
                <a:spcPts val="0"/>
              </a:spcBef>
              <a:spcAft>
                <a:spcPts val="0"/>
              </a:spcAft>
              <a:buClr>
                <a:schemeClr val="lt2"/>
              </a:buClr>
              <a:buSzPts val="1200"/>
              <a:buChar char="●"/>
            </a:pPr>
            <a:r>
              <a:rPr lang="en-CA" sz="1200">
                <a:solidFill>
                  <a:schemeClr val="lt2"/>
                </a:solidFill>
              </a:rPr>
              <a:t>Repository Style</a:t>
            </a:r>
            <a:endParaRPr>
              <a:solidFill>
                <a:schemeClr val="lt2"/>
              </a:solidFill>
            </a:endParaRPr>
          </a:p>
        </p:txBody>
      </p:sp>
      <p:sp>
        <p:nvSpPr>
          <p:cNvPr id="86" name="Google Shape;86;p17"/>
          <p:cNvSpPr txBox="1"/>
          <p:nvPr/>
        </p:nvSpPr>
        <p:spPr>
          <a:xfrm>
            <a:off x="311700" y="1682700"/>
            <a:ext cx="5801400" cy="309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Initial Group Meeting &amp; Discussion</a:t>
            </a:r>
            <a:endParaRPr sz="1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Once each member had developed a possible conceptual architecture type, a group meeting was set and held. </a:t>
            </a:r>
            <a:endParaRPr sz="1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The entire group as a whole discussed the possible alternative architectures that each group member found and or created as well as their respective non-functional pros, cons, and invariants in regards to an autonomous driving software system. </a:t>
            </a:r>
            <a:endParaRPr sz="1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After a long discussion we picked which modules/components should be included and excluded from the conceptual architecture as well as its overall type of being implicit invocation.</a:t>
            </a:r>
            <a:endParaRPr sz="1200">
              <a:solidFill>
                <a:schemeClr val="lt2"/>
              </a:solidFill>
            </a:endParaRPr>
          </a:p>
          <a:p>
            <a:pPr marL="457200" lvl="0" indent="-304800" algn="l" rtl="0">
              <a:spcBef>
                <a:spcPts val="1000"/>
              </a:spcBef>
              <a:spcAft>
                <a:spcPts val="1000"/>
              </a:spcAft>
              <a:buClr>
                <a:schemeClr val="lt2"/>
              </a:buClr>
              <a:buSzPts val="1200"/>
              <a:buChar char="●"/>
            </a:pPr>
            <a:r>
              <a:rPr lang="en-CA" sz="1200">
                <a:solidFill>
                  <a:schemeClr val="lt2"/>
                </a:solidFill>
              </a:rPr>
              <a:t>Ended the meeting by dividing up all the major points we wanted our documentation to cover and each group members' respective designated tasks that individuals were responsible for.</a:t>
            </a:r>
            <a:endParaRPr sz="1800">
              <a:solidFill>
                <a:schemeClr val="lt2"/>
              </a:solidFill>
            </a:endParaRPr>
          </a:p>
        </p:txBody>
      </p:sp>
      <p:pic>
        <p:nvPicPr>
          <p:cNvPr id="87" name="Google Shape;87;p17"/>
          <p:cNvPicPr preferRelativeResize="0"/>
          <p:nvPr/>
        </p:nvPicPr>
        <p:blipFill>
          <a:blip r:embed="rId3">
            <a:alphaModFix/>
          </a:blip>
          <a:stretch>
            <a:fillRect/>
          </a:stretch>
        </p:blipFill>
        <p:spPr>
          <a:xfrm>
            <a:off x="5498776" y="102957"/>
            <a:ext cx="3510374" cy="1847575"/>
          </a:xfrm>
          <a:prstGeom prst="rect">
            <a:avLst/>
          </a:prstGeom>
          <a:noFill/>
          <a:ln>
            <a:noFill/>
          </a:ln>
        </p:spPr>
      </p:pic>
      <p:sp>
        <p:nvSpPr>
          <p:cNvPr id="88" name="Google Shape;88;p17"/>
          <p:cNvSpPr txBox="1">
            <a:spLocks noGrp="1"/>
          </p:cNvSpPr>
          <p:nvPr>
            <p:ph type="title"/>
          </p:nvPr>
        </p:nvSpPr>
        <p:spPr>
          <a:xfrm>
            <a:off x="311700" y="30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Derivation Process</a:t>
            </a:r>
            <a:endParaRPr/>
          </a:p>
        </p:txBody>
      </p:sp>
      <p:sp>
        <p:nvSpPr>
          <p:cNvPr id="89" name="Google Shape;89;p17"/>
          <p:cNvSpPr txBox="1">
            <a:spLocks noGrp="1"/>
          </p:cNvSpPr>
          <p:nvPr>
            <p:ph type="body" idx="1"/>
          </p:nvPr>
        </p:nvSpPr>
        <p:spPr>
          <a:xfrm>
            <a:off x="311700" y="939800"/>
            <a:ext cx="52389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CA" sz="1200"/>
              <a:t>In documenting and formulating Apollo’s conceptual architecture, the derivation process had three major steps, the second being:</a:t>
            </a:r>
            <a:endParaRPr sz="1200"/>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Derivation Process</a:t>
            </a:r>
            <a:endParaRPr/>
          </a:p>
        </p:txBody>
      </p:sp>
      <p:sp>
        <p:nvSpPr>
          <p:cNvPr id="95" name="Google Shape;95;p18"/>
          <p:cNvSpPr txBox="1">
            <a:spLocks noGrp="1"/>
          </p:cNvSpPr>
          <p:nvPr>
            <p:ph type="body" idx="1"/>
          </p:nvPr>
        </p:nvSpPr>
        <p:spPr>
          <a:xfrm>
            <a:off x="311700" y="1117400"/>
            <a:ext cx="52389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CA" sz="1200"/>
              <a:t>In documenting and formulating Apollo’s conceptual architecture, the derivation process had three major steps, the third &amp; final being:</a:t>
            </a:r>
            <a:endParaRPr sz="1200"/>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endParaRPr>
              <a:solidFill>
                <a:schemeClr val="dk1"/>
              </a:solidFill>
            </a:endParaRPr>
          </a:p>
        </p:txBody>
      </p:sp>
      <p:sp>
        <p:nvSpPr>
          <p:cNvPr id="96" name="Google Shape;96;p18"/>
          <p:cNvSpPr txBox="1"/>
          <p:nvPr/>
        </p:nvSpPr>
        <p:spPr>
          <a:xfrm>
            <a:off x="311700" y="1690100"/>
            <a:ext cx="5597700" cy="260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Iterative Group Meeting &amp; Finalization</a:t>
            </a:r>
            <a:endParaRPr sz="1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After individuals have done some work on the documentation of their tasks and upon new understandings/findings within the documentation for apollo’s open-source platform for autonomous driving cars, additional meetings are set and held weekly.</a:t>
            </a:r>
            <a:endParaRPr sz="1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Our group iteratively improved on our initial conceptual architecture and sequence diagram user cases, adding additional modules such as routing and audio in addition to discussing their involvement within the system and possible new dependencies that have arisen between components. </a:t>
            </a:r>
            <a:endParaRPr sz="1200">
              <a:solidFill>
                <a:schemeClr val="lt2"/>
              </a:solidFill>
            </a:endParaRPr>
          </a:p>
          <a:p>
            <a:pPr marL="457200" lvl="0" indent="-304800" algn="l" rtl="0">
              <a:spcBef>
                <a:spcPts val="1000"/>
              </a:spcBef>
              <a:spcAft>
                <a:spcPts val="1000"/>
              </a:spcAft>
              <a:buClr>
                <a:schemeClr val="lt2"/>
              </a:buClr>
              <a:buSzPts val="1200"/>
              <a:buChar char="●"/>
            </a:pPr>
            <a:r>
              <a:rPr lang="en-CA" sz="1200">
                <a:solidFill>
                  <a:schemeClr val="lt2"/>
                </a:solidFill>
              </a:rPr>
              <a:t>Ultimitally finalizing our conceptual architecture of Apollo</a:t>
            </a:r>
            <a:endParaRPr sz="1200">
              <a:solidFill>
                <a:schemeClr val="lt2"/>
              </a:solidFill>
            </a:endParaRPr>
          </a:p>
        </p:txBody>
      </p:sp>
      <p:pic>
        <p:nvPicPr>
          <p:cNvPr id="97" name="Google Shape;97;p18"/>
          <p:cNvPicPr preferRelativeResize="0"/>
          <p:nvPr/>
        </p:nvPicPr>
        <p:blipFill>
          <a:blip r:embed="rId3">
            <a:alphaModFix/>
          </a:blip>
          <a:stretch>
            <a:fillRect/>
          </a:stretch>
        </p:blipFill>
        <p:spPr>
          <a:xfrm>
            <a:off x="5478050" y="1321584"/>
            <a:ext cx="3936774" cy="2785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Conceptual Architecture</a:t>
            </a:r>
            <a:endParaRPr/>
          </a:p>
        </p:txBody>
      </p:sp>
      <p:sp>
        <p:nvSpPr>
          <p:cNvPr id="103" name="Google Shape;103;p19"/>
          <p:cNvSpPr txBox="1">
            <a:spLocks noGrp="1"/>
          </p:cNvSpPr>
          <p:nvPr>
            <p:ph type="body" idx="1"/>
          </p:nvPr>
        </p:nvSpPr>
        <p:spPr>
          <a:xfrm>
            <a:off x="210750" y="53062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4" name="Google Shape;104;p19"/>
          <p:cNvPicPr preferRelativeResize="0"/>
          <p:nvPr/>
        </p:nvPicPr>
        <p:blipFill rotWithShape="1">
          <a:blip r:embed="rId3">
            <a:alphaModFix/>
          </a:blip>
          <a:srcRect t="16338" b="17326"/>
          <a:stretch/>
        </p:blipFill>
        <p:spPr>
          <a:xfrm>
            <a:off x="4001400" y="350125"/>
            <a:ext cx="4907751" cy="4215625"/>
          </a:xfrm>
          <a:prstGeom prst="rect">
            <a:avLst/>
          </a:prstGeom>
          <a:noFill/>
          <a:ln>
            <a:noFill/>
          </a:ln>
        </p:spPr>
      </p:pic>
      <p:sp>
        <p:nvSpPr>
          <p:cNvPr id="105" name="Google Shape;105;p19"/>
          <p:cNvSpPr txBox="1">
            <a:spLocks noGrp="1"/>
          </p:cNvSpPr>
          <p:nvPr>
            <p:ph type="body" idx="1"/>
          </p:nvPr>
        </p:nvSpPr>
        <p:spPr>
          <a:xfrm>
            <a:off x="311700" y="1117400"/>
            <a:ext cx="36897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CA" sz="1200"/>
              <a:t>Figure 1: Conceptual Architecture of Apollo</a:t>
            </a:r>
            <a:endParaRPr sz="1200"/>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endParaRPr>
              <a:solidFill>
                <a:schemeClr val="dk1"/>
              </a:solidFill>
            </a:endParaRPr>
          </a:p>
        </p:txBody>
      </p:sp>
      <p:sp>
        <p:nvSpPr>
          <p:cNvPr id="106" name="Google Shape;106;p19"/>
          <p:cNvSpPr txBox="1"/>
          <p:nvPr/>
        </p:nvSpPr>
        <p:spPr>
          <a:xfrm>
            <a:off x="311700" y="1690100"/>
            <a:ext cx="3689700" cy="173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Implicit Invocation</a:t>
            </a:r>
            <a:endParaRPr sz="1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Using real-time operating system CyberRT with cyber channels as an eventing system to pass data between modules</a:t>
            </a:r>
            <a:endParaRPr sz="1200">
              <a:solidFill>
                <a:schemeClr val="lt2"/>
              </a:solidFill>
            </a:endParaRPr>
          </a:p>
          <a:p>
            <a:pPr marL="457200" lvl="0" indent="-304800" algn="l" rtl="0">
              <a:spcBef>
                <a:spcPts val="1000"/>
              </a:spcBef>
              <a:spcAft>
                <a:spcPts val="1000"/>
              </a:spcAft>
              <a:buClr>
                <a:schemeClr val="lt2"/>
              </a:buClr>
              <a:buSzPts val="1200"/>
              <a:buChar char="●"/>
            </a:pPr>
            <a:r>
              <a:rPr lang="en-CA" sz="1200">
                <a:solidFill>
                  <a:schemeClr val="lt2"/>
                </a:solidFill>
              </a:rPr>
              <a:t>Each dependency arrow indicates a module is subscribed to an event the preceding module emits.</a:t>
            </a:r>
            <a:endParaRPr sz="12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Subsystems</a:t>
            </a:r>
            <a:endParaRPr/>
          </a:p>
        </p:txBody>
      </p:sp>
      <p:sp>
        <p:nvSpPr>
          <p:cNvPr id="112" name="Google Shape;112;p20"/>
          <p:cNvSpPr txBox="1">
            <a:spLocks noGrp="1"/>
          </p:cNvSpPr>
          <p:nvPr>
            <p:ph type="body" idx="1"/>
          </p:nvPr>
        </p:nvSpPr>
        <p:spPr>
          <a:xfrm>
            <a:off x="311700" y="56668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13" name="Google Shape;113;p20"/>
          <p:cNvSpPr txBox="1"/>
          <p:nvPr/>
        </p:nvSpPr>
        <p:spPr>
          <a:xfrm>
            <a:off x="311700" y="1170125"/>
            <a:ext cx="5327700" cy="105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1. Perception</a:t>
            </a:r>
            <a:endParaRPr sz="1200">
              <a:solidFill>
                <a:schemeClr val="lt2"/>
              </a:solidFill>
            </a:endParaRPr>
          </a:p>
          <a:p>
            <a:pPr marL="0" lvl="0" indent="0" algn="l" rtl="0">
              <a:spcBef>
                <a:spcPts val="1000"/>
              </a:spcBef>
              <a:spcAft>
                <a:spcPts val="1000"/>
              </a:spcAft>
              <a:buNone/>
            </a:pPr>
            <a:r>
              <a:rPr lang="en-CA" sz="1200">
                <a:solidFill>
                  <a:schemeClr val="lt2"/>
                </a:solidFill>
              </a:rPr>
              <a:t>Outputs a 3D obstacle track with the heading, velocity, and classification information for any nearby obstacles or traffic lights recognized by the perception module’s two submodules.</a:t>
            </a:r>
            <a:endParaRPr sz="1200">
              <a:solidFill>
                <a:schemeClr val="lt2"/>
              </a:solidFill>
            </a:endParaRPr>
          </a:p>
        </p:txBody>
      </p:sp>
      <p:sp>
        <p:nvSpPr>
          <p:cNvPr id="114" name="Google Shape;114;p20"/>
          <p:cNvSpPr txBox="1"/>
          <p:nvPr/>
        </p:nvSpPr>
        <p:spPr>
          <a:xfrm>
            <a:off x="311700" y="2482925"/>
            <a:ext cx="3689700" cy="154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Obstacle Perception Submodule</a:t>
            </a:r>
            <a:endParaRPr sz="1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Detects, classifies, and tracks obstacles in the ROI that is defined by the high-resolution map.</a:t>
            </a:r>
            <a:endParaRPr sz="1200">
              <a:solidFill>
                <a:schemeClr val="lt2"/>
              </a:solidFill>
            </a:endParaRPr>
          </a:p>
          <a:p>
            <a:pPr marL="457200" lvl="0" indent="-304800" algn="l" rtl="0">
              <a:spcBef>
                <a:spcPts val="1000"/>
              </a:spcBef>
              <a:spcAft>
                <a:spcPts val="1000"/>
              </a:spcAft>
              <a:buClr>
                <a:schemeClr val="lt2"/>
              </a:buClr>
              <a:buSzPts val="1200"/>
              <a:buChar char="●"/>
            </a:pPr>
            <a:r>
              <a:rPr lang="en-CA" sz="1200">
                <a:solidFill>
                  <a:schemeClr val="lt2"/>
                </a:solidFill>
              </a:rPr>
              <a:t>Includes LiDAR and RADAR based obstacle perception</a:t>
            </a:r>
            <a:endParaRPr sz="1200">
              <a:solidFill>
                <a:schemeClr val="lt2"/>
              </a:solidFill>
            </a:endParaRPr>
          </a:p>
        </p:txBody>
      </p:sp>
      <p:sp>
        <p:nvSpPr>
          <p:cNvPr id="115" name="Google Shape;115;p20"/>
          <p:cNvSpPr txBox="1"/>
          <p:nvPr/>
        </p:nvSpPr>
        <p:spPr>
          <a:xfrm>
            <a:off x="4001400" y="2482925"/>
            <a:ext cx="3689700" cy="173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Traffic Light Perception Submodule</a:t>
            </a:r>
            <a:endParaRPr sz="1200">
              <a:solidFill>
                <a:schemeClr val="lt2"/>
              </a:solidFill>
            </a:endParaRPr>
          </a:p>
          <a:p>
            <a:pPr marL="457200" lvl="0" indent="-304800" algn="l" rtl="0">
              <a:spcBef>
                <a:spcPts val="1000"/>
              </a:spcBef>
              <a:spcAft>
                <a:spcPts val="0"/>
              </a:spcAft>
              <a:buClr>
                <a:schemeClr val="lt2"/>
              </a:buClr>
              <a:buSzPts val="1200"/>
              <a:buChar char="●"/>
            </a:pPr>
            <a:r>
              <a:rPr lang="en-CA" sz="1200">
                <a:solidFill>
                  <a:schemeClr val="lt2"/>
                </a:solidFill>
              </a:rPr>
              <a:t>Obtains the coordinates of traffic lights in front of the car by querying HD-Map/MapEngine</a:t>
            </a:r>
            <a:endParaRPr sz="1200">
              <a:solidFill>
                <a:schemeClr val="lt2"/>
              </a:solidFill>
            </a:endParaRPr>
          </a:p>
          <a:p>
            <a:pPr marL="457200" lvl="0" indent="-304800" algn="l" rtl="0">
              <a:spcBef>
                <a:spcPts val="1000"/>
              </a:spcBef>
              <a:spcAft>
                <a:spcPts val="1000"/>
              </a:spcAft>
              <a:buClr>
                <a:schemeClr val="lt2"/>
              </a:buClr>
              <a:buSzPts val="1200"/>
              <a:buChar char="●"/>
            </a:pPr>
            <a:r>
              <a:rPr lang="en-CA" sz="1200">
                <a:solidFill>
                  <a:schemeClr val="lt2"/>
                </a:solidFill>
              </a:rPr>
              <a:t>A larger ROI is created where the traffic lights are detected with a surround bounding box and recognized as different color states.</a:t>
            </a:r>
            <a:endParaRPr sz="1200">
              <a:solidFill>
                <a:schemeClr val="lt2"/>
              </a:solidFill>
            </a:endParaRPr>
          </a:p>
        </p:txBody>
      </p:sp>
      <p:pic>
        <p:nvPicPr>
          <p:cNvPr id="116" name="Google Shape;116;p20"/>
          <p:cNvPicPr preferRelativeResize="0"/>
          <p:nvPr/>
        </p:nvPicPr>
        <p:blipFill>
          <a:blip r:embed="rId3">
            <a:alphaModFix/>
          </a:blip>
          <a:stretch>
            <a:fillRect/>
          </a:stretch>
        </p:blipFill>
        <p:spPr>
          <a:xfrm>
            <a:off x="6115250" y="265825"/>
            <a:ext cx="2404977" cy="18037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Subsystems</a:t>
            </a:r>
            <a:endParaRPr/>
          </a:p>
        </p:txBody>
      </p:sp>
      <p:sp>
        <p:nvSpPr>
          <p:cNvPr id="122" name="Google Shape;122;p21"/>
          <p:cNvSpPr txBox="1">
            <a:spLocks noGrp="1"/>
          </p:cNvSpPr>
          <p:nvPr>
            <p:ph type="body" idx="1"/>
          </p:nvPr>
        </p:nvSpPr>
        <p:spPr>
          <a:xfrm>
            <a:off x="225150" y="5479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23" name="Google Shape;123;p21"/>
          <p:cNvSpPr txBox="1"/>
          <p:nvPr/>
        </p:nvSpPr>
        <p:spPr>
          <a:xfrm>
            <a:off x="311700" y="1170125"/>
            <a:ext cx="3019800" cy="105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2. Prediction</a:t>
            </a:r>
            <a:endParaRPr sz="1200">
              <a:solidFill>
                <a:schemeClr val="lt2"/>
              </a:solidFill>
            </a:endParaRPr>
          </a:p>
          <a:p>
            <a:pPr marL="0" lvl="0" indent="0" algn="l" rtl="0">
              <a:spcBef>
                <a:spcPts val="1000"/>
              </a:spcBef>
              <a:spcAft>
                <a:spcPts val="1000"/>
              </a:spcAft>
              <a:buNone/>
            </a:pPr>
            <a:r>
              <a:rPr lang="en-CA" sz="1200">
                <a:solidFill>
                  <a:schemeClr val="lt2"/>
                </a:solidFill>
              </a:rPr>
              <a:t>Studies and predicts behaviors of obstacles detected by the perception module.</a:t>
            </a:r>
            <a:endParaRPr sz="1200">
              <a:solidFill>
                <a:schemeClr val="lt2"/>
              </a:solidFill>
            </a:endParaRPr>
          </a:p>
        </p:txBody>
      </p:sp>
      <p:pic>
        <p:nvPicPr>
          <p:cNvPr id="124" name="Google Shape;124;p21"/>
          <p:cNvPicPr preferRelativeResize="0"/>
          <p:nvPr/>
        </p:nvPicPr>
        <p:blipFill rotWithShape="1">
          <a:blip r:embed="rId3">
            <a:alphaModFix/>
          </a:blip>
          <a:srcRect t="26178" b="4270"/>
          <a:stretch/>
        </p:blipFill>
        <p:spPr>
          <a:xfrm>
            <a:off x="3597625" y="357775"/>
            <a:ext cx="4983875" cy="1679350"/>
          </a:xfrm>
          <a:prstGeom prst="rect">
            <a:avLst/>
          </a:prstGeom>
          <a:noFill/>
          <a:ln>
            <a:noFill/>
          </a:ln>
        </p:spPr>
      </p:pic>
      <p:sp>
        <p:nvSpPr>
          <p:cNvPr id="125" name="Google Shape;125;p21"/>
          <p:cNvSpPr txBox="1"/>
          <p:nvPr/>
        </p:nvSpPr>
        <p:spPr>
          <a:xfrm>
            <a:off x="311700" y="2246338"/>
            <a:ext cx="3019800" cy="105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3. Planning</a:t>
            </a:r>
            <a:endParaRPr sz="1200">
              <a:solidFill>
                <a:schemeClr val="lt2"/>
              </a:solidFill>
            </a:endParaRPr>
          </a:p>
          <a:p>
            <a:pPr marL="0" lvl="0" indent="0" algn="l" rtl="0">
              <a:spcBef>
                <a:spcPts val="1000"/>
              </a:spcBef>
              <a:spcAft>
                <a:spcPts val="1000"/>
              </a:spcAft>
              <a:buNone/>
            </a:pPr>
            <a:r>
              <a:rPr lang="en-CA" sz="1200">
                <a:solidFill>
                  <a:schemeClr val="lt2"/>
                </a:solidFill>
              </a:rPr>
              <a:t>Plans a collision-free and safe trajectory for the control module to execute by interacting with other modules.</a:t>
            </a:r>
            <a:endParaRPr sz="1200">
              <a:solidFill>
                <a:schemeClr val="lt2"/>
              </a:solidFill>
            </a:endParaRPr>
          </a:p>
        </p:txBody>
      </p:sp>
      <p:sp>
        <p:nvSpPr>
          <p:cNvPr id="126" name="Google Shape;126;p21"/>
          <p:cNvSpPr txBox="1"/>
          <p:nvPr/>
        </p:nvSpPr>
        <p:spPr>
          <a:xfrm>
            <a:off x="311700" y="3507350"/>
            <a:ext cx="3019800" cy="123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4. Control</a:t>
            </a:r>
            <a:endParaRPr sz="1200">
              <a:solidFill>
                <a:schemeClr val="lt2"/>
              </a:solidFill>
            </a:endParaRPr>
          </a:p>
          <a:p>
            <a:pPr marL="0" lvl="0" indent="0" algn="l" rtl="0">
              <a:spcBef>
                <a:spcPts val="1000"/>
              </a:spcBef>
              <a:spcAft>
                <a:spcPts val="1000"/>
              </a:spcAft>
              <a:buNone/>
            </a:pPr>
            <a:r>
              <a:rPr lang="en-CA" sz="1200">
                <a:solidFill>
                  <a:schemeClr val="lt2"/>
                </a:solidFill>
              </a:rPr>
              <a:t>Manages vehicle control commands (steering, throttle, brake) based on the planned trajectory and the car’s current status.</a:t>
            </a:r>
            <a:endParaRPr sz="1200">
              <a:solidFill>
                <a:schemeClr val="lt2"/>
              </a:solidFill>
            </a:endParaRPr>
          </a:p>
        </p:txBody>
      </p:sp>
      <p:sp>
        <p:nvSpPr>
          <p:cNvPr id="127" name="Google Shape;127;p21"/>
          <p:cNvSpPr txBox="1"/>
          <p:nvPr/>
        </p:nvSpPr>
        <p:spPr>
          <a:xfrm>
            <a:off x="3475700" y="2246338"/>
            <a:ext cx="3019800" cy="105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5. Canbus</a:t>
            </a:r>
            <a:endParaRPr sz="1200">
              <a:solidFill>
                <a:schemeClr val="lt2"/>
              </a:solidFill>
            </a:endParaRPr>
          </a:p>
          <a:p>
            <a:pPr marL="0" lvl="0" indent="0" algn="l" rtl="0">
              <a:spcBef>
                <a:spcPts val="1000"/>
              </a:spcBef>
              <a:spcAft>
                <a:spcPts val="1000"/>
              </a:spcAft>
              <a:buNone/>
            </a:pPr>
            <a:r>
              <a:rPr lang="en-CA" sz="1200">
                <a:solidFill>
                  <a:schemeClr val="lt2"/>
                </a:solidFill>
              </a:rPr>
              <a:t>Interface that accepts and executes control module commands to the vehicle’s hardware.</a:t>
            </a:r>
            <a:endParaRPr sz="1200">
              <a:solidFill>
                <a:schemeClr val="lt2"/>
              </a:solidFill>
            </a:endParaRPr>
          </a:p>
        </p:txBody>
      </p:sp>
      <p:sp>
        <p:nvSpPr>
          <p:cNvPr id="128" name="Google Shape;128;p21"/>
          <p:cNvSpPr txBox="1"/>
          <p:nvPr/>
        </p:nvSpPr>
        <p:spPr>
          <a:xfrm>
            <a:off x="3475700" y="3354938"/>
            <a:ext cx="3019800" cy="123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u="sng">
                <a:solidFill>
                  <a:schemeClr val="lt2"/>
                </a:solidFill>
              </a:rPr>
              <a:t>6. Human Machine Interface</a:t>
            </a:r>
            <a:endParaRPr sz="1200">
              <a:solidFill>
                <a:schemeClr val="lt2"/>
              </a:solidFill>
            </a:endParaRPr>
          </a:p>
          <a:p>
            <a:pPr marL="0" lvl="0" indent="0" algn="l" rtl="0">
              <a:spcBef>
                <a:spcPts val="1000"/>
              </a:spcBef>
              <a:spcAft>
                <a:spcPts val="1000"/>
              </a:spcAft>
              <a:buNone/>
            </a:pPr>
            <a:r>
              <a:rPr lang="en-CA" sz="1200">
                <a:solidFill>
                  <a:schemeClr val="lt2"/>
                </a:solidFill>
              </a:rPr>
              <a:t>Provides an interface to enable/disable modules, view hardware status, start the autonomous driving car as well as debugging tools.</a:t>
            </a:r>
            <a:endParaRPr sz="1200">
              <a:solidFill>
                <a:schemeClr val="lt2"/>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1665</Words>
  <Application>Microsoft Office PowerPoint</Application>
  <PresentationFormat>On-screen Show (16:9)</PresentationFormat>
  <Paragraphs>145</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Times New Roman</vt:lpstr>
      <vt:lpstr>Simple Dark</vt:lpstr>
      <vt:lpstr>Apollo</vt:lpstr>
      <vt:lpstr>Names and Roles</vt:lpstr>
      <vt:lpstr>Introduction</vt:lpstr>
      <vt:lpstr>Derivation Process</vt:lpstr>
      <vt:lpstr>Derivation Process</vt:lpstr>
      <vt:lpstr>Derivation Process</vt:lpstr>
      <vt:lpstr>Conceptual Architecture</vt:lpstr>
      <vt:lpstr>Subsystems</vt:lpstr>
      <vt:lpstr>Subsystems</vt:lpstr>
      <vt:lpstr>Subsystems</vt:lpstr>
      <vt:lpstr>System Evolution</vt:lpstr>
      <vt:lpstr>Developer Responsibilities &amp; Data Flow</vt:lpstr>
      <vt:lpstr>Developer Responsibilities &amp; Data Flow</vt:lpstr>
      <vt:lpstr>Developer Responsibilities &amp; Data Flow</vt:lpstr>
      <vt:lpstr>Developer Responsibilities &amp; Data Flow</vt:lpstr>
      <vt:lpstr>Developer Responsibilities &amp; Data Flow</vt:lpstr>
      <vt:lpstr>Concurrency</vt:lpstr>
      <vt:lpstr>Sequence Diagram</vt:lpstr>
      <vt:lpstr>Sequence Diagram</vt:lpstr>
      <vt:lpstr>Limitations and Lessons Learned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Apollo</dc:title>
  <cp:lastModifiedBy>briggs fisher</cp:lastModifiedBy>
  <cp:revision>2</cp:revision>
  <dcterms:modified xsi:type="dcterms:W3CDTF">2022-02-21T03:43:48Z</dcterms:modified>
</cp:coreProperties>
</file>