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s/_rels/slide11.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7" r:id="rId6"/>
    <p:sldMasterId id="2147483659"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IG_NUMBER">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sldNum" idx="1"/>
          </p:nvPr>
        </p:nvSpPr>
        <p:spPr/>
        <p:txBody>
          <a:bodyPr/>
          <a:p>
            <a:fld id="{E212BB13-BC12-45D7-A48D-30157FA1962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sldNum" idx="2"/>
          </p:nvPr>
        </p:nvSpPr>
        <p:spPr/>
        <p:txBody>
          <a:bodyPr/>
          <a:p>
            <a:fld id="{0EE91A3A-E5AF-4B91-A0E6-5B827F81F6C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sldNum" idx="3"/>
          </p:nvPr>
        </p:nvSpPr>
        <p:spPr/>
        <p:txBody>
          <a:bodyPr/>
          <a:p>
            <a:fld id="{5B8A024B-A6BA-4136-A976-881231E31CA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sldNum" idx="4"/>
          </p:nvPr>
        </p:nvSpPr>
        <p:spPr/>
        <p:txBody>
          <a:bodyPr/>
          <a:p>
            <a:fld id="{84FA201B-DD77-4274-AC54-F2DE9CA28DB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8B1C0AF9-95F1-453D-B7F1-BEAF42B7D90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sldNum" idx="5"/>
          </p:nvPr>
        </p:nvSpPr>
        <p:spPr/>
        <p:txBody>
          <a:bodyPr/>
          <a:p>
            <a:fld id="{ADC86BE0-9EBC-47D8-8B8D-35B65386C23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D18A3FAF-9E0E-4BB4-B1BA-540B6CCD26D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Relationship Id="rId5"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9;p11" descr=""/>
          <p:cNvPicPr/>
          <p:nvPr/>
        </p:nvPicPr>
        <p:blipFill>
          <a:blip r:embed="rId3"/>
          <a:stretch/>
        </p:blipFill>
        <p:spPr>
          <a:xfrm>
            <a:off x="216000" y="216000"/>
            <a:ext cx="1506240" cy="646560"/>
          </a:xfrm>
          <a:prstGeom prst="rect">
            <a:avLst/>
          </a:prstGeom>
          <a:noFill/>
          <a:ln w="0">
            <a:noFill/>
          </a:ln>
        </p:spPr>
      </p:pic>
      <p:sp>
        <p:nvSpPr>
          <p:cNvPr id="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 name="PlaceHolder 2"/>
          <p:cNvSpPr>
            <a:spLocks noGrp="1"/>
          </p:cNvSpPr>
          <p:nvPr>
            <p:ph type="sldNum" idx="1"/>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1000" strike="noStrike" u="none">
                <a:solidFill>
                  <a:schemeClr val="dk2"/>
                </a:solidFill>
                <a:uFillTx/>
                <a:latin typeface="Arial"/>
                <a:ea typeface="Arial"/>
              </a:defRPr>
            </a:lvl1pPr>
          </a:lstStyle>
          <a:p>
            <a:pPr indent="0" algn="r">
              <a:lnSpc>
                <a:spcPct val="100000"/>
              </a:lnSpc>
              <a:buNone/>
              <a:tabLst>
                <a:tab algn="l" pos="0"/>
              </a:tabLst>
            </a:pPr>
            <a:fld id="{D8F3634D-A02F-40C5-BB22-7EF7E6C7E0DA}" type="slidenum">
              <a:rPr b="0" lang="en-IN" sz="1000" strike="noStrike" u="none">
                <a:solidFill>
                  <a:schemeClr val="dk2"/>
                </a:solidFill>
                <a:uFillTx/>
                <a:latin typeface="Arial"/>
                <a:ea typeface="Arial"/>
              </a:rPr>
              <a:t>16</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 name="Google Shape;9;p11" descr=""/>
          <p:cNvPicPr/>
          <p:nvPr/>
        </p:nvPicPr>
        <p:blipFill>
          <a:blip r:embed="rId3"/>
          <a:stretch/>
        </p:blipFill>
        <p:spPr>
          <a:xfrm>
            <a:off x="216000" y="216000"/>
            <a:ext cx="1506240" cy="646560"/>
          </a:xfrm>
          <a:prstGeom prst="rect">
            <a:avLst/>
          </a:prstGeom>
          <a:noFill/>
          <a:ln w="0">
            <a:noFill/>
          </a:ln>
        </p:spPr>
      </p:pic>
      <p:sp>
        <p:nvSpPr>
          <p:cNvPr id="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6" name="PlaceHolder 2"/>
          <p:cNvSpPr>
            <a:spLocks noGrp="1"/>
          </p:cNvSpPr>
          <p:nvPr>
            <p:ph type="sldNum" idx="2"/>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1000" strike="noStrike" u="none">
                <a:solidFill>
                  <a:schemeClr val="dk2"/>
                </a:solidFill>
                <a:uFillTx/>
                <a:latin typeface="Arial"/>
                <a:ea typeface="Arial"/>
              </a:defRPr>
            </a:lvl1pPr>
          </a:lstStyle>
          <a:p>
            <a:pPr indent="0" algn="r">
              <a:lnSpc>
                <a:spcPct val="100000"/>
              </a:lnSpc>
              <a:buNone/>
              <a:tabLst>
                <a:tab algn="l" pos="0"/>
              </a:tabLst>
            </a:pPr>
            <a:fld id="{FD4DFC37-FC84-46FA-BD59-7147C59D8375}" type="slidenum">
              <a:rPr b="0" lang="en-IN" sz="1000" strike="noStrike" u="none">
                <a:solidFill>
                  <a:schemeClr val="dk2"/>
                </a:solidFill>
                <a:uFillTx/>
                <a:latin typeface="Arial"/>
                <a:ea typeface="Arial"/>
              </a:rPr>
              <a:t>1</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8" name="Google Shape;9;p11" descr=""/>
          <p:cNvPicPr/>
          <p:nvPr/>
        </p:nvPicPr>
        <p:blipFill>
          <a:blip r:embed="rId3"/>
          <a:stretch/>
        </p:blipFill>
        <p:spPr>
          <a:xfrm>
            <a:off x="216000" y="216000"/>
            <a:ext cx="1506240" cy="646560"/>
          </a:xfrm>
          <a:prstGeom prst="rect">
            <a:avLst/>
          </a:prstGeom>
          <a:noFill/>
          <a:ln w="0">
            <a:noFill/>
          </a:ln>
        </p:spPr>
      </p:pic>
      <p:sp>
        <p:nvSpPr>
          <p:cNvPr id="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0" name="PlaceHolder 2"/>
          <p:cNvSpPr>
            <a:spLocks noGrp="1"/>
          </p:cNvSpPr>
          <p:nvPr>
            <p:ph type="sldNum" idx="3"/>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1000" strike="noStrike" u="none">
                <a:solidFill>
                  <a:schemeClr val="dk2"/>
                </a:solidFill>
                <a:uFillTx/>
                <a:latin typeface="Arial"/>
                <a:ea typeface="Arial"/>
              </a:defRPr>
            </a:lvl1pPr>
          </a:lstStyle>
          <a:p>
            <a:pPr indent="0" algn="r">
              <a:lnSpc>
                <a:spcPct val="100000"/>
              </a:lnSpc>
              <a:buNone/>
              <a:tabLst>
                <a:tab algn="l" pos="0"/>
              </a:tabLst>
            </a:pPr>
            <a:fld id="{B8950C99-B197-4EE1-90BE-C0C06D9968A8}" type="slidenum">
              <a:rPr b="0" lang="en-IN" sz="1000" strike="noStrike" u="none">
                <a:solidFill>
                  <a:schemeClr val="dk2"/>
                </a:solidFill>
                <a:uFillTx/>
                <a:latin typeface="Arial"/>
                <a:ea typeface="Arial"/>
              </a:rPr>
              <a:t>1</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2" name="Google Shape;9;p11" descr=""/>
          <p:cNvPicPr/>
          <p:nvPr/>
        </p:nvPicPr>
        <p:blipFill>
          <a:blip r:embed="rId3"/>
          <a:stretch/>
        </p:blipFill>
        <p:spPr>
          <a:xfrm>
            <a:off x="216000" y="216000"/>
            <a:ext cx="1506240" cy="646560"/>
          </a:xfrm>
          <a:prstGeom prst="rect">
            <a:avLst/>
          </a:prstGeom>
          <a:noFill/>
          <a:ln w="0">
            <a:noFill/>
          </a:ln>
        </p:spPr>
      </p:pic>
      <p:sp>
        <p:nvSpPr>
          <p:cNvPr id="13" name="PlaceHolder 1"/>
          <p:cNvSpPr>
            <a:spLocks noGrp="1"/>
          </p:cNvSpPr>
          <p:nvPr>
            <p:ph type="sldNum" idx="4"/>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1000" strike="noStrike" u="none">
                <a:solidFill>
                  <a:schemeClr val="dk2"/>
                </a:solidFill>
                <a:uFillTx/>
                <a:latin typeface="Arial"/>
                <a:ea typeface="Arial"/>
              </a:defRPr>
            </a:lvl1pPr>
          </a:lstStyle>
          <a:p>
            <a:pPr indent="0" algn="r">
              <a:lnSpc>
                <a:spcPct val="100000"/>
              </a:lnSpc>
              <a:buNone/>
              <a:tabLst>
                <a:tab algn="l" pos="0"/>
              </a:tabLst>
            </a:pPr>
            <a:fld id="{3FE66C9F-16BF-4FF4-AB33-A714216EB4FA}" type="slidenum">
              <a:rPr b="0" lang="en-IN"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
        <p:nvSpPr>
          <p:cNvPr id="1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1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55" r:id="rId4"/>
    <p:sldLayoutId id="2147483656"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7" name="Google Shape;9;p11" descr=""/>
          <p:cNvPicPr/>
          <p:nvPr/>
        </p:nvPicPr>
        <p:blipFill>
          <a:blip r:embed="rId3"/>
          <a:stretch/>
        </p:blipFill>
        <p:spPr>
          <a:xfrm>
            <a:off x="216000" y="216000"/>
            <a:ext cx="1506240" cy="646560"/>
          </a:xfrm>
          <a:prstGeom prst="rect">
            <a:avLst/>
          </a:prstGeom>
          <a:noFill/>
          <a:ln w="0">
            <a:noFill/>
          </a:ln>
        </p:spPr>
      </p:pic>
      <p:sp>
        <p:nvSpPr>
          <p:cNvPr id="1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9" name="PlaceHolder 2"/>
          <p:cNvSpPr>
            <a:spLocks noGrp="1"/>
          </p:cNvSpPr>
          <p:nvPr>
            <p:ph type="sldNum" idx="5"/>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1000" strike="noStrike" u="none">
                <a:solidFill>
                  <a:schemeClr val="dk2"/>
                </a:solidFill>
                <a:uFillTx/>
                <a:latin typeface="Arial"/>
                <a:ea typeface="Arial"/>
              </a:defRPr>
            </a:lvl1pPr>
          </a:lstStyle>
          <a:p>
            <a:pPr indent="0" algn="r">
              <a:lnSpc>
                <a:spcPct val="100000"/>
              </a:lnSpc>
              <a:buNone/>
              <a:tabLst>
                <a:tab algn="l" pos="0"/>
              </a:tabLst>
            </a:pPr>
            <a:fld id="{209BAFB4-990A-438A-8EFC-E6CA893A8F43}" type="slidenum">
              <a:rPr b="0" lang="en-IN"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
        <p:nvSpPr>
          <p:cNvPr id="2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58"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2" name="Google Shape;9;p11" descr=""/>
          <p:cNvPicPr/>
          <p:nvPr/>
        </p:nvPicPr>
        <p:blipFill>
          <a:blip r:embed="rId3"/>
          <a:stretch/>
        </p:blipFill>
        <p:spPr>
          <a:xfrm>
            <a:off x="216000" y="216000"/>
            <a:ext cx="1506240" cy="646560"/>
          </a:xfrm>
          <a:prstGeom prst="rect">
            <a:avLst/>
          </a:prstGeom>
          <a:noFill/>
          <a:ln w="0">
            <a:noFill/>
          </a:ln>
        </p:spPr>
      </p:pic>
      <p:sp>
        <p:nvSpPr>
          <p:cNvPr id="23" name="PlaceHolder 1"/>
          <p:cNvSpPr>
            <a:spLocks noGrp="1"/>
          </p:cNvSpPr>
          <p:nvPr>
            <p:ph type="sldNum" idx="6"/>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IN" sz="1000" strike="noStrike" u="none">
                <a:solidFill>
                  <a:schemeClr val="dk2"/>
                </a:solidFill>
                <a:uFillTx/>
                <a:latin typeface="Arial"/>
                <a:ea typeface="Arial"/>
              </a:defRPr>
            </a:lvl1pPr>
          </a:lstStyle>
          <a:p>
            <a:pPr indent="0" algn="r">
              <a:lnSpc>
                <a:spcPct val="100000"/>
              </a:lnSpc>
              <a:buNone/>
              <a:tabLst>
                <a:tab algn="l" pos="0"/>
              </a:tabLst>
            </a:pPr>
            <a:fld id="{D1EEB797-5D23-41AE-8DA2-863CCB3DB124}" type="slidenum">
              <a:rPr b="0" lang="en-IN"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0"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1764000" y="457200"/>
            <a:ext cx="6019920" cy="550080"/>
          </a:xfrm>
          <a:prstGeom prst="rect">
            <a:avLst/>
          </a:prstGeom>
          <a:noFill/>
          <a:ln w="0">
            <a:noFill/>
          </a:ln>
        </p:spPr>
        <p:txBody>
          <a:bodyPr lIns="91440" rIns="91440" tIns="91440" bIns="91440" anchor="b">
            <a:noAutofit/>
          </a:bodyPr>
          <a:p>
            <a:pPr indent="0" algn="ctr">
              <a:lnSpc>
                <a:spcPct val="100000"/>
              </a:lnSpc>
              <a:buNone/>
              <a:tabLst>
                <a:tab algn="l" pos="0"/>
              </a:tabLst>
            </a:pPr>
            <a:r>
              <a:rPr b="0" lang="en-IN" sz="2400" strike="noStrike" u="none">
                <a:solidFill>
                  <a:srgbClr val="000000"/>
                </a:solidFill>
                <a:uFillTx/>
                <a:latin typeface="Times New Roman"/>
                <a:ea typeface="Times New Roman"/>
              </a:rPr>
              <a:t>IoT Based Smart Irrigation in Arecanut Farms</a:t>
            </a:r>
            <a:endParaRPr b="0" lang="en-US" sz="2400" strike="noStrike" u="none">
              <a:solidFill>
                <a:srgbClr val="000000"/>
              </a:solidFill>
              <a:uFillTx/>
              <a:latin typeface="Arial"/>
            </a:endParaRPr>
          </a:p>
        </p:txBody>
      </p:sp>
      <p:sp>
        <p:nvSpPr>
          <p:cNvPr id="25" name="Google Shape;26;p 1"/>
          <p:cNvSpPr/>
          <p:nvPr/>
        </p:nvSpPr>
        <p:spPr>
          <a:xfrm>
            <a:off x="74520" y="4490280"/>
            <a:ext cx="9018720" cy="65160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tabLst>
                <a:tab algn="l" pos="0"/>
              </a:tabLst>
            </a:pPr>
            <a:r>
              <a:rPr b="0" lang="en-IN" sz="1600" strike="noStrike" u="none">
                <a:solidFill>
                  <a:srgbClr val="000000"/>
                </a:solidFill>
                <a:uFillTx/>
                <a:latin typeface="Times New Roman"/>
                <a:ea typeface="Times New Roman"/>
              </a:rPr>
              <a:t>Date : 15-05-2025                                      Department of MCA, RVCE                                               1/17</a:t>
            </a:r>
            <a:endParaRPr b="0" lang="en-US" sz="1600" strike="noStrike" u="none">
              <a:solidFill>
                <a:srgbClr val="000000"/>
              </a:solidFill>
              <a:uFillTx/>
              <a:latin typeface="Arial"/>
            </a:endParaRPr>
          </a:p>
        </p:txBody>
      </p:sp>
      <p:sp>
        <p:nvSpPr>
          <p:cNvPr id="26" name=""/>
          <p:cNvSpPr/>
          <p:nvPr/>
        </p:nvSpPr>
        <p:spPr>
          <a:xfrm>
            <a:off x="3200400" y="1256400"/>
            <a:ext cx="2742120" cy="34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trike="noStrike" u="none">
                <a:solidFill>
                  <a:srgbClr val="000000"/>
                </a:solidFill>
                <a:uFillTx/>
                <a:latin typeface="Times New Roman"/>
                <a:ea typeface="Times New Roman"/>
              </a:rPr>
              <a:t>MCA491P : Major Project</a:t>
            </a:r>
            <a:endParaRPr b="0" lang="en-US" sz="1800" strike="noStrike" u="none">
              <a:solidFill>
                <a:srgbClr val="000000"/>
              </a:solidFill>
              <a:uFillTx/>
              <a:latin typeface="Arial"/>
            </a:endParaRPr>
          </a:p>
        </p:txBody>
      </p:sp>
      <p:sp>
        <p:nvSpPr>
          <p:cNvPr id="27" name=""/>
          <p:cNvSpPr/>
          <p:nvPr/>
        </p:nvSpPr>
        <p:spPr>
          <a:xfrm>
            <a:off x="3457440" y="1808280"/>
            <a:ext cx="2228040" cy="1355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IN" sz="1600" strike="noStrike" u="none">
                <a:solidFill>
                  <a:srgbClr val="000000"/>
                </a:solidFill>
                <a:uFillTx/>
                <a:latin typeface="Times New Roman"/>
                <a:ea typeface="Times New Roman"/>
              </a:rPr>
              <a:t>1RV23MC039</a:t>
            </a:r>
            <a:endParaRPr b="0" lang="en-US" sz="1600" strike="noStrike" u="none">
              <a:solidFill>
                <a:srgbClr val="000000"/>
              </a:solidFill>
              <a:uFillTx/>
              <a:latin typeface="Arial"/>
            </a:endParaRPr>
          </a:p>
          <a:p>
            <a:pPr algn="ctr">
              <a:lnSpc>
                <a:spcPct val="100000"/>
              </a:lnSpc>
            </a:pPr>
            <a:r>
              <a:rPr b="0" lang="en-IN" sz="1600" strike="noStrike" u="none">
                <a:solidFill>
                  <a:srgbClr val="000000"/>
                </a:solidFill>
                <a:uFillTx/>
                <a:latin typeface="Times New Roman"/>
                <a:ea typeface="Times New Roman"/>
              </a:rPr>
              <a:t>HARI KETAN T</a:t>
            </a:r>
            <a:endParaRPr b="0" lang="en-US" sz="1600" strike="noStrike" u="none">
              <a:solidFill>
                <a:srgbClr val="000000"/>
              </a:solidFill>
              <a:uFillTx/>
              <a:latin typeface="Arial"/>
            </a:endParaRPr>
          </a:p>
          <a:p>
            <a:pPr algn="ctr">
              <a:lnSpc>
                <a:spcPct val="100000"/>
              </a:lnSpc>
            </a:pPr>
            <a:endParaRPr b="0" lang="en-US" sz="1600" strike="noStrike" u="none">
              <a:solidFill>
                <a:srgbClr val="000000"/>
              </a:solidFill>
              <a:uFillTx/>
              <a:latin typeface="Arial"/>
            </a:endParaRPr>
          </a:p>
          <a:p>
            <a:pPr algn="ctr">
              <a:lnSpc>
                <a:spcPct val="100000"/>
              </a:lnSpc>
            </a:pPr>
            <a:r>
              <a:rPr b="0" lang="en-IN" sz="1600" strike="noStrike" u="none">
                <a:solidFill>
                  <a:srgbClr val="000000"/>
                </a:solidFill>
                <a:uFillTx/>
                <a:latin typeface="Times New Roman"/>
                <a:ea typeface="Times New Roman"/>
              </a:rPr>
              <a:t>Under the Guidance </a:t>
            </a:r>
            <a:endParaRPr b="0" lang="en-US" sz="1600" strike="noStrike" u="none">
              <a:solidFill>
                <a:srgbClr val="000000"/>
              </a:solidFill>
              <a:uFillTx/>
              <a:latin typeface="Arial"/>
            </a:endParaRPr>
          </a:p>
          <a:p>
            <a:pPr algn="ctr">
              <a:lnSpc>
                <a:spcPct val="100000"/>
              </a:lnSpc>
            </a:pPr>
            <a:r>
              <a:rPr b="0" lang="en-IN" sz="1600" strike="noStrike" u="none">
                <a:solidFill>
                  <a:srgbClr val="000000"/>
                </a:solidFill>
                <a:uFillTx/>
                <a:latin typeface="Times New Roman"/>
                <a:ea typeface="Times New Roman"/>
              </a:rPr>
              <a:t>Of</a:t>
            </a:r>
            <a:endParaRPr b="0" lang="en-US" sz="1600" strike="noStrike" u="none">
              <a:solidFill>
                <a:srgbClr val="000000"/>
              </a:solidFill>
              <a:uFillTx/>
              <a:latin typeface="Arial"/>
            </a:endParaRPr>
          </a:p>
        </p:txBody>
      </p:sp>
      <p:sp>
        <p:nvSpPr>
          <p:cNvPr id="28" name=""/>
          <p:cNvSpPr/>
          <p:nvPr/>
        </p:nvSpPr>
        <p:spPr>
          <a:xfrm>
            <a:off x="457200" y="3177000"/>
            <a:ext cx="2198880" cy="992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IN" sz="1600" strike="noStrike" u="none">
                <a:solidFill>
                  <a:srgbClr val="000000"/>
                </a:solidFill>
                <a:uFillTx/>
                <a:latin typeface="Times New Roman"/>
                <a:ea typeface="Times New Roman"/>
              </a:rPr>
              <a:t>Internal Guide</a:t>
            </a:r>
            <a:endParaRPr b="0" lang="en-US" sz="1600" strike="noStrike" u="none">
              <a:solidFill>
                <a:srgbClr val="000000"/>
              </a:solidFill>
              <a:uFillTx/>
              <a:latin typeface="Arial"/>
            </a:endParaRPr>
          </a:p>
          <a:p>
            <a:pPr algn="ctr">
              <a:lnSpc>
                <a:spcPct val="100000"/>
              </a:lnSpc>
            </a:pPr>
            <a:r>
              <a:rPr b="0" lang="en-IN" sz="1600" strike="noStrike" u="none">
                <a:solidFill>
                  <a:srgbClr val="000000"/>
                </a:solidFill>
                <a:uFillTx/>
                <a:latin typeface="Times New Roman"/>
                <a:ea typeface="Times New Roman"/>
              </a:rPr>
              <a:t>Dr. Renuka Prasad B</a:t>
            </a:r>
            <a:endParaRPr b="0" lang="en-US" sz="1600" strike="noStrike" u="none">
              <a:solidFill>
                <a:srgbClr val="000000"/>
              </a:solidFill>
              <a:uFillTx/>
              <a:latin typeface="Arial"/>
            </a:endParaRPr>
          </a:p>
          <a:p>
            <a:pPr algn="ctr">
              <a:lnSpc>
                <a:spcPct val="100000"/>
              </a:lnSpc>
            </a:pPr>
            <a:r>
              <a:rPr b="0" lang="en-IN" sz="1600" strike="noStrike" u="none">
                <a:solidFill>
                  <a:srgbClr val="000000"/>
                </a:solidFill>
                <a:uFillTx/>
                <a:latin typeface="Times New Roman"/>
                <a:ea typeface="Times New Roman"/>
              </a:rPr>
              <a:t>  </a:t>
            </a:r>
            <a:r>
              <a:rPr b="0" lang="en-IN" sz="1600" strike="noStrike" u="none">
                <a:solidFill>
                  <a:srgbClr val="000000"/>
                </a:solidFill>
                <a:uFillTx/>
                <a:latin typeface="Times New Roman"/>
                <a:ea typeface="Times New Roman"/>
              </a:rPr>
              <a:t>Associate Professor</a:t>
            </a:r>
            <a:endParaRPr b="0" lang="en-US" sz="1600" strike="noStrike" u="none">
              <a:solidFill>
                <a:srgbClr val="000000"/>
              </a:solidFill>
              <a:uFillTx/>
              <a:latin typeface="Arial"/>
            </a:endParaRPr>
          </a:p>
          <a:p>
            <a:pPr algn="ctr">
              <a:lnSpc>
                <a:spcPct val="100000"/>
              </a:lnSpc>
            </a:pPr>
            <a:r>
              <a:rPr b="0" lang="en-IN" sz="1600" strike="noStrike" u="none">
                <a:solidFill>
                  <a:srgbClr val="000000"/>
                </a:solidFill>
                <a:uFillTx/>
                <a:latin typeface="Times New Roman"/>
                <a:ea typeface="Times New Roman"/>
              </a:rPr>
              <a:t>  </a:t>
            </a:r>
            <a:r>
              <a:rPr b="0" lang="en-IN" sz="1600" strike="noStrike" u="none">
                <a:solidFill>
                  <a:srgbClr val="000000"/>
                </a:solidFill>
                <a:uFillTx/>
                <a:latin typeface="Times New Roman"/>
                <a:ea typeface="Times New Roman"/>
              </a:rPr>
              <a:t>Department of MCA</a:t>
            </a:r>
            <a:endParaRPr b="0" lang="en-US" sz="1600" strike="noStrike" u="none">
              <a:solidFill>
                <a:srgbClr val="000000"/>
              </a:solidFill>
              <a:uFillTx/>
              <a:latin typeface="Arial"/>
            </a:endParaRPr>
          </a:p>
        </p:txBody>
      </p:sp>
      <p:sp>
        <p:nvSpPr>
          <p:cNvPr id="29" name=""/>
          <p:cNvSpPr/>
          <p:nvPr/>
        </p:nvSpPr>
        <p:spPr>
          <a:xfrm>
            <a:off x="3502440" y="3302640"/>
            <a:ext cx="2237040" cy="34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trike="noStrike" u="none">
                <a:solidFill>
                  <a:srgbClr val="000000"/>
                </a:solidFill>
                <a:uFillTx/>
                <a:latin typeface="Times New Roman"/>
                <a:ea typeface="Times New Roman"/>
              </a:rPr>
              <a:t>Sponsored By : BSOL</a:t>
            </a:r>
            <a:endParaRPr b="0" lang="en-US" sz="1800" strike="noStrike" u="none">
              <a:solidFill>
                <a:srgbClr val="000000"/>
              </a:solidFill>
              <a:uFillTx/>
              <a:latin typeface="Arial"/>
            </a:endParaRPr>
          </a:p>
        </p:txBody>
      </p:sp>
      <p:pic>
        <p:nvPicPr>
          <p:cNvPr id="30" name="" descr=""/>
          <p:cNvPicPr/>
          <p:nvPr/>
        </p:nvPicPr>
        <p:blipFill>
          <a:blip r:embed="rId1"/>
          <a:stretch/>
        </p:blipFill>
        <p:spPr>
          <a:xfrm>
            <a:off x="6885720" y="3129480"/>
            <a:ext cx="1494360" cy="85608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Google Shape;59;p6"/>
          <p:cNvSpPr/>
          <p:nvPr/>
        </p:nvSpPr>
        <p:spPr>
          <a:xfrm>
            <a:off x="279000" y="2457360"/>
            <a:ext cx="360" cy="441000"/>
          </a:xfrm>
          <a:prstGeom prst="rect">
            <a:avLst/>
          </a:prstGeom>
          <a:solidFill>
            <a:srgbClr val="ffffff"/>
          </a:solidFill>
          <a:ln w="0">
            <a:noFill/>
          </a:ln>
        </p:spPr>
        <p:style>
          <a:lnRef idx="0"/>
          <a:fillRef idx="0"/>
          <a:effectRef idx="0"/>
          <a:fontRef idx="minor"/>
        </p:style>
        <p:txBody>
          <a:bodyPr lIns="0" rIns="0" tIns="66600" bIns="66600" anchor="ctr">
            <a:spAutoFit/>
          </a:bodyPr>
          <a:p>
            <a:pPr>
              <a:lnSpc>
                <a:spcPct val="100000"/>
              </a:lnSpc>
              <a:tabLst>
                <a:tab algn="l" pos="0"/>
              </a:tabLst>
            </a:pPr>
            <a:endParaRPr b="0" lang="en-US" sz="2000" strike="noStrike" u="none">
              <a:solidFill>
                <a:schemeClr val="dk1"/>
              </a:solidFill>
              <a:uFillTx/>
              <a:latin typeface="Arial"/>
              <a:ea typeface="Arial"/>
            </a:endParaRPr>
          </a:p>
        </p:txBody>
      </p:sp>
      <p:sp>
        <p:nvSpPr>
          <p:cNvPr id="56" name="Google Shape;60;p6"/>
          <p:cNvSpPr/>
          <p:nvPr/>
        </p:nvSpPr>
        <p:spPr>
          <a:xfrm>
            <a:off x="1911240" y="136800"/>
            <a:ext cx="6104520" cy="6382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3600" strike="noStrike" u="none">
                <a:solidFill>
                  <a:schemeClr val="dk1"/>
                </a:solidFill>
                <a:uFillTx/>
                <a:latin typeface="Times New Roman"/>
                <a:ea typeface="Times New Roman"/>
              </a:rPr>
              <a:t>Objectives</a:t>
            </a:r>
            <a:r>
              <a:rPr b="0" lang="en-IN" sz="4000" strike="noStrike" u="none">
                <a:solidFill>
                  <a:schemeClr val="dk1"/>
                </a:solidFill>
                <a:uFillTx/>
                <a:latin typeface="Times New Roman"/>
                <a:ea typeface="Times New Roman"/>
              </a:rPr>
              <a:t> </a:t>
            </a:r>
            <a:endParaRPr b="0" lang="en-US" sz="4000" strike="noStrike" u="none">
              <a:solidFill>
                <a:srgbClr val="000000"/>
              </a:solidFill>
              <a:uFillTx/>
              <a:latin typeface="Arial"/>
            </a:endParaRPr>
          </a:p>
        </p:txBody>
      </p:sp>
      <p:sp>
        <p:nvSpPr>
          <p:cNvPr id="57" name=""/>
          <p:cNvSpPr/>
          <p:nvPr/>
        </p:nvSpPr>
        <p:spPr>
          <a:xfrm>
            <a:off x="763560" y="1157400"/>
            <a:ext cx="7536960" cy="272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200" strike="noStrike" u="none">
              <a:solidFill>
                <a:srgbClr val="000000"/>
              </a:solidFill>
              <a:uFillTx/>
              <a:latin typeface="Arial"/>
            </a:endParaRPr>
          </a:p>
          <a:p>
            <a:pPr>
              <a:lnSpc>
                <a:spcPct val="100000"/>
              </a:lnSpc>
              <a:spcBef>
                <a:spcPts val="340"/>
              </a:spcBef>
              <a:spcAft>
                <a:spcPts val="142"/>
              </a:spcAft>
            </a:pPr>
            <a:endParaRPr b="0" lang="en-US" sz="1200" strike="noStrike" u="none">
              <a:solidFill>
                <a:srgbClr val="000000"/>
              </a:solidFill>
              <a:uFillTx/>
              <a:latin typeface="Arial"/>
            </a:endParaRPr>
          </a:p>
        </p:txBody>
      </p:sp>
      <p:sp>
        <p:nvSpPr>
          <p:cNvPr id="58" name=""/>
          <p:cNvSpPr/>
          <p:nvPr/>
        </p:nvSpPr>
        <p:spPr>
          <a:xfrm>
            <a:off x="612000" y="1091520"/>
            <a:ext cx="7720200" cy="30081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567"/>
              </a:spcBef>
              <a:spcAft>
                <a:spcPts val="567"/>
              </a:spcAft>
              <a:buClr>
                <a:srgbClr val="000000"/>
              </a:buClr>
              <a:buSzPct val="45000"/>
              <a:buFont typeface="Wingdings" charset="2"/>
              <a:buChar char=""/>
            </a:pPr>
            <a:r>
              <a:rPr b="0" lang="en-IN" sz="1200" strike="noStrike" u="none">
                <a:solidFill>
                  <a:srgbClr val="000000"/>
                </a:solidFill>
                <a:uFillTx/>
                <a:latin typeface="Times New Roman"/>
              </a:rPr>
              <a:t>To develop an IoT-based smart irrigation system</a:t>
            </a:r>
            <a:endParaRPr b="0" lang="en-US" sz="1200" strike="noStrike" u="none">
              <a:solidFill>
                <a:srgbClr val="000000"/>
              </a:solidFill>
              <a:uFillTx/>
              <a:latin typeface="Arial"/>
            </a:endParaRPr>
          </a:p>
          <a:p>
            <a:pPr marL="216000" indent="-216000">
              <a:lnSpc>
                <a:spcPct val="100000"/>
              </a:lnSpc>
              <a:spcBef>
                <a:spcPts val="567"/>
              </a:spcBef>
              <a:spcAft>
                <a:spcPts val="567"/>
              </a:spcAft>
              <a:buClr>
                <a:srgbClr val="000000"/>
              </a:buClr>
              <a:buSzPct val="45000"/>
              <a:buFont typeface="Wingdings" charset="2"/>
              <a:buChar char=""/>
            </a:pPr>
            <a:r>
              <a:rPr b="0" lang="en-IN" sz="1200" strike="noStrike" u="none">
                <a:solidFill>
                  <a:srgbClr val="000000"/>
                </a:solidFill>
                <a:uFillTx/>
                <a:latin typeface="Times New Roman"/>
                <a:ea typeface="Noto Sans CJK SC"/>
              </a:rPr>
              <a:t>Automate irrigation in arecanut farms using IoT devices to reduce manual work.</a:t>
            </a:r>
            <a:endParaRPr b="0" lang="en-US" sz="1200" strike="noStrike" u="none">
              <a:solidFill>
                <a:srgbClr val="000000"/>
              </a:solidFill>
              <a:uFillTx/>
              <a:latin typeface="Arial"/>
            </a:endParaRPr>
          </a:p>
          <a:p>
            <a:pPr marL="216000" indent="-216000">
              <a:lnSpc>
                <a:spcPct val="100000"/>
              </a:lnSpc>
              <a:spcBef>
                <a:spcPts val="567"/>
              </a:spcBef>
              <a:spcAft>
                <a:spcPts val="567"/>
              </a:spcAft>
              <a:buClr>
                <a:srgbClr val="000000"/>
              </a:buClr>
              <a:buSzPct val="45000"/>
              <a:buFont typeface="Wingdings" charset="2"/>
              <a:buChar char=""/>
            </a:pPr>
            <a:r>
              <a:rPr b="0" lang="en-IN" sz="1200" strike="noStrike" u="none">
                <a:solidFill>
                  <a:srgbClr val="000000"/>
                </a:solidFill>
                <a:uFillTx/>
                <a:latin typeface="Times New Roman"/>
                <a:ea typeface="Noto Sans CJK SC"/>
              </a:rPr>
              <a:t>Monitor soil moisture and water flow using sensors to ensure proper watering.</a:t>
            </a:r>
            <a:endParaRPr b="0" lang="en-US" sz="1200" strike="noStrike" u="none">
              <a:solidFill>
                <a:srgbClr val="000000"/>
              </a:solidFill>
              <a:uFillTx/>
              <a:latin typeface="Arial"/>
            </a:endParaRPr>
          </a:p>
          <a:p>
            <a:pPr marL="216000" indent="-216000">
              <a:lnSpc>
                <a:spcPct val="100000"/>
              </a:lnSpc>
              <a:spcBef>
                <a:spcPts val="567"/>
              </a:spcBef>
              <a:spcAft>
                <a:spcPts val="567"/>
              </a:spcAft>
              <a:buClr>
                <a:srgbClr val="000000"/>
              </a:buClr>
              <a:buSzPct val="45000"/>
              <a:buFont typeface="Wingdings" charset="2"/>
              <a:buChar char=""/>
            </a:pPr>
            <a:r>
              <a:rPr b="0" lang="en-IN" sz="1200" strike="noStrike" u="none">
                <a:solidFill>
                  <a:srgbClr val="000000"/>
                </a:solidFill>
                <a:uFillTx/>
                <a:latin typeface="Times New Roman"/>
                <a:ea typeface="Noto Sans CJK SC"/>
              </a:rPr>
              <a:t>Control water flow with a motorized valve based on real-time sensor readings.</a:t>
            </a:r>
            <a:endParaRPr b="0" lang="en-US" sz="1200" strike="noStrike" u="none">
              <a:solidFill>
                <a:srgbClr val="000000"/>
              </a:solidFill>
              <a:uFillTx/>
              <a:latin typeface="Arial"/>
            </a:endParaRPr>
          </a:p>
          <a:p>
            <a:pPr marL="216000" indent="-216000">
              <a:lnSpc>
                <a:spcPct val="100000"/>
              </a:lnSpc>
              <a:spcBef>
                <a:spcPts val="567"/>
              </a:spcBef>
              <a:spcAft>
                <a:spcPts val="567"/>
              </a:spcAft>
              <a:buClr>
                <a:srgbClr val="000000"/>
              </a:buClr>
              <a:buSzPct val="45000"/>
              <a:buFont typeface="Wingdings" charset="2"/>
              <a:buChar char=""/>
            </a:pPr>
            <a:r>
              <a:rPr b="0" lang="en-IN" sz="1200" strike="noStrike" u="none">
                <a:solidFill>
                  <a:srgbClr val="000000"/>
                </a:solidFill>
                <a:uFillTx/>
                <a:latin typeface="Times New Roman"/>
                <a:ea typeface="Noto Sans CJK SC"/>
              </a:rPr>
              <a:t>Display live data on a web interface to help farmers monitor conditions remotely.</a:t>
            </a:r>
            <a:endParaRPr b="0" lang="en-US" sz="1200" strike="noStrike" u="none">
              <a:solidFill>
                <a:srgbClr val="000000"/>
              </a:solidFill>
              <a:uFillTx/>
              <a:latin typeface="Arial"/>
            </a:endParaRPr>
          </a:p>
          <a:p>
            <a:pPr marL="216000" indent="-216000">
              <a:lnSpc>
                <a:spcPct val="100000"/>
              </a:lnSpc>
              <a:spcBef>
                <a:spcPts val="567"/>
              </a:spcBef>
              <a:spcAft>
                <a:spcPts val="567"/>
              </a:spcAft>
              <a:buClr>
                <a:srgbClr val="000000"/>
              </a:buClr>
              <a:buSzPct val="45000"/>
              <a:buFont typeface="Wingdings" charset="2"/>
              <a:buChar char=""/>
            </a:pPr>
            <a:r>
              <a:rPr b="0" lang="en-IN" sz="1200" strike="noStrike" u="none">
                <a:solidFill>
                  <a:srgbClr val="000000"/>
                </a:solidFill>
                <a:uFillTx/>
                <a:latin typeface="Times New Roman"/>
                <a:ea typeface="Noto Sans CJK SC"/>
              </a:rPr>
              <a:t>Set irrigation schedules using simple rule-based logic based on crop needs.</a:t>
            </a:r>
            <a:endParaRPr b="0" lang="en-US" sz="1200" strike="noStrike" u="none">
              <a:solidFill>
                <a:srgbClr val="000000"/>
              </a:solidFill>
              <a:uFillTx/>
              <a:latin typeface="Arial"/>
            </a:endParaRPr>
          </a:p>
          <a:p>
            <a:pPr>
              <a:lnSpc>
                <a:spcPct val="100000"/>
              </a:lnSpc>
              <a:spcBef>
                <a:spcPts val="1191"/>
              </a:spcBef>
              <a:spcAft>
                <a:spcPts val="992"/>
              </a:spcAft>
            </a:pPr>
            <a:endParaRPr b="0" lang="en-US" sz="1800" strike="noStrike" u="none">
              <a:solidFill>
                <a:srgbClr val="000000"/>
              </a:solidFill>
              <a:uFillTx/>
              <a:latin typeface="Arial"/>
            </a:endParaRPr>
          </a:p>
        </p:txBody>
      </p:sp>
      <p:sp>
        <p:nvSpPr>
          <p:cNvPr id="59" name=""/>
          <p:cNvSpPr/>
          <p:nvPr/>
        </p:nvSpPr>
        <p:spPr>
          <a:xfrm>
            <a:off x="8369640" y="4739760"/>
            <a:ext cx="68616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10/17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1842480" y="123480"/>
            <a:ext cx="6680880" cy="73116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IN" sz="3600" strike="noStrike" u="none">
                <a:solidFill>
                  <a:schemeClr val="dk1"/>
                </a:solidFill>
                <a:uFillTx/>
                <a:latin typeface="Times New Roman"/>
                <a:ea typeface="Times New Roman"/>
              </a:rPr>
              <a:t>Proposed Methodology</a:t>
            </a:r>
            <a:endParaRPr b="0" lang="en-US" sz="3600" strike="noStrike" u="none">
              <a:solidFill>
                <a:srgbClr val="000000"/>
              </a:solidFill>
              <a:uFillTx/>
              <a:latin typeface="Arial"/>
            </a:endParaRPr>
          </a:p>
        </p:txBody>
      </p:sp>
      <p:sp>
        <p:nvSpPr>
          <p:cNvPr id="61" name="Google Shape;66;p7"/>
          <p:cNvSpPr/>
          <p:nvPr/>
        </p:nvSpPr>
        <p:spPr>
          <a:xfrm>
            <a:off x="439920" y="1056600"/>
            <a:ext cx="3097440" cy="2277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spcBef>
                <a:spcPts val="624"/>
              </a:spcBef>
              <a:spcAft>
                <a:spcPts val="567"/>
              </a:spcAft>
              <a:tabLst>
                <a:tab algn="l" pos="2241720"/>
              </a:tabLst>
            </a:pPr>
            <a:r>
              <a:rPr b="0" lang="en-IN" sz="1200" strike="noStrike" u="none">
                <a:solidFill>
                  <a:srgbClr val="000000"/>
                </a:solidFill>
                <a:uFillTx/>
                <a:latin typeface="Times New Roman"/>
                <a:ea typeface="Times New Roman"/>
              </a:rPr>
              <a:t>Step 1: Parameter Identification</a:t>
            </a:r>
            <a:endParaRPr b="0" lang="en-US" sz="1200" strike="noStrike" u="none">
              <a:solidFill>
                <a:srgbClr val="000000"/>
              </a:solidFill>
              <a:uFillTx/>
              <a:latin typeface="Arial"/>
            </a:endParaRPr>
          </a:p>
          <a:p>
            <a:pPr algn="just">
              <a:lnSpc>
                <a:spcPct val="100000"/>
              </a:lnSpc>
              <a:spcBef>
                <a:spcPts val="624"/>
              </a:spcBef>
              <a:spcAft>
                <a:spcPts val="567"/>
              </a:spcAft>
              <a:tabLst>
                <a:tab algn="l" pos="2241720"/>
              </a:tabLst>
            </a:pPr>
            <a:r>
              <a:rPr b="0" lang="en-IN" sz="1200" strike="noStrike" u="none">
                <a:solidFill>
                  <a:srgbClr val="000000"/>
                </a:solidFill>
                <a:uFillTx/>
                <a:latin typeface="Times New Roman"/>
                <a:ea typeface="Times New Roman"/>
              </a:rPr>
              <a:t>Step 2: </a:t>
            </a:r>
            <a:r>
              <a:rPr b="0" lang="en-IN" sz="1200" strike="noStrike" u="none">
                <a:solidFill>
                  <a:srgbClr val="000000"/>
                </a:solidFill>
                <a:uFillTx/>
                <a:latin typeface="Times New Roman"/>
                <a:ea typeface="Noto Sans CJK SC"/>
              </a:rPr>
              <a:t>Sensor Integration</a:t>
            </a:r>
            <a:endParaRPr b="0" lang="en-US" sz="1200" strike="noStrike" u="none">
              <a:solidFill>
                <a:srgbClr val="000000"/>
              </a:solidFill>
              <a:uFillTx/>
              <a:latin typeface="Arial"/>
            </a:endParaRPr>
          </a:p>
          <a:p>
            <a:pPr algn="just">
              <a:lnSpc>
                <a:spcPct val="100000"/>
              </a:lnSpc>
              <a:spcBef>
                <a:spcPts val="624"/>
              </a:spcBef>
              <a:spcAft>
                <a:spcPts val="567"/>
              </a:spcAft>
              <a:tabLst>
                <a:tab algn="l" pos="2241720"/>
              </a:tabLst>
            </a:pPr>
            <a:r>
              <a:rPr b="0" lang="en-IN" sz="1200" strike="noStrike" u="none">
                <a:solidFill>
                  <a:srgbClr val="000000"/>
                </a:solidFill>
                <a:uFillTx/>
                <a:latin typeface="Times New Roman"/>
                <a:ea typeface="Times New Roman"/>
              </a:rPr>
              <a:t>Step 3: </a:t>
            </a:r>
            <a:r>
              <a:rPr b="0" lang="en-IN" sz="1200" strike="noStrike" u="none">
                <a:solidFill>
                  <a:srgbClr val="000000"/>
                </a:solidFill>
                <a:uFillTx/>
                <a:latin typeface="Times New Roman"/>
                <a:ea typeface="Noto Sans CJK SC"/>
              </a:rPr>
              <a:t>Microcontroller &amp; Gateway Setup</a:t>
            </a:r>
            <a:endParaRPr b="0" lang="en-US" sz="1200" strike="noStrike" u="none">
              <a:solidFill>
                <a:srgbClr val="000000"/>
              </a:solidFill>
              <a:uFillTx/>
              <a:latin typeface="Arial"/>
            </a:endParaRPr>
          </a:p>
          <a:p>
            <a:pPr algn="just">
              <a:lnSpc>
                <a:spcPct val="100000"/>
              </a:lnSpc>
              <a:spcBef>
                <a:spcPts val="624"/>
              </a:spcBef>
              <a:spcAft>
                <a:spcPts val="567"/>
              </a:spcAft>
              <a:tabLst>
                <a:tab algn="l" pos="2241720"/>
              </a:tabLst>
            </a:pPr>
            <a:r>
              <a:rPr b="0" lang="en-IN" sz="1200" strike="noStrike" u="none">
                <a:solidFill>
                  <a:srgbClr val="000000"/>
                </a:solidFill>
                <a:uFillTx/>
                <a:latin typeface="Times New Roman"/>
                <a:ea typeface="Times New Roman"/>
              </a:rPr>
              <a:t>Step 4: </a:t>
            </a:r>
            <a:r>
              <a:rPr b="0" lang="en-IN" sz="1200" strike="noStrike" u="none">
                <a:solidFill>
                  <a:srgbClr val="000000"/>
                </a:solidFill>
                <a:uFillTx/>
                <a:latin typeface="Times New Roman"/>
                <a:ea typeface="Noto Sans CJK SC"/>
              </a:rPr>
              <a:t>Irrigation Control</a:t>
            </a:r>
            <a:endParaRPr b="0" lang="en-US" sz="1200" strike="noStrike" u="none">
              <a:solidFill>
                <a:srgbClr val="000000"/>
              </a:solidFill>
              <a:uFillTx/>
              <a:latin typeface="Arial"/>
            </a:endParaRPr>
          </a:p>
          <a:p>
            <a:pPr algn="just">
              <a:lnSpc>
                <a:spcPct val="100000"/>
              </a:lnSpc>
              <a:spcBef>
                <a:spcPts val="624"/>
              </a:spcBef>
              <a:spcAft>
                <a:spcPts val="567"/>
              </a:spcAft>
              <a:tabLst>
                <a:tab algn="l" pos="2241720"/>
              </a:tabLst>
            </a:pPr>
            <a:r>
              <a:rPr b="0" lang="en-IN" sz="1200" strike="noStrike" u="none">
                <a:solidFill>
                  <a:srgbClr val="000000"/>
                </a:solidFill>
                <a:uFillTx/>
                <a:latin typeface="Times New Roman"/>
                <a:ea typeface="Times New Roman"/>
              </a:rPr>
              <a:t>Step 5: </a:t>
            </a:r>
            <a:r>
              <a:rPr b="0" lang="en-IN" sz="1200" strike="noStrike" u="none">
                <a:solidFill>
                  <a:srgbClr val="000000"/>
                </a:solidFill>
                <a:uFillTx/>
                <a:latin typeface="Times New Roman"/>
                <a:ea typeface="Noto Sans CJK SC"/>
              </a:rPr>
              <a:t>Backend Development</a:t>
            </a:r>
            <a:endParaRPr b="0" lang="en-US" sz="1200" strike="noStrike" u="none">
              <a:solidFill>
                <a:srgbClr val="000000"/>
              </a:solidFill>
              <a:uFillTx/>
              <a:latin typeface="Arial"/>
            </a:endParaRPr>
          </a:p>
          <a:p>
            <a:pPr algn="just">
              <a:lnSpc>
                <a:spcPct val="100000"/>
              </a:lnSpc>
              <a:spcBef>
                <a:spcPts val="624"/>
              </a:spcBef>
              <a:spcAft>
                <a:spcPts val="567"/>
              </a:spcAft>
              <a:tabLst>
                <a:tab algn="l" pos="2241720"/>
              </a:tabLst>
            </a:pPr>
            <a:r>
              <a:rPr b="0" lang="en-IN" sz="1200" strike="noStrike" u="none">
                <a:solidFill>
                  <a:srgbClr val="000000"/>
                </a:solidFill>
                <a:uFillTx/>
                <a:latin typeface="Times New Roman"/>
                <a:ea typeface="Times New Roman"/>
              </a:rPr>
              <a:t>Step 6: </a:t>
            </a:r>
            <a:r>
              <a:rPr b="0" lang="en-IN" sz="1200" strike="noStrike" u="none">
                <a:solidFill>
                  <a:srgbClr val="000000"/>
                </a:solidFill>
                <a:uFillTx/>
                <a:latin typeface="Times New Roman"/>
                <a:ea typeface="Noto Sans CJK SC"/>
              </a:rPr>
              <a:t>Frontend Interface</a:t>
            </a:r>
            <a:endParaRPr b="0" lang="en-US" sz="1200" strike="noStrike" u="none">
              <a:solidFill>
                <a:srgbClr val="000000"/>
              </a:solidFill>
              <a:uFillTx/>
              <a:latin typeface="Arial"/>
            </a:endParaRPr>
          </a:p>
          <a:p>
            <a:pPr algn="just">
              <a:lnSpc>
                <a:spcPct val="100000"/>
              </a:lnSpc>
              <a:spcBef>
                <a:spcPts val="624"/>
              </a:spcBef>
              <a:spcAft>
                <a:spcPts val="567"/>
              </a:spcAft>
              <a:tabLst>
                <a:tab algn="l" pos="2241720"/>
              </a:tabLst>
            </a:pPr>
            <a:r>
              <a:rPr b="0" lang="en-IN" sz="1200" strike="noStrike" u="none">
                <a:solidFill>
                  <a:srgbClr val="000000"/>
                </a:solidFill>
                <a:uFillTx/>
                <a:latin typeface="Times New Roman"/>
                <a:ea typeface="Times New Roman"/>
              </a:rPr>
              <a:t>Step 7: </a:t>
            </a:r>
            <a:r>
              <a:rPr b="0" lang="en-IN" sz="1200" strike="noStrike" u="none">
                <a:solidFill>
                  <a:srgbClr val="000000"/>
                </a:solidFill>
                <a:uFillTx/>
                <a:latin typeface="Times New Roman"/>
                <a:ea typeface="Noto Sans CJK SC"/>
              </a:rPr>
              <a:t>Analytics &amp; Decision Logic</a:t>
            </a:r>
            <a:endParaRPr b="0" lang="en-US" sz="1200" strike="noStrike" u="none">
              <a:solidFill>
                <a:srgbClr val="000000"/>
              </a:solidFill>
              <a:uFillTx/>
              <a:latin typeface="Arial"/>
            </a:endParaRPr>
          </a:p>
        </p:txBody>
      </p:sp>
      <p:pic>
        <p:nvPicPr>
          <p:cNvPr id="62" name="" descr=""/>
          <p:cNvPicPr/>
          <p:nvPr/>
        </p:nvPicPr>
        <p:blipFill>
          <a:blip r:embed="rId1"/>
          <a:stretch/>
        </p:blipFill>
        <p:spPr>
          <a:xfrm>
            <a:off x="3695040" y="855360"/>
            <a:ext cx="4929840" cy="3712320"/>
          </a:xfrm>
          <a:prstGeom prst="rect">
            <a:avLst/>
          </a:prstGeom>
          <a:noFill/>
          <a:ln w="0">
            <a:noFill/>
          </a:ln>
        </p:spPr>
      </p:pic>
      <p:sp>
        <p:nvSpPr>
          <p:cNvPr id="63" name=""/>
          <p:cNvSpPr/>
          <p:nvPr/>
        </p:nvSpPr>
        <p:spPr>
          <a:xfrm>
            <a:off x="4546440" y="4683600"/>
            <a:ext cx="3336120" cy="25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trike="noStrike" u="none">
                <a:solidFill>
                  <a:srgbClr val="000000"/>
                </a:solidFill>
                <a:uFillTx/>
                <a:latin typeface="Arial"/>
              </a:rPr>
              <a:t>Block Diagram – IoT-Based Smart Irrigation for Arecanut</a:t>
            </a:r>
            <a:endParaRPr b="0" lang="en-US" sz="1000" strike="noStrike" u="none">
              <a:solidFill>
                <a:srgbClr val="000000"/>
              </a:solidFill>
              <a:uFillTx/>
              <a:latin typeface="Arial"/>
            </a:endParaRPr>
          </a:p>
        </p:txBody>
      </p:sp>
      <p:sp>
        <p:nvSpPr>
          <p:cNvPr id="64" name=""/>
          <p:cNvSpPr/>
          <p:nvPr/>
        </p:nvSpPr>
        <p:spPr>
          <a:xfrm>
            <a:off x="8390160" y="4739760"/>
            <a:ext cx="66564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11/17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1842480" y="123480"/>
            <a:ext cx="6680880" cy="73116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IN" sz="3600" strike="noStrike" u="none">
                <a:solidFill>
                  <a:schemeClr val="dk1"/>
                </a:solidFill>
                <a:uFillTx/>
                <a:latin typeface="Times New Roman"/>
                <a:ea typeface="Times New Roman"/>
              </a:rPr>
              <a:t>Proposed Methodology</a:t>
            </a:r>
            <a:endParaRPr b="0" lang="en-US" sz="3600" strike="noStrike" u="none">
              <a:solidFill>
                <a:srgbClr val="000000"/>
              </a:solidFill>
              <a:uFillTx/>
              <a:latin typeface="Arial"/>
            </a:endParaRPr>
          </a:p>
        </p:txBody>
      </p:sp>
      <p:sp>
        <p:nvSpPr>
          <p:cNvPr id="66" name=""/>
          <p:cNvSpPr/>
          <p:nvPr/>
        </p:nvSpPr>
        <p:spPr>
          <a:xfrm>
            <a:off x="463680" y="1090440"/>
            <a:ext cx="8094600" cy="3981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1" lang="en-US" sz="1200" strike="noStrike" u="none">
                <a:solidFill>
                  <a:srgbClr val="000000"/>
                </a:solidFill>
                <a:uFillTx/>
                <a:latin typeface="Times New Roman"/>
                <a:ea typeface="Noto Sans CJK SC"/>
              </a:rPr>
              <a:t>Phase 1</a:t>
            </a:r>
            <a:endParaRPr b="0" lang="en-US" sz="1200" strike="noStrike" u="none">
              <a:solidFill>
                <a:srgbClr val="000000"/>
              </a:solidFill>
              <a:uFillTx/>
              <a:latin typeface="Arial"/>
            </a:endParaRPr>
          </a:p>
          <a:p>
            <a:pPr lvl="1" marL="432000" indent="-216000" algn="just">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Conduct a literature review of existing smart irrigation systems and identify gaps in arecanut-specific solutions.</a:t>
            </a:r>
            <a:endParaRPr b="0" lang="en-US" sz="1200" strike="noStrike" u="none">
              <a:solidFill>
                <a:srgbClr val="000000"/>
              </a:solidFill>
              <a:uFillTx/>
              <a:latin typeface="Arial"/>
            </a:endParaRPr>
          </a:p>
          <a:p>
            <a:pPr lvl="1" marL="432000" indent="-216000" algn="just">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Finalize hardware components: ESP32, Capacitive Soil Moisture Sensor, Water Flow Sensor, Raspberry Pi, Motorized Valve, Wi-Fi Relay Hub.</a:t>
            </a:r>
            <a:endParaRPr b="0" lang="en-US" sz="1200" strike="noStrike" u="none">
              <a:solidFill>
                <a:srgbClr val="000000"/>
              </a:solidFill>
              <a:uFillTx/>
              <a:latin typeface="Arial"/>
            </a:endParaRPr>
          </a:p>
          <a:p>
            <a:pPr algn="just">
              <a:lnSpc>
                <a:spcPct val="100000"/>
              </a:lnSpc>
            </a:pPr>
            <a:endParaRPr b="0" lang="en-US" sz="1200" strike="noStrike" u="none">
              <a:solidFill>
                <a:srgbClr val="000000"/>
              </a:solidFill>
              <a:uFillTx/>
              <a:latin typeface="Arial"/>
            </a:endParaRPr>
          </a:p>
          <a:p>
            <a:pPr algn="just">
              <a:lnSpc>
                <a:spcPct val="100000"/>
              </a:lnSpc>
            </a:pPr>
            <a:r>
              <a:rPr b="1" lang="en-US" sz="1200" strike="noStrike" u="none">
                <a:solidFill>
                  <a:srgbClr val="000000"/>
                </a:solidFill>
                <a:uFillTx/>
                <a:latin typeface="Times New Roman"/>
                <a:ea typeface="Noto Sans CJK SC"/>
              </a:rPr>
              <a:t>Phase 2</a:t>
            </a:r>
            <a:endParaRPr b="0" lang="en-US" sz="1200" strike="noStrike" u="none">
              <a:solidFill>
                <a:srgbClr val="000000"/>
              </a:solidFill>
              <a:uFillTx/>
              <a:latin typeface="Arial"/>
            </a:endParaRPr>
          </a:p>
          <a:p>
            <a:pPr lvl="1" marL="432000" indent="-216000" algn="just">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Design and implement PostgreSQL schema for storing sensor logs, irrigation events, and user inputs.</a:t>
            </a:r>
            <a:endParaRPr b="0" lang="en-US" sz="1200" strike="noStrike" u="none">
              <a:solidFill>
                <a:srgbClr val="000000"/>
              </a:solidFill>
              <a:uFillTx/>
              <a:latin typeface="Arial"/>
            </a:endParaRPr>
          </a:p>
          <a:p>
            <a:pPr lvl="1" marL="432000" indent="-216000" algn="just">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Develop RESTful APIs using Node.js and Express.js to manage sensor data and irrigation control logic.</a:t>
            </a:r>
            <a:endParaRPr b="0" lang="en-US" sz="1200" strike="noStrike" u="none">
              <a:solidFill>
                <a:srgbClr val="000000"/>
              </a:solidFill>
              <a:uFillTx/>
              <a:latin typeface="Arial"/>
            </a:endParaRPr>
          </a:p>
          <a:p>
            <a:pPr lvl="1" marL="432000" indent="-216000" algn="just">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Use Python to implement irrigation logic based on rule-based thresholds and the Water Requirement Table (factors: soil type, season, plant age).</a:t>
            </a:r>
            <a:endParaRPr b="0" lang="en-US" sz="1200" strike="noStrike" u="none">
              <a:solidFill>
                <a:srgbClr val="000000"/>
              </a:solidFill>
              <a:uFillTx/>
              <a:latin typeface="Arial"/>
            </a:endParaRPr>
          </a:p>
          <a:p>
            <a:pPr algn="just">
              <a:lnSpc>
                <a:spcPct val="100000"/>
              </a:lnSpc>
            </a:pPr>
            <a:endParaRPr b="0" lang="en-US" sz="1200" strike="noStrike" u="none">
              <a:solidFill>
                <a:srgbClr val="000000"/>
              </a:solidFill>
              <a:uFillTx/>
              <a:latin typeface="Arial"/>
            </a:endParaRPr>
          </a:p>
          <a:p>
            <a:pPr algn="just">
              <a:lnSpc>
                <a:spcPct val="100000"/>
              </a:lnSpc>
            </a:pPr>
            <a:r>
              <a:rPr b="1" lang="en-US" sz="1200" strike="noStrike" u="none">
                <a:solidFill>
                  <a:srgbClr val="000000"/>
                </a:solidFill>
                <a:uFillTx/>
                <a:latin typeface="Times New Roman"/>
                <a:ea typeface="Noto Sans CJK SC"/>
              </a:rPr>
              <a:t>Phase 3</a:t>
            </a:r>
            <a:endParaRPr b="0" lang="en-US" sz="1200" strike="noStrike" u="none">
              <a:solidFill>
                <a:srgbClr val="000000"/>
              </a:solidFill>
              <a:uFillTx/>
              <a:latin typeface="Arial"/>
            </a:endParaRPr>
          </a:p>
          <a:p>
            <a:pPr lvl="1" marL="432000" indent="-216000">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Program ESP32 for sensor data collection and MQTT publishing.</a:t>
            </a:r>
            <a:endParaRPr b="0" lang="en-US" sz="1200" strike="noStrike" u="none">
              <a:solidFill>
                <a:srgbClr val="000000"/>
              </a:solidFill>
              <a:uFillTx/>
              <a:latin typeface="Arial"/>
            </a:endParaRPr>
          </a:p>
          <a:p>
            <a:pPr lvl="1" marL="432000" indent="-216000">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Configure Raspberry Pi as the gateway for data routing and logic control.</a:t>
            </a:r>
            <a:endParaRPr b="0" lang="en-US" sz="1200" strike="noStrike" u="none">
              <a:solidFill>
                <a:srgbClr val="000000"/>
              </a:solidFill>
              <a:uFillTx/>
              <a:latin typeface="Arial"/>
            </a:endParaRPr>
          </a:p>
          <a:p>
            <a:pPr lvl="1" marL="432000" indent="-216000">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Integrate Wi-Fi Relay Hub for wireless valve control.</a:t>
            </a:r>
            <a:endParaRPr b="0" lang="en-US" sz="1200" strike="noStrike" u="none">
              <a:solidFill>
                <a:srgbClr val="000000"/>
              </a:solidFill>
              <a:uFillTx/>
              <a:latin typeface="Arial"/>
            </a:endParaRPr>
          </a:p>
          <a:p>
            <a:pPr>
              <a:lnSpc>
                <a:spcPct val="100000"/>
              </a:lnSpc>
            </a:pPr>
            <a:endParaRPr b="0" lang="en-US" sz="1200" strike="noStrike" u="none">
              <a:solidFill>
                <a:srgbClr val="000000"/>
              </a:solidFill>
              <a:uFillTx/>
              <a:latin typeface="Arial"/>
            </a:endParaRPr>
          </a:p>
          <a:p>
            <a:pPr>
              <a:lnSpc>
                <a:spcPct val="100000"/>
              </a:lnSpc>
            </a:pPr>
            <a:r>
              <a:rPr b="1" lang="en-US" sz="1200" strike="noStrike" u="none">
                <a:solidFill>
                  <a:srgbClr val="000000"/>
                </a:solidFill>
                <a:uFillTx/>
                <a:latin typeface="Times New Roman"/>
                <a:ea typeface="Noto Sans CJK SC"/>
              </a:rPr>
              <a:t>Phase 4</a:t>
            </a:r>
            <a:endParaRPr b="0" lang="en-US" sz="1200" strike="noStrike" u="none">
              <a:solidFill>
                <a:srgbClr val="000000"/>
              </a:solidFill>
              <a:uFillTx/>
              <a:latin typeface="Arial"/>
            </a:endParaRPr>
          </a:p>
          <a:p>
            <a:pPr lvl="1" marL="432000" indent="-216000" algn="just">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Build a responsive frontend using Next.js for live monitoring, historical data display, and manual override.</a:t>
            </a:r>
            <a:endParaRPr b="0" lang="en-US" sz="1200" strike="noStrike" u="none">
              <a:solidFill>
                <a:srgbClr val="000000"/>
              </a:solidFill>
              <a:uFillTx/>
              <a:latin typeface="Arial"/>
            </a:endParaRPr>
          </a:p>
          <a:p>
            <a:pPr lvl="1" marL="432000" indent="-216000" algn="just">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Visualize trends and irrigation patterns using Python (Pandas, Matplotlib).</a:t>
            </a:r>
            <a:endParaRPr b="0" lang="en-US" sz="1200" strike="noStrike" u="none">
              <a:solidFill>
                <a:srgbClr val="000000"/>
              </a:solidFill>
              <a:uFillTx/>
              <a:latin typeface="Arial"/>
            </a:endParaRPr>
          </a:p>
          <a:p>
            <a:pPr lvl="1" marL="432000" indent="-216000" algn="just">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Evaluate system efficiency based on water usage, sensor accuracy, and timely irrigation delivery.</a:t>
            </a:r>
            <a:endParaRPr b="0" lang="en-US" sz="1200" strike="noStrike" u="none">
              <a:solidFill>
                <a:srgbClr val="000000"/>
              </a:solidFill>
              <a:uFillTx/>
              <a:latin typeface="Arial"/>
            </a:endParaRPr>
          </a:p>
          <a:p>
            <a:pPr lvl="1" marL="432000" indent="-216000" algn="just">
              <a:lnSpc>
                <a:spcPct val="100000"/>
              </a:lnSpc>
              <a:buClr>
                <a:srgbClr val="000000"/>
              </a:buClr>
              <a:buSzPct val="45000"/>
              <a:buFont typeface="Wingdings" charset="2"/>
              <a:buChar char=""/>
            </a:pPr>
            <a:r>
              <a:rPr b="0" lang="en-US" sz="1200" strike="noStrike" u="none">
                <a:solidFill>
                  <a:srgbClr val="000000"/>
                </a:solidFill>
                <a:uFillTx/>
                <a:latin typeface="Times New Roman"/>
                <a:ea typeface="Noto Sans CJK SC"/>
              </a:rPr>
              <a:t>Test system performance in a simulated or small-scale farm setup.</a:t>
            </a:r>
            <a:endParaRPr b="0" lang="en-US" sz="1200" strike="noStrike" u="none">
              <a:solidFill>
                <a:srgbClr val="000000"/>
              </a:solidFill>
              <a:uFillTx/>
              <a:latin typeface="Arial"/>
            </a:endParaRPr>
          </a:p>
          <a:p>
            <a:pPr algn="just">
              <a:lnSpc>
                <a:spcPct val="100000"/>
              </a:lnSpc>
            </a:pPr>
            <a:endParaRPr b="0" lang="en-US" sz="1200" strike="noStrike" u="none">
              <a:solidFill>
                <a:srgbClr val="000000"/>
              </a:solidFill>
              <a:uFillTx/>
              <a:latin typeface="Arial"/>
            </a:endParaRPr>
          </a:p>
          <a:p>
            <a:pPr algn="just">
              <a:lnSpc>
                <a:spcPct val="100000"/>
              </a:lnSpc>
            </a:pPr>
            <a:endParaRPr b="0" lang="en-US" sz="1200" strike="noStrike" u="none">
              <a:solidFill>
                <a:srgbClr val="000000"/>
              </a:solidFill>
              <a:uFillTx/>
              <a:latin typeface="Arial"/>
            </a:endParaRPr>
          </a:p>
        </p:txBody>
      </p:sp>
      <p:sp>
        <p:nvSpPr>
          <p:cNvPr id="67" name=""/>
          <p:cNvSpPr/>
          <p:nvPr/>
        </p:nvSpPr>
        <p:spPr>
          <a:xfrm>
            <a:off x="8349480" y="4739760"/>
            <a:ext cx="70632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12/17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Google Shape;72;p8"/>
          <p:cNvSpPr/>
          <p:nvPr/>
        </p:nvSpPr>
        <p:spPr>
          <a:xfrm>
            <a:off x="311760" y="1340640"/>
            <a:ext cx="8519040" cy="3110760"/>
          </a:xfrm>
          <a:prstGeom prst="rect">
            <a:avLst/>
          </a:prstGeom>
          <a:noFill/>
          <a:ln w="0">
            <a:noFill/>
          </a:ln>
        </p:spPr>
        <p:style>
          <a:lnRef idx="0"/>
          <a:fillRef idx="0"/>
          <a:effectRef idx="0"/>
          <a:fontRef idx="minor"/>
        </p:style>
        <p:txBody>
          <a:bodyPr lIns="90000" rIns="90000" tIns="45000" bIns="45000" anchor="t">
            <a:noAutofit/>
          </a:bodyPr>
          <a:p>
            <a:pPr marL="114480">
              <a:lnSpc>
                <a:spcPct val="100000"/>
              </a:lnSpc>
              <a:tabLst>
                <a:tab algn="l" pos="0"/>
              </a:tabLst>
            </a:pPr>
            <a:r>
              <a:rPr b="0" lang="en-IN" sz="1400" strike="noStrike" u="none">
                <a:solidFill>
                  <a:srgbClr val="000000"/>
                </a:solidFill>
                <a:uFillTx/>
                <a:latin typeface="Arial"/>
                <a:ea typeface="Arial"/>
              </a:rPr>
              <a:t> </a:t>
            </a:r>
            <a:endParaRPr b="0" lang="en-US" sz="1400" strike="noStrike" u="none">
              <a:solidFill>
                <a:srgbClr val="000000"/>
              </a:solidFill>
              <a:uFillTx/>
              <a:latin typeface="Arial"/>
            </a:endParaRPr>
          </a:p>
        </p:txBody>
      </p:sp>
      <p:sp>
        <p:nvSpPr>
          <p:cNvPr id="69" name=""/>
          <p:cNvSpPr/>
          <p:nvPr/>
        </p:nvSpPr>
        <p:spPr>
          <a:xfrm>
            <a:off x="495360" y="1002600"/>
            <a:ext cx="8213760" cy="40813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1" lang="en-US" sz="1300" strike="noStrike" u="none">
                <a:solidFill>
                  <a:srgbClr val="000000"/>
                </a:solidFill>
                <a:uFillTx/>
                <a:latin typeface="Times New Roman"/>
              </a:rPr>
              <a:t>IoT Devices &amp; Hardware</a:t>
            </a:r>
            <a:endParaRPr b="0" lang="en-US" sz="1300" strike="noStrike" u="none">
              <a:solidFill>
                <a:srgbClr val="000000"/>
              </a:solidFill>
              <a:uFillTx/>
              <a:latin typeface="Arial"/>
            </a:endParaRPr>
          </a:p>
          <a:p>
            <a:pPr>
              <a:lnSpc>
                <a:spcPct val="100000"/>
              </a:lnSpc>
            </a:pP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ESP32 Microcontroller – For sensor data collection, processing, and wireless communication.</a:t>
            </a:r>
            <a:br>
              <a:rPr sz="1300"/>
            </a:b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Capacitive Soil Moisture Sensor – Measures real-time soil moisture levels.</a:t>
            </a:r>
            <a:br>
              <a:rPr sz="1300"/>
            </a:b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Water Flow Sensor – Monitors water flow to track actual irrigation output.</a:t>
            </a:r>
            <a:br>
              <a:rPr sz="1300"/>
            </a:b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Motorized Valve – Controls water supply based on system decisions.</a:t>
            </a:r>
            <a:endParaRPr b="0" lang="en-US" sz="1300" strike="noStrike" u="none">
              <a:solidFill>
                <a:srgbClr val="000000"/>
              </a:solidFill>
              <a:uFillTx/>
              <a:latin typeface="Arial"/>
            </a:endParaRPr>
          </a:p>
          <a:p>
            <a:pPr>
              <a:lnSpc>
                <a:spcPct val="100000"/>
              </a:lnSpc>
            </a:pP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Wi-Fi Relay Hub – Wirelessly switches the motorized valve on/off as instructed by the control system.</a:t>
            </a:r>
            <a:br>
              <a:rPr sz="1300"/>
            </a:b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Raspberry Pi – Acts as a central gateway and processing unit.</a:t>
            </a:r>
            <a:endParaRPr b="0" lang="en-US" sz="1300" strike="noStrike" u="none">
              <a:solidFill>
                <a:srgbClr val="000000"/>
              </a:solidFill>
              <a:uFillTx/>
              <a:latin typeface="Arial"/>
            </a:endParaRPr>
          </a:p>
          <a:p>
            <a:pPr>
              <a:lnSpc>
                <a:spcPct val="100000"/>
              </a:lnSpc>
            </a:pPr>
            <a:endParaRPr b="0" lang="en-US" sz="130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lang="en-US" sz="1300" strike="noStrike" u="none">
                <a:solidFill>
                  <a:srgbClr val="000000"/>
                </a:solidFill>
                <a:uFillTx/>
                <a:latin typeface="Times New Roman"/>
              </a:rPr>
              <a:t>Backend Development</a:t>
            </a:r>
            <a:endParaRPr b="0" lang="en-US" sz="1300" strike="noStrike" u="none">
              <a:solidFill>
                <a:srgbClr val="000000"/>
              </a:solidFill>
              <a:uFillTx/>
              <a:latin typeface="Arial"/>
            </a:endParaRPr>
          </a:p>
          <a:p>
            <a:pPr>
              <a:lnSpc>
                <a:spcPct val="100000"/>
              </a:lnSpc>
            </a:pP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Node.js – Handles data processing, API logic, and system control operations.</a:t>
            </a:r>
            <a:br>
              <a:rPr sz="1300"/>
            </a:b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PostgreSQL – Manages structured sensor data and historical records in a reliable database.</a:t>
            </a:r>
            <a:endParaRPr b="0" lang="en-US" sz="1300" strike="noStrike" u="none">
              <a:solidFill>
                <a:srgbClr val="000000"/>
              </a:solidFill>
              <a:uFillTx/>
              <a:latin typeface="Arial"/>
            </a:endParaRPr>
          </a:p>
          <a:p>
            <a:pPr>
              <a:lnSpc>
                <a:spcPct val="100000"/>
              </a:lnSpc>
            </a:pPr>
            <a:endParaRPr b="0" lang="en-US" sz="130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lang="en-US" sz="1300" strike="noStrike" u="none">
                <a:solidFill>
                  <a:srgbClr val="000000"/>
                </a:solidFill>
                <a:uFillTx/>
                <a:latin typeface="Times New Roman"/>
              </a:rPr>
              <a:t>Frontend Development</a:t>
            </a:r>
            <a:endParaRPr b="0" lang="en-US" sz="1300" strike="noStrike" u="none">
              <a:solidFill>
                <a:srgbClr val="000000"/>
              </a:solidFill>
              <a:uFillTx/>
              <a:latin typeface="Arial"/>
            </a:endParaRPr>
          </a:p>
          <a:p>
            <a:pPr>
              <a:lnSpc>
                <a:spcPct val="100000"/>
              </a:lnSpc>
            </a:pP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React.js (Next.js) – Builds a responsive, interactive web interface for user monitoring and manual control.</a:t>
            </a:r>
            <a:endParaRPr b="0" lang="en-US" sz="1300" strike="noStrike" u="none">
              <a:solidFill>
                <a:srgbClr val="000000"/>
              </a:solidFill>
              <a:uFillTx/>
              <a:latin typeface="Arial"/>
            </a:endParaRPr>
          </a:p>
          <a:p>
            <a:pPr>
              <a:lnSpc>
                <a:spcPct val="100000"/>
              </a:lnSpc>
            </a:pPr>
            <a:endParaRPr b="0" lang="en-US" sz="130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lang="en-US" sz="1300" strike="noStrike" u="none">
                <a:solidFill>
                  <a:srgbClr val="000000"/>
                </a:solidFill>
                <a:uFillTx/>
                <a:latin typeface="Times New Roman"/>
              </a:rPr>
              <a:t>Communication Protocol</a:t>
            </a:r>
            <a:endParaRPr b="0" lang="en-US" sz="1300" strike="noStrike" u="none">
              <a:solidFill>
                <a:srgbClr val="000000"/>
              </a:solidFill>
              <a:uFillTx/>
              <a:latin typeface="Arial"/>
            </a:endParaRPr>
          </a:p>
          <a:p>
            <a:pPr>
              <a:lnSpc>
                <a:spcPct val="100000"/>
              </a:lnSpc>
            </a:pP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MQTT (Mosquitto) – Facilitates lightweight, real-time messaging between IoT devices and the backend.</a:t>
            </a:r>
            <a:endParaRPr b="0" lang="en-US" sz="1300" strike="noStrike" u="none">
              <a:solidFill>
                <a:srgbClr val="000000"/>
              </a:solidFill>
              <a:uFillTx/>
              <a:latin typeface="Arial"/>
            </a:endParaRPr>
          </a:p>
          <a:p>
            <a:pPr>
              <a:lnSpc>
                <a:spcPct val="100000"/>
              </a:lnSpc>
            </a:pPr>
            <a:endParaRPr b="0" lang="en-US" sz="130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lang="en-US" sz="1300" strike="noStrike" u="none">
                <a:solidFill>
                  <a:srgbClr val="000000"/>
                </a:solidFill>
                <a:uFillTx/>
                <a:latin typeface="Times New Roman"/>
              </a:rPr>
              <a:t>Data Visusalization</a:t>
            </a:r>
            <a:endParaRPr b="0" lang="en-US" sz="1300" strike="noStrike" u="none">
              <a:solidFill>
                <a:srgbClr val="000000"/>
              </a:solidFill>
              <a:uFillTx/>
              <a:latin typeface="Arial"/>
            </a:endParaRPr>
          </a:p>
          <a:p>
            <a:pPr>
              <a:lnSpc>
                <a:spcPct val="100000"/>
              </a:lnSpc>
            </a:pP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Python (Pandas, Matplotlib) – Used for analyzing trends, generating irrigation insights, and visualizing </a:t>
            </a: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	</a:t>
            </a:r>
            <a:r>
              <a:rPr b="0" lang="en-US" sz="1300" strike="noStrike" u="none">
                <a:solidFill>
                  <a:srgbClr val="000000"/>
                </a:solidFill>
                <a:uFillTx/>
                <a:latin typeface="Times New Roman"/>
              </a:rPr>
              <a:t>environmental data.</a:t>
            </a:r>
            <a:endParaRPr b="0" lang="en-US" sz="1300" strike="noStrike" u="none">
              <a:solidFill>
                <a:srgbClr val="000000"/>
              </a:solidFill>
              <a:uFillTx/>
              <a:latin typeface="Arial"/>
            </a:endParaRPr>
          </a:p>
        </p:txBody>
      </p:sp>
      <p:sp>
        <p:nvSpPr>
          <p:cNvPr id="70" name="PlaceHolder 5"/>
          <p:cNvSpPr/>
          <p:nvPr/>
        </p:nvSpPr>
        <p:spPr>
          <a:xfrm>
            <a:off x="1842480" y="123840"/>
            <a:ext cx="6680880" cy="731160"/>
          </a:xfrm>
          <a:prstGeom prst="rect">
            <a:avLst/>
          </a:prstGeom>
          <a:noFill/>
          <a:ln w="0">
            <a:noFill/>
          </a:ln>
        </p:spPr>
        <p:style>
          <a:lnRef idx="0"/>
          <a:fillRef idx="0"/>
          <a:effectRef idx="0"/>
          <a:fontRef idx="minor"/>
        </p:style>
        <p:txBody>
          <a:bodyPr lIns="90000" rIns="90000" tIns="91440" bIns="91440" anchor="t">
            <a:normAutofit/>
          </a:bodyPr>
          <a:p>
            <a:pPr algn="ctr">
              <a:lnSpc>
                <a:spcPct val="100000"/>
              </a:lnSpc>
              <a:tabLst>
                <a:tab algn="l" pos="0"/>
              </a:tabLst>
            </a:pPr>
            <a:r>
              <a:rPr b="0" lang="en-IN" sz="3600" strike="noStrike" u="none">
                <a:solidFill>
                  <a:schemeClr val="dk1"/>
                </a:solidFill>
                <a:uFillTx/>
                <a:latin typeface="Times New Roman"/>
                <a:ea typeface="Times New Roman"/>
              </a:rPr>
              <a:t>Tools/ Techniques</a:t>
            </a:r>
            <a:endParaRPr b="0" lang="en-US" sz="3600" strike="noStrike" u="none">
              <a:solidFill>
                <a:srgbClr val="000000"/>
              </a:solidFill>
              <a:uFillTx/>
              <a:latin typeface="Arial"/>
            </a:endParaRPr>
          </a:p>
        </p:txBody>
      </p:sp>
      <p:sp>
        <p:nvSpPr>
          <p:cNvPr id="71" name=""/>
          <p:cNvSpPr/>
          <p:nvPr/>
        </p:nvSpPr>
        <p:spPr>
          <a:xfrm>
            <a:off x="8403480" y="4739760"/>
            <a:ext cx="65232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13/17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1924920" y="0"/>
            <a:ext cx="6887520" cy="571320"/>
          </a:xfrm>
          <a:prstGeom prst="rect">
            <a:avLst/>
          </a:prstGeom>
          <a:noFill/>
          <a:ln w="0">
            <a:noFill/>
          </a:ln>
        </p:spPr>
        <p:txBody>
          <a:bodyPr lIns="91440" rIns="91440" tIns="91440" bIns="91440" anchor="t">
            <a:noAutofit/>
          </a:bodyPr>
          <a:p>
            <a:pPr indent="0" algn="ctr">
              <a:lnSpc>
                <a:spcPct val="100000"/>
              </a:lnSpc>
              <a:buNone/>
              <a:tabLst>
                <a:tab algn="l" pos="0"/>
              </a:tabLst>
            </a:pPr>
            <a:r>
              <a:rPr b="0" lang="en-IN" sz="3600" strike="noStrike" u="none">
                <a:solidFill>
                  <a:schemeClr val="dk1"/>
                </a:solidFill>
                <a:uFillTx/>
                <a:latin typeface="Times New Roman"/>
                <a:ea typeface="Times New Roman"/>
              </a:rPr>
              <a:t>Training / Courses Undertaken</a:t>
            </a:r>
            <a:endParaRPr b="0" lang="en-US" sz="3600" strike="noStrike" u="none">
              <a:solidFill>
                <a:srgbClr val="000000"/>
              </a:solidFill>
              <a:uFillTx/>
              <a:latin typeface="Arial"/>
            </a:endParaRPr>
          </a:p>
        </p:txBody>
      </p:sp>
      <p:sp>
        <p:nvSpPr>
          <p:cNvPr id="73" name="Google Shape;78;p9"/>
          <p:cNvSpPr/>
          <p:nvPr/>
        </p:nvSpPr>
        <p:spPr>
          <a:xfrm>
            <a:off x="673920" y="1032120"/>
            <a:ext cx="8008200" cy="307836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IN" sz="1400" strike="noStrike" u="none">
                <a:solidFill>
                  <a:srgbClr val="000000"/>
                </a:solidFill>
                <a:uFillTx/>
                <a:latin typeface="Times New Roman"/>
                <a:ea typeface="Times New Roman"/>
              </a:rPr>
              <a:t>1. PostgreSQL (Database Management)</a:t>
            </a:r>
            <a:endParaRPr b="0" lang="en-US" sz="1400" strike="noStrike" u="none">
              <a:solidFill>
                <a:srgbClr val="000000"/>
              </a:solidFill>
              <a:uFillTx/>
              <a:latin typeface="Arial"/>
            </a:endParaRPr>
          </a:p>
          <a:p>
            <a:pPr lvl="1" marL="432000" indent="-216000">
              <a:lnSpc>
                <a:spcPct val="100000"/>
              </a:lnSpc>
              <a:buClr>
                <a:srgbClr val="000000"/>
              </a:buClr>
              <a:buSzPct val="45000"/>
              <a:buFont typeface="Wingdings" charset="2"/>
              <a:buChar char=""/>
              <a:tabLst>
                <a:tab algn="l" pos="0"/>
              </a:tabLst>
            </a:pPr>
            <a:r>
              <a:rPr b="0" lang="en-IN" sz="1400" strike="noStrike" u="none">
                <a:solidFill>
                  <a:srgbClr val="000000"/>
                </a:solidFill>
                <a:uFillTx/>
                <a:latin typeface="Times New Roman"/>
                <a:ea typeface="Times New Roman"/>
              </a:rPr>
              <a:t>Learning how to design relational databases, write SQL queries, and manage structured data.</a:t>
            </a:r>
            <a:endParaRPr b="0" lang="en-US" sz="1400" strike="noStrike" u="none">
              <a:solidFill>
                <a:srgbClr val="000000"/>
              </a:solidFill>
              <a:uFillTx/>
              <a:latin typeface="Arial"/>
            </a:endParaRPr>
          </a:p>
          <a:p>
            <a:pPr lvl="1" marL="432000" indent="-216000">
              <a:lnSpc>
                <a:spcPct val="100000"/>
              </a:lnSpc>
              <a:buClr>
                <a:srgbClr val="000000"/>
              </a:buClr>
              <a:buSzPct val="45000"/>
              <a:buFont typeface="Wingdings" charset="2"/>
              <a:buChar char=""/>
              <a:tabLst>
                <a:tab algn="l" pos="0"/>
              </a:tabLst>
            </a:pPr>
            <a:r>
              <a:rPr b="0" lang="en-IN" sz="1400" strike="noStrike" u="none">
                <a:solidFill>
                  <a:srgbClr val="000000"/>
                </a:solidFill>
                <a:uFillTx/>
                <a:latin typeface="Times New Roman"/>
                <a:ea typeface="Times New Roman"/>
              </a:rPr>
              <a:t>Creating Schema design, data normalization, and integration with backend services.</a:t>
            </a:r>
            <a:endParaRPr b="0" lang="en-US" sz="1400" strike="noStrike" u="none">
              <a:solidFill>
                <a:srgbClr val="000000"/>
              </a:solidFill>
              <a:uFillTx/>
              <a:latin typeface="Arial"/>
            </a:endParaRPr>
          </a:p>
          <a:p>
            <a:pPr lvl="1" marL="432000" indent="-216000">
              <a:lnSpc>
                <a:spcPct val="100000"/>
              </a:lnSpc>
              <a:buClr>
                <a:srgbClr val="000000"/>
              </a:buClr>
              <a:buSzPct val="45000"/>
              <a:buFont typeface="Wingdings" charset="2"/>
              <a:buChar char=""/>
              <a:tabLst>
                <a:tab algn="l" pos="0"/>
              </a:tabLst>
            </a:pPr>
            <a:r>
              <a:rPr b="0" lang="en-IN" sz="1400" strike="noStrike" u="none">
                <a:solidFill>
                  <a:srgbClr val="000000"/>
                </a:solidFill>
                <a:uFillTx/>
                <a:latin typeface="Times New Roman"/>
                <a:ea typeface="Times New Roman"/>
              </a:rPr>
              <a:t>Practicing using PostgreSQL with Node.js for real-time environmental data handling.</a:t>
            </a:r>
            <a:endParaRPr b="0" lang="en-US" sz="14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a:p>
            <a:pPr>
              <a:lnSpc>
                <a:spcPct val="100000"/>
              </a:lnSpc>
              <a:tabLst>
                <a:tab algn="l" pos="0"/>
              </a:tabLst>
            </a:pPr>
            <a:r>
              <a:rPr b="1" lang="en-IN" sz="1400" strike="noStrike" u="none">
                <a:solidFill>
                  <a:srgbClr val="000000"/>
                </a:solidFill>
                <a:uFillTx/>
                <a:latin typeface="Times New Roman"/>
                <a:ea typeface="Times New Roman"/>
              </a:rPr>
              <a:t>2. Node.js (Backend Development)</a:t>
            </a:r>
            <a:endParaRPr b="0" lang="en-US" sz="1400" strike="noStrike" u="none">
              <a:solidFill>
                <a:srgbClr val="000000"/>
              </a:solidFill>
              <a:uFillTx/>
              <a:latin typeface="Arial"/>
            </a:endParaRPr>
          </a:p>
          <a:p>
            <a:pPr lvl="1" marL="432000" indent="-216000">
              <a:lnSpc>
                <a:spcPct val="100000"/>
              </a:lnSpc>
              <a:buClr>
                <a:srgbClr val="000000"/>
              </a:buClr>
              <a:buSzPct val="45000"/>
              <a:buFont typeface="Wingdings" charset="2"/>
              <a:buChar char=""/>
              <a:tabLst>
                <a:tab algn="l" pos="0"/>
              </a:tabLst>
            </a:pPr>
            <a:r>
              <a:rPr b="0" lang="en-IN" sz="1400" strike="noStrike" u="none">
                <a:solidFill>
                  <a:srgbClr val="000000"/>
                </a:solidFill>
                <a:uFillTx/>
                <a:latin typeface="Times New Roman"/>
                <a:ea typeface="Times New Roman"/>
              </a:rPr>
              <a:t>Understanding asynchronous programming and event-driven architecture for efficient data processing.</a:t>
            </a:r>
            <a:endParaRPr b="0" lang="en-US" sz="1400" strike="noStrike" u="none">
              <a:solidFill>
                <a:srgbClr val="000000"/>
              </a:solidFill>
              <a:uFillTx/>
              <a:latin typeface="Arial"/>
            </a:endParaRPr>
          </a:p>
          <a:p>
            <a:pPr lvl="1" marL="432000" indent="-216000">
              <a:lnSpc>
                <a:spcPct val="100000"/>
              </a:lnSpc>
              <a:buClr>
                <a:srgbClr val="000000"/>
              </a:buClr>
              <a:buSzPct val="45000"/>
              <a:buFont typeface="Wingdings" charset="2"/>
              <a:buChar char=""/>
              <a:tabLst>
                <a:tab algn="l" pos="0"/>
              </a:tabLst>
            </a:pPr>
            <a:r>
              <a:rPr b="0" lang="en-IN" sz="1400" strike="noStrike" u="none">
                <a:solidFill>
                  <a:srgbClr val="000000"/>
                </a:solidFill>
                <a:uFillTx/>
                <a:latin typeface="Times New Roman"/>
                <a:ea typeface="Times New Roman"/>
              </a:rPr>
              <a:t>Learning to build RESTful APIs, handle MQTT-based sensor data, and manage backend logic.</a:t>
            </a:r>
            <a:endParaRPr b="0" lang="en-US" sz="1400" strike="noStrike" u="none">
              <a:solidFill>
                <a:srgbClr val="000000"/>
              </a:solidFill>
              <a:uFillTx/>
              <a:latin typeface="Arial"/>
            </a:endParaRPr>
          </a:p>
          <a:p>
            <a:pPr lvl="1" marL="432000" indent="-216000">
              <a:lnSpc>
                <a:spcPct val="100000"/>
              </a:lnSpc>
              <a:buClr>
                <a:srgbClr val="000000"/>
              </a:buClr>
              <a:buSzPct val="45000"/>
              <a:buFont typeface="Wingdings" charset="2"/>
              <a:buChar char=""/>
              <a:tabLst>
                <a:tab algn="l" pos="0"/>
              </a:tabLst>
            </a:pPr>
            <a:r>
              <a:rPr b="0" lang="en-IN" sz="1400" strike="noStrike" u="none">
                <a:solidFill>
                  <a:srgbClr val="000000"/>
                </a:solidFill>
                <a:uFillTx/>
                <a:latin typeface="Times New Roman"/>
                <a:ea typeface="Times New Roman"/>
              </a:rPr>
              <a:t>Practicing with Express.js, middleware, and backend-server integration with PostgreSQL.</a:t>
            </a:r>
            <a:endParaRPr b="0" lang="en-US" sz="14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a:p>
            <a:pPr>
              <a:lnSpc>
                <a:spcPct val="100000"/>
              </a:lnSpc>
              <a:tabLst>
                <a:tab algn="l" pos="0"/>
              </a:tabLst>
            </a:pPr>
            <a:r>
              <a:rPr b="1" lang="en-IN" sz="1400" strike="noStrike" u="none">
                <a:solidFill>
                  <a:srgbClr val="000000"/>
                </a:solidFill>
                <a:uFillTx/>
                <a:latin typeface="Times New Roman"/>
                <a:ea typeface="Times New Roman"/>
              </a:rPr>
              <a:t>3. Next.js (Frontend Development Framework)</a:t>
            </a:r>
            <a:endParaRPr b="0" lang="en-US" sz="1400" strike="noStrike" u="none">
              <a:solidFill>
                <a:srgbClr val="000000"/>
              </a:solidFill>
              <a:uFillTx/>
              <a:latin typeface="Arial"/>
            </a:endParaRPr>
          </a:p>
          <a:p>
            <a:pPr lvl="1" marL="432000" indent="-216000">
              <a:lnSpc>
                <a:spcPct val="100000"/>
              </a:lnSpc>
              <a:buClr>
                <a:srgbClr val="000000"/>
              </a:buClr>
              <a:buSzPct val="45000"/>
              <a:buFont typeface="Wingdings" charset="2"/>
              <a:buChar char=""/>
              <a:tabLst>
                <a:tab algn="l" pos="0"/>
              </a:tabLst>
            </a:pPr>
            <a:r>
              <a:rPr b="0" lang="en-IN" sz="1400" strike="noStrike" u="none">
                <a:solidFill>
                  <a:srgbClr val="000000"/>
                </a:solidFill>
                <a:uFillTx/>
                <a:latin typeface="Times New Roman"/>
                <a:ea typeface="Times New Roman"/>
              </a:rPr>
              <a:t>Developing React-based development using Next.js for server-side rendering and better performance.</a:t>
            </a:r>
            <a:endParaRPr b="0" lang="en-US" sz="1400" strike="noStrike" u="none">
              <a:solidFill>
                <a:srgbClr val="000000"/>
              </a:solidFill>
              <a:uFillTx/>
              <a:latin typeface="Arial"/>
            </a:endParaRPr>
          </a:p>
          <a:p>
            <a:pPr lvl="1" marL="432000" indent="-216000">
              <a:lnSpc>
                <a:spcPct val="100000"/>
              </a:lnSpc>
              <a:buClr>
                <a:srgbClr val="000000"/>
              </a:buClr>
              <a:buSzPct val="45000"/>
              <a:buFont typeface="Wingdings" charset="2"/>
              <a:buChar char=""/>
              <a:tabLst>
                <a:tab algn="l" pos="0"/>
              </a:tabLst>
            </a:pPr>
            <a:r>
              <a:rPr b="0" lang="en-IN" sz="1400" strike="noStrike" u="none">
                <a:solidFill>
                  <a:srgbClr val="000000"/>
                </a:solidFill>
                <a:uFillTx/>
                <a:latin typeface="Times New Roman"/>
                <a:ea typeface="Times New Roman"/>
              </a:rPr>
              <a:t>Learning how to build dynamic user interfaces for real-time sensor data visualization and control.</a:t>
            </a:r>
            <a:endParaRPr b="0" lang="en-US" sz="1400" strike="noStrike" u="none">
              <a:solidFill>
                <a:srgbClr val="000000"/>
              </a:solidFill>
              <a:uFillTx/>
              <a:latin typeface="Arial"/>
            </a:endParaRPr>
          </a:p>
          <a:p>
            <a:pPr lvl="1" marL="432000" indent="-216000">
              <a:lnSpc>
                <a:spcPct val="100000"/>
              </a:lnSpc>
              <a:buClr>
                <a:srgbClr val="000000"/>
              </a:buClr>
              <a:buSzPct val="45000"/>
              <a:buFont typeface="Wingdings" charset="2"/>
              <a:buChar char=""/>
              <a:tabLst>
                <a:tab algn="l" pos="0"/>
              </a:tabLst>
            </a:pPr>
            <a:r>
              <a:rPr b="0" lang="en-IN" sz="1400" strike="noStrike" u="none">
                <a:solidFill>
                  <a:srgbClr val="000000"/>
                </a:solidFill>
                <a:uFillTx/>
                <a:latin typeface="Times New Roman"/>
                <a:ea typeface="Times New Roman"/>
              </a:rPr>
              <a:t>Working with client-server communication, API calls, and deployment-ready web interfaces.</a:t>
            </a:r>
            <a:endParaRPr b="0" lang="en-US" sz="1400" strike="noStrike" u="none">
              <a:solidFill>
                <a:srgbClr val="000000"/>
              </a:solidFill>
              <a:uFillTx/>
              <a:latin typeface="Arial"/>
            </a:endParaRPr>
          </a:p>
        </p:txBody>
      </p:sp>
      <p:sp>
        <p:nvSpPr>
          <p:cNvPr id="74" name=""/>
          <p:cNvSpPr/>
          <p:nvPr/>
        </p:nvSpPr>
        <p:spPr>
          <a:xfrm>
            <a:off x="8336160" y="4739760"/>
            <a:ext cx="71964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14/17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835640" y="185760"/>
            <a:ext cx="5340600" cy="571320"/>
          </a:xfrm>
          <a:prstGeom prst="rect">
            <a:avLst/>
          </a:prstGeom>
          <a:noFill/>
          <a:ln w="0">
            <a:noFill/>
          </a:ln>
        </p:spPr>
        <p:txBody>
          <a:bodyPr lIns="91440" rIns="91440" tIns="91440" bIns="91440" anchor="b">
            <a:noAutofit/>
          </a:bodyPr>
          <a:p>
            <a:pPr indent="0" algn="ctr">
              <a:lnSpc>
                <a:spcPct val="100000"/>
              </a:lnSpc>
              <a:buNone/>
              <a:tabLst>
                <a:tab algn="l" pos="0"/>
              </a:tabLst>
            </a:pPr>
            <a:r>
              <a:rPr b="0" lang="en-IN" sz="3600" strike="noStrike" u="none">
                <a:solidFill>
                  <a:schemeClr val="dk1"/>
                </a:solidFill>
                <a:uFillTx/>
                <a:latin typeface="Times New Roman"/>
                <a:ea typeface="Arial"/>
              </a:rPr>
              <a:t>References</a:t>
            </a:r>
            <a:endParaRPr b="0" lang="en-US" sz="3600" strike="noStrike" u="none">
              <a:solidFill>
                <a:srgbClr val="000000"/>
              </a:solidFill>
              <a:uFillTx/>
              <a:latin typeface="Arial"/>
            </a:endParaRPr>
          </a:p>
        </p:txBody>
      </p:sp>
      <p:sp>
        <p:nvSpPr>
          <p:cNvPr id="76" name=""/>
          <p:cNvSpPr/>
          <p:nvPr/>
        </p:nvSpPr>
        <p:spPr>
          <a:xfrm>
            <a:off x="297360" y="891720"/>
            <a:ext cx="8510760" cy="41216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283"/>
              </a:spcBef>
              <a:spcAft>
                <a:spcPts val="283"/>
              </a:spcAft>
            </a:pPr>
            <a:r>
              <a:rPr b="0" lang="en-US" sz="1100" strike="noStrike" u="none">
                <a:solidFill>
                  <a:srgbClr val="000000"/>
                </a:solidFill>
                <a:uFillTx/>
                <a:latin typeface="Times New Roman"/>
                <a:ea typeface="Arial"/>
              </a:rPr>
              <a:t>[1] SharathKumar KR, Mohan K, and Nirisha, “Arecanut Crop Disease Prediction using IoT and Machine Learning”, Journal of Science; Technology , vol. 5, no. 3, pp. 160–165, May 2020.</a:t>
            </a:r>
            <a:endParaRPr b="0" lang="en-US" sz="1100" strike="noStrike" u="none">
              <a:solidFill>
                <a:srgbClr val="000000"/>
              </a:solidFill>
              <a:uFillTx/>
              <a:latin typeface="Arial"/>
            </a:endParaRPr>
          </a:p>
          <a:p>
            <a:pPr algn="just">
              <a:lnSpc>
                <a:spcPct val="100000"/>
              </a:lnSpc>
              <a:spcBef>
                <a:spcPts val="283"/>
              </a:spcBef>
              <a:spcAft>
                <a:spcPts val="283"/>
              </a:spcAft>
            </a:pPr>
            <a:r>
              <a:rPr b="0" lang="en-US" sz="1100" strike="noStrike" u="none">
                <a:solidFill>
                  <a:srgbClr val="000000"/>
                </a:solidFill>
                <a:uFillTx/>
                <a:latin typeface="Times New Roman"/>
                <a:ea typeface="Arial"/>
              </a:rPr>
              <a:t>[2] Jyothi R, Rachana S, Ranjitha R, Krishna Prasad R, “Smart Irrigation System Based on Iot”, IJAST, vol. 29, no. 3, pp. 5730 - 5737, Mar. 2020.</a:t>
            </a:r>
            <a:endParaRPr b="0" lang="en-US" sz="1100" strike="noStrike" u="none">
              <a:solidFill>
                <a:srgbClr val="000000"/>
              </a:solidFill>
              <a:uFillTx/>
              <a:latin typeface="Arial"/>
            </a:endParaRPr>
          </a:p>
          <a:p>
            <a:pPr algn="just">
              <a:lnSpc>
                <a:spcPct val="100000"/>
              </a:lnSpc>
              <a:spcBef>
                <a:spcPts val="283"/>
              </a:spcBef>
              <a:spcAft>
                <a:spcPts val="283"/>
              </a:spcAft>
            </a:pPr>
            <a:r>
              <a:rPr b="0" lang="en-US" sz="1100" strike="noStrike" u="none">
                <a:solidFill>
                  <a:srgbClr val="000000"/>
                </a:solidFill>
                <a:uFillTx/>
                <a:latin typeface="Times New Roman"/>
                <a:ea typeface="Arial"/>
              </a:rPr>
              <a:t>[3] A. J. Rao, C. Bekal, Y. R. Manoj, R. Rakshitha, N. Poornima, “Automatic Detection of Crop Diseases and Smart Irrigation Using IoT and Image Processing,” in Advances in Communication and Computational Technology, Springer, pp. 343–353, 2021.</a:t>
            </a:r>
            <a:endParaRPr b="0" lang="en-US" sz="1100" strike="noStrike" u="none">
              <a:solidFill>
                <a:srgbClr val="000000"/>
              </a:solidFill>
              <a:uFillTx/>
              <a:latin typeface="Arial"/>
            </a:endParaRPr>
          </a:p>
          <a:p>
            <a:pPr algn="just">
              <a:lnSpc>
                <a:spcPct val="100000"/>
              </a:lnSpc>
              <a:spcBef>
                <a:spcPts val="283"/>
              </a:spcBef>
              <a:spcAft>
                <a:spcPts val="283"/>
              </a:spcAft>
            </a:pPr>
            <a:r>
              <a:rPr b="0" lang="en-US" sz="1100" strike="noStrike" u="none">
                <a:solidFill>
                  <a:srgbClr val="000000"/>
                </a:solidFill>
                <a:uFillTx/>
                <a:latin typeface="Times New Roman"/>
                <a:ea typeface="Arial"/>
              </a:rPr>
              <a:t>[4] S. Ramya, A. M. Swetha, M. Doraipandian, “IoT Framework for Smart Irrigation Using Machine Learning Technique,” Journal of Computer Science, vol. 16, no. 3, pp. 355–363, Mar. 2020.</a:t>
            </a:r>
            <a:endParaRPr b="0" lang="en-US" sz="1100" strike="noStrike" u="none">
              <a:solidFill>
                <a:srgbClr val="000000"/>
              </a:solidFill>
              <a:uFillTx/>
              <a:latin typeface="Arial"/>
            </a:endParaRPr>
          </a:p>
          <a:p>
            <a:pPr algn="just">
              <a:lnSpc>
                <a:spcPct val="100000"/>
              </a:lnSpc>
              <a:spcBef>
                <a:spcPts val="283"/>
              </a:spcBef>
              <a:spcAft>
                <a:spcPts val="283"/>
              </a:spcAft>
            </a:pPr>
            <a:r>
              <a:rPr b="0" lang="en-US" sz="1100" strike="noStrike" u="none">
                <a:solidFill>
                  <a:srgbClr val="000000"/>
                </a:solidFill>
                <a:uFillTx/>
                <a:latin typeface="Times New Roman"/>
                <a:ea typeface="Arial"/>
              </a:rPr>
              <a:t>[5] Raja Muthuramalingam, Reshnuvi Rathnam Velu, Harshini Baskar, Merun Hrithik Vellan Saminathan, “An IoT-Based Smart Irrigation System,” Engineering Proceedings, vol. 66, no. 1, pp. 13, July 2024.</a:t>
            </a:r>
            <a:endParaRPr b="0" lang="en-US" sz="1100" strike="noStrike" u="none">
              <a:solidFill>
                <a:srgbClr val="000000"/>
              </a:solidFill>
              <a:uFillTx/>
              <a:latin typeface="Arial"/>
            </a:endParaRPr>
          </a:p>
          <a:p>
            <a:pPr algn="just">
              <a:lnSpc>
                <a:spcPct val="100000"/>
              </a:lnSpc>
              <a:spcBef>
                <a:spcPts val="283"/>
              </a:spcBef>
              <a:spcAft>
                <a:spcPts val="283"/>
              </a:spcAft>
            </a:pPr>
            <a:r>
              <a:rPr b="0" lang="en-US" sz="1100" strike="noStrike" u="none">
                <a:solidFill>
                  <a:srgbClr val="000000"/>
                </a:solidFill>
                <a:uFillTx/>
                <a:latin typeface="Times New Roman"/>
                <a:ea typeface="Arial"/>
              </a:rPr>
              <a:t>[6] I. Ravi, G. Prabhu, P. S. Shelake, R. Selvarajan, and V. B. Patel, “IoT enabled soil moisture sensor based irrigation in banana”, Ind. Horticulture, vol. 69, no. 6, pp. 17–21, Jan. 2025</a:t>
            </a:r>
            <a:endParaRPr b="0" lang="en-US" sz="1100" strike="noStrike" u="none">
              <a:solidFill>
                <a:srgbClr val="000000"/>
              </a:solidFill>
              <a:uFillTx/>
              <a:latin typeface="Arial"/>
            </a:endParaRPr>
          </a:p>
          <a:p>
            <a:pPr algn="just">
              <a:lnSpc>
                <a:spcPct val="100000"/>
              </a:lnSpc>
              <a:spcBef>
                <a:spcPts val="283"/>
              </a:spcBef>
              <a:spcAft>
                <a:spcPts val="283"/>
              </a:spcAft>
            </a:pPr>
            <a:r>
              <a:rPr b="0" lang="en-US" sz="1100" strike="noStrike" u="none">
                <a:solidFill>
                  <a:srgbClr val="000000"/>
                </a:solidFill>
                <a:uFillTx/>
                <a:latin typeface="Times New Roman"/>
                <a:ea typeface="Arial"/>
              </a:rPr>
              <a:t>[7] Hema Losini Jayashanker, Nurmiza Othman, “IoT Based Irrigation and Fertigation System for Smart Smallholder Farming Application,” Emerging Advances in Integrated Technology, vol. 5, no. 1, pp. 16–25, July 2024.</a:t>
            </a:r>
            <a:endParaRPr b="0" lang="en-US" sz="1100" strike="noStrike" u="none">
              <a:solidFill>
                <a:srgbClr val="000000"/>
              </a:solidFill>
              <a:uFillTx/>
              <a:latin typeface="Arial"/>
            </a:endParaRPr>
          </a:p>
          <a:p>
            <a:pPr algn="just">
              <a:lnSpc>
                <a:spcPct val="100000"/>
              </a:lnSpc>
              <a:spcBef>
                <a:spcPts val="283"/>
              </a:spcBef>
              <a:spcAft>
                <a:spcPts val="283"/>
              </a:spcAft>
            </a:pPr>
            <a:r>
              <a:rPr b="0" lang="en-US" sz="1100" strike="noStrike" u="none">
                <a:solidFill>
                  <a:srgbClr val="000000"/>
                </a:solidFill>
                <a:uFillTx/>
                <a:latin typeface="Times New Roman"/>
                <a:ea typeface="Arial"/>
              </a:rPr>
              <a:t>[8] Eddala Chandu, M. K. Shukla, “IoT-Based Smart Irrigation System for Mango Orchard,” in Artificial Intelligence and Machine Learning in Satellite Data Processing and Services, Springer, pp. 61–69, Jan. 2023.</a:t>
            </a:r>
            <a:endParaRPr b="0" lang="en-US" sz="1100" strike="noStrike" u="none">
              <a:solidFill>
                <a:srgbClr val="000000"/>
              </a:solidFill>
              <a:uFillTx/>
              <a:latin typeface="Arial"/>
            </a:endParaRPr>
          </a:p>
          <a:p>
            <a:pPr algn="just">
              <a:lnSpc>
                <a:spcPct val="100000"/>
              </a:lnSpc>
              <a:spcBef>
                <a:spcPts val="283"/>
              </a:spcBef>
              <a:spcAft>
                <a:spcPts val="283"/>
              </a:spcAft>
            </a:pPr>
            <a:r>
              <a:rPr b="0" lang="en-US" sz="1100" strike="noStrike" u="none">
                <a:solidFill>
                  <a:srgbClr val="000000"/>
                </a:solidFill>
                <a:uFillTx/>
                <a:latin typeface="Times New Roman"/>
                <a:ea typeface="Arial"/>
              </a:rPr>
              <a:t>[9] D. Thakur, Y. Kumar, S. Vijendra, “Smart Irrigation and Intrusions Detection in Agricultural Fields Using IoT,” Procedia Computer Science, vol. 167, pp. 154–162, 2020.</a:t>
            </a:r>
            <a:endParaRPr b="0" lang="en-US" sz="1100" strike="noStrike" u="none">
              <a:solidFill>
                <a:srgbClr val="000000"/>
              </a:solidFill>
              <a:uFillTx/>
              <a:latin typeface="Arial"/>
            </a:endParaRPr>
          </a:p>
          <a:p>
            <a:pPr algn="just">
              <a:lnSpc>
                <a:spcPct val="100000"/>
              </a:lnSpc>
              <a:spcBef>
                <a:spcPts val="283"/>
              </a:spcBef>
              <a:spcAft>
                <a:spcPts val="283"/>
              </a:spcAft>
            </a:pPr>
            <a:r>
              <a:rPr b="0" lang="en-US" sz="1100" strike="noStrike" u="none">
                <a:solidFill>
                  <a:srgbClr val="000000"/>
                </a:solidFill>
                <a:uFillTx/>
                <a:latin typeface="Times New Roman"/>
                <a:ea typeface="Arial"/>
              </a:rPr>
              <a:t>[10] Manish Vasant Gurao and U. B. Vaidya, “IOT based Smart Irrigation System,” International Journal of Engineering Research &amp; Technology (IJERT), vol. 11, no. 11, Nov. 2022.</a:t>
            </a:r>
            <a:endParaRPr b="0" lang="en-US" sz="1100" strike="noStrike" u="none">
              <a:solidFill>
                <a:srgbClr val="000000"/>
              </a:solidFill>
              <a:uFillTx/>
              <a:latin typeface="Arial"/>
            </a:endParaRPr>
          </a:p>
        </p:txBody>
      </p:sp>
      <p:sp>
        <p:nvSpPr>
          <p:cNvPr id="77" name=""/>
          <p:cNvSpPr/>
          <p:nvPr/>
        </p:nvSpPr>
        <p:spPr>
          <a:xfrm>
            <a:off x="8383320" y="4739760"/>
            <a:ext cx="672480" cy="541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15/17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1864440" y="2172600"/>
            <a:ext cx="5377680" cy="797760"/>
          </a:xfrm>
          <a:prstGeom prst="rect">
            <a:avLst/>
          </a:prstGeom>
          <a:noFill/>
          <a:ln w="0">
            <a:noFill/>
          </a:ln>
        </p:spPr>
        <p:txBody>
          <a:bodyPr lIns="91440" rIns="91440" tIns="91440" bIns="91440" anchor="b">
            <a:noAutofit/>
          </a:bodyPr>
          <a:p>
            <a:pPr indent="0" algn="ctr">
              <a:lnSpc>
                <a:spcPct val="100000"/>
              </a:lnSpc>
              <a:buNone/>
              <a:tabLst>
                <a:tab algn="l" pos="0"/>
              </a:tabLst>
            </a:pPr>
            <a:r>
              <a:rPr b="0" lang="en-IN" sz="4800" strike="noStrike" u="none">
                <a:solidFill>
                  <a:schemeClr val="dk1"/>
                </a:solidFill>
                <a:uFillTx/>
                <a:latin typeface="Times New Roman"/>
                <a:ea typeface="Arial"/>
              </a:rPr>
              <a:t>THANK YOU</a:t>
            </a:r>
            <a:endParaRPr b="0" lang="en-US" sz="4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PlaceHolder 1"/>
          <p:cNvSpPr>
            <a:spLocks noGrp="1"/>
          </p:cNvSpPr>
          <p:nvPr>
            <p:ph type="title"/>
          </p:nvPr>
        </p:nvSpPr>
        <p:spPr>
          <a:xfrm>
            <a:off x="2055600" y="72720"/>
            <a:ext cx="4650480" cy="672840"/>
          </a:xfrm>
          <a:prstGeom prst="rect">
            <a:avLst/>
          </a:prstGeom>
          <a:noFill/>
          <a:ln w="0">
            <a:noFill/>
          </a:ln>
        </p:spPr>
        <p:txBody>
          <a:bodyPr lIns="91440" rIns="91440" tIns="91440" bIns="91440" anchor="b">
            <a:noAutofit/>
          </a:bodyPr>
          <a:p>
            <a:pPr indent="0" algn="ctr">
              <a:lnSpc>
                <a:spcPct val="100000"/>
              </a:lnSpc>
              <a:buNone/>
              <a:tabLst>
                <a:tab algn="l" pos="0"/>
              </a:tabLst>
            </a:pPr>
            <a:r>
              <a:rPr b="0" lang="en-IN" sz="3600" strike="noStrike" u="none">
                <a:solidFill>
                  <a:schemeClr val="dk1"/>
                </a:solidFill>
                <a:uFillTx/>
                <a:latin typeface="Times New Roman"/>
                <a:ea typeface="Times New Roman"/>
              </a:rPr>
              <a:t>Agenda</a:t>
            </a:r>
            <a:endParaRPr b="0" lang="en-US" sz="3600" strike="noStrike" u="none">
              <a:solidFill>
                <a:srgbClr val="000000"/>
              </a:solidFill>
              <a:uFillTx/>
              <a:latin typeface="Arial"/>
            </a:endParaRPr>
          </a:p>
        </p:txBody>
      </p:sp>
      <p:sp>
        <p:nvSpPr>
          <p:cNvPr id="32" name="PlaceHolder 2"/>
          <p:cNvSpPr>
            <a:spLocks noGrp="1"/>
          </p:cNvSpPr>
          <p:nvPr>
            <p:ph/>
          </p:nvPr>
        </p:nvSpPr>
        <p:spPr>
          <a:xfrm>
            <a:off x="263520" y="957960"/>
            <a:ext cx="8519040" cy="3225960"/>
          </a:xfrm>
          <a:prstGeom prst="rect">
            <a:avLst/>
          </a:prstGeom>
          <a:noFill/>
          <a:ln w="0">
            <a:noFill/>
          </a:ln>
        </p:spPr>
        <p:txBody>
          <a:bodyPr lIns="91440" rIns="91440" tIns="91440" bIns="91440" anchor="t">
            <a:normAutofit fontScale="92500" lnSpcReduction="19999"/>
          </a:bodyPr>
          <a:p>
            <a:pPr marL="216000" indent="-216000">
              <a:lnSpc>
                <a:spcPct val="200000"/>
              </a:lnSpc>
              <a:buClr>
                <a:srgbClr val="000000"/>
              </a:buClr>
              <a:buSzPct val="45000"/>
              <a:buFont typeface="Noto Sans Symbols"/>
              <a:buChar char="●"/>
            </a:pPr>
            <a:r>
              <a:rPr b="0" lang="en-IN" sz="1800" strike="noStrike" u="none">
                <a:solidFill>
                  <a:srgbClr val="000000"/>
                </a:solidFill>
                <a:uFillTx/>
                <a:latin typeface="Times New Roman"/>
                <a:ea typeface="Times New Roman"/>
              </a:rPr>
              <a:t>Introduction </a:t>
            </a:r>
            <a:endParaRPr b="0" lang="en-US" sz="1800" strike="noStrike" u="none">
              <a:solidFill>
                <a:srgbClr val="000000"/>
              </a:solidFill>
              <a:uFillTx/>
              <a:latin typeface="Arial"/>
            </a:endParaRPr>
          </a:p>
          <a:p>
            <a:pPr marL="216000" indent="-216000">
              <a:lnSpc>
                <a:spcPct val="200000"/>
              </a:lnSpc>
              <a:buClr>
                <a:srgbClr val="000000"/>
              </a:buClr>
              <a:buSzPct val="45000"/>
              <a:buFont typeface="Noto Sans Symbols"/>
              <a:buChar char="●"/>
            </a:pPr>
            <a:r>
              <a:rPr b="0" lang="en-IN" sz="1800" strike="noStrike" u="none">
                <a:solidFill>
                  <a:srgbClr val="000000"/>
                </a:solidFill>
                <a:uFillTx/>
                <a:latin typeface="Times New Roman"/>
                <a:ea typeface="Times New Roman"/>
              </a:rPr>
              <a:t>Literature Survey </a:t>
            </a:r>
            <a:endParaRPr b="0" lang="en-US" sz="1800" strike="noStrike" u="none">
              <a:solidFill>
                <a:srgbClr val="000000"/>
              </a:solidFill>
              <a:uFillTx/>
              <a:latin typeface="Arial"/>
            </a:endParaRPr>
          </a:p>
          <a:p>
            <a:pPr marL="216000" indent="-216000">
              <a:lnSpc>
                <a:spcPct val="200000"/>
              </a:lnSpc>
              <a:buClr>
                <a:srgbClr val="000000"/>
              </a:buClr>
              <a:buSzPct val="45000"/>
              <a:buFont typeface="Noto Sans Symbols"/>
              <a:buChar char="●"/>
            </a:pPr>
            <a:r>
              <a:rPr b="0" lang="en-IN" sz="1800" strike="noStrike" u="none">
                <a:solidFill>
                  <a:srgbClr val="000000"/>
                </a:solidFill>
                <a:uFillTx/>
                <a:latin typeface="Times New Roman"/>
                <a:ea typeface="Times New Roman"/>
              </a:rPr>
              <a:t>Objectives of the Project Work </a:t>
            </a:r>
            <a:endParaRPr b="0" lang="en-US" sz="1800" strike="noStrike" u="none">
              <a:solidFill>
                <a:srgbClr val="000000"/>
              </a:solidFill>
              <a:uFillTx/>
              <a:latin typeface="Arial"/>
            </a:endParaRPr>
          </a:p>
          <a:p>
            <a:pPr marL="216000" indent="-216000">
              <a:lnSpc>
                <a:spcPct val="200000"/>
              </a:lnSpc>
              <a:buClr>
                <a:srgbClr val="000000"/>
              </a:buClr>
              <a:buSzPct val="45000"/>
              <a:buFont typeface="Noto Sans Symbols"/>
              <a:buChar char="●"/>
            </a:pPr>
            <a:r>
              <a:rPr b="0" lang="en-IN" sz="1800" strike="noStrike" u="none">
                <a:solidFill>
                  <a:srgbClr val="000000"/>
                </a:solidFill>
                <a:uFillTx/>
                <a:latin typeface="Times New Roman"/>
                <a:ea typeface="Times New Roman"/>
              </a:rPr>
              <a:t>Proposed Methodology </a:t>
            </a:r>
            <a:endParaRPr b="0" lang="en-US" sz="1800" strike="noStrike" u="none">
              <a:solidFill>
                <a:srgbClr val="000000"/>
              </a:solidFill>
              <a:uFillTx/>
              <a:latin typeface="Arial"/>
            </a:endParaRPr>
          </a:p>
          <a:p>
            <a:pPr marL="216000" indent="-216000">
              <a:lnSpc>
                <a:spcPct val="200000"/>
              </a:lnSpc>
              <a:buClr>
                <a:srgbClr val="000000"/>
              </a:buClr>
              <a:buSzPct val="45000"/>
              <a:buFont typeface="Noto Sans Symbols"/>
              <a:buChar char="●"/>
            </a:pPr>
            <a:r>
              <a:rPr b="0" lang="en-IN" sz="1800" strike="noStrike" u="none">
                <a:solidFill>
                  <a:srgbClr val="000000"/>
                </a:solidFill>
                <a:uFillTx/>
                <a:latin typeface="Times New Roman"/>
                <a:ea typeface="Times New Roman"/>
              </a:rPr>
              <a:t>Training Details</a:t>
            </a:r>
            <a:endParaRPr b="0" lang="en-US" sz="1800" strike="noStrike" u="none">
              <a:solidFill>
                <a:srgbClr val="000000"/>
              </a:solidFill>
              <a:uFillTx/>
              <a:latin typeface="Arial"/>
            </a:endParaRPr>
          </a:p>
          <a:p>
            <a:pPr marL="216000" indent="-216000">
              <a:lnSpc>
                <a:spcPct val="200000"/>
              </a:lnSpc>
              <a:buClr>
                <a:srgbClr val="000000"/>
              </a:buClr>
              <a:buSzPct val="45000"/>
              <a:buFont typeface="Noto Sans Symbols"/>
              <a:buChar char="●"/>
            </a:pPr>
            <a:r>
              <a:rPr b="0" lang="en-IN" sz="1800" strike="noStrike" u="none">
                <a:solidFill>
                  <a:srgbClr val="000000"/>
                </a:solidFill>
                <a:uFillTx/>
                <a:latin typeface="Times New Roman"/>
                <a:ea typeface="Times New Roman"/>
              </a:rPr>
              <a:t>Work Progress</a:t>
            </a:r>
            <a:endParaRPr b="0" lang="en-US" sz="1800" strike="noStrike" u="none">
              <a:solidFill>
                <a:srgbClr val="000000"/>
              </a:solidFill>
              <a:uFillTx/>
              <a:latin typeface="Arial"/>
            </a:endParaRPr>
          </a:p>
          <a:p>
            <a:pPr marL="216000" indent="-216000">
              <a:lnSpc>
                <a:spcPct val="200000"/>
              </a:lnSpc>
              <a:buClr>
                <a:srgbClr val="000000"/>
              </a:buClr>
              <a:buSzPct val="45000"/>
              <a:buFont typeface="Noto Sans Symbols"/>
              <a:buChar char="●"/>
            </a:pPr>
            <a:r>
              <a:rPr b="0" lang="en-IN" sz="1800" strike="noStrike" u="none">
                <a:solidFill>
                  <a:srgbClr val="000000"/>
                </a:solidFill>
                <a:uFillTx/>
                <a:latin typeface="Times New Roman"/>
                <a:ea typeface="Times New Roman"/>
              </a:rPr>
              <a:t>References</a:t>
            </a:r>
            <a:endParaRPr b="0" lang="en-US" sz="1800" strike="noStrike" u="none">
              <a:solidFill>
                <a:srgbClr val="000000"/>
              </a:solidFill>
              <a:uFillTx/>
              <a:latin typeface="Arial"/>
            </a:endParaRPr>
          </a:p>
          <a:p>
            <a:pPr marL="114480" indent="0" algn="ctr">
              <a:lnSpc>
                <a:spcPct val="115000"/>
              </a:lnSpc>
              <a:buNone/>
              <a:tabLst>
                <a:tab algn="l" pos="0"/>
              </a:tabLst>
            </a:pPr>
            <a:endParaRPr b="0" lang="en-US" sz="1800" strike="noStrike" u="none">
              <a:solidFill>
                <a:srgbClr val="000000"/>
              </a:solidFill>
              <a:uFillTx/>
              <a:latin typeface="Arial"/>
            </a:endParaRPr>
          </a:p>
        </p:txBody>
      </p:sp>
      <p:sp>
        <p:nvSpPr>
          <p:cNvPr id="33" name=""/>
          <p:cNvSpPr/>
          <p:nvPr/>
        </p:nvSpPr>
        <p:spPr>
          <a:xfrm>
            <a:off x="8464320" y="4739760"/>
            <a:ext cx="59148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2/17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Google Shape;38;p3"/>
          <p:cNvSpPr/>
          <p:nvPr/>
        </p:nvSpPr>
        <p:spPr>
          <a:xfrm>
            <a:off x="2055600" y="72720"/>
            <a:ext cx="4650480" cy="6728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en-IN" sz="3600" strike="noStrike" u="none">
                <a:solidFill>
                  <a:schemeClr val="dk1"/>
                </a:solidFill>
                <a:uFillTx/>
                <a:latin typeface="Times New Roman"/>
                <a:ea typeface="Times New Roman"/>
              </a:rPr>
              <a:t>Introduction</a:t>
            </a:r>
            <a:endParaRPr b="0" lang="en-US" sz="3600" strike="noStrike" u="none">
              <a:solidFill>
                <a:srgbClr val="000000"/>
              </a:solidFill>
              <a:uFillTx/>
              <a:latin typeface="Arial"/>
            </a:endParaRPr>
          </a:p>
        </p:txBody>
      </p:sp>
      <p:sp>
        <p:nvSpPr>
          <p:cNvPr id="35" name=""/>
          <p:cNvSpPr/>
          <p:nvPr/>
        </p:nvSpPr>
        <p:spPr>
          <a:xfrm>
            <a:off x="499680" y="1168560"/>
            <a:ext cx="7950600" cy="28904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US" sz="1200" strike="noStrike" u="none">
                <a:solidFill>
                  <a:srgbClr val="000000"/>
                </a:solidFill>
                <a:uFillTx/>
                <a:latin typeface="Times New Roman"/>
              </a:rPr>
              <a:t>Arecanut is a vital commercial crop in India, especially in states like Karnataka, Kerala, and Tamil Nadu, where it supports thousands of small and medium-scale farmers.</a:t>
            </a:r>
            <a:endParaRPr b="0" lang="en-US" sz="1200" strike="noStrike" u="none">
              <a:solidFill>
                <a:srgbClr val="000000"/>
              </a:solidFill>
              <a:uFillTx/>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200" strike="noStrike" u="none">
                <a:solidFill>
                  <a:srgbClr val="000000"/>
                </a:solidFill>
                <a:uFillTx/>
                <a:latin typeface="Times New Roman"/>
              </a:rPr>
              <a:t>Traditional irrigation methods for arecanut farms are mostly manual, leading to water wastage, inconsistent irrigation, and higher labor dependency.</a:t>
            </a:r>
            <a:endParaRPr b="0" lang="en-US" sz="1200" strike="noStrike" u="none">
              <a:solidFill>
                <a:srgbClr val="000000"/>
              </a:solidFill>
              <a:uFillTx/>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200" strike="noStrike" u="none">
                <a:solidFill>
                  <a:srgbClr val="000000"/>
                </a:solidFill>
                <a:uFillTx/>
                <a:latin typeface="Times New Roman"/>
              </a:rPr>
              <a:t>This project aims to build a smart irrigation system that automates and optimizes water usage based on real-time soil and environmental conditions.</a:t>
            </a:r>
            <a:endParaRPr b="0" lang="en-US" sz="1200" strike="noStrike" u="none">
              <a:solidFill>
                <a:srgbClr val="000000"/>
              </a:solidFill>
              <a:uFillTx/>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200" strike="noStrike" u="none">
                <a:solidFill>
                  <a:srgbClr val="000000"/>
                </a:solidFill>
                <a:uFillTx/>
                <a:latin typeface="Times New Roman"/>
              </a:rPr>
              <a:t>The system is designed to promote precision agriculture, improving crop yield while conserving water and reducing human effort.</a:t>
            </a:r>
            <a:endParaRPr b="0" lang="en-US" sz="1200" strike="noStrike" u="none">
              <a:solidFill>
                <a:srgbClr val="000000"/>
              </a:solidFill>
              <a:uFillTx/>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200" strike="noStrike" u="none">
                <a:solidFill>
                  <a:srgbClr val="000000"/>
                </a:solidFill>
                <a:uFillTx/>
                <a:latin typeface="Times New Roman"/>
              </a:rPr>
              <a:t>It uses a rule-based irrigation logic inspired by the Soil Moisture Deficit (SMD) model to determine when and how much to irrigate</a:t>
            </a:r>
            <a:endParaRPr b="0" lang="en-US" sz="1200" strike="noStrike" u="none">
              <a:solidFill>
                <a:srgbClr val="000000"/>
              </a:solidFill>
              <a:uFillTx/>
              <a:latin typeface="Arial"/>
            </a:endParaRPr>
          </a:p>
        </p:txBody>
      </p:sp>
      <p:sp>
        <p:nvSpPr>
          <p:cNvPr id="36" name=""/>
          <p:cNvSpPr/>
          <p:nvPr/>
        </p:nvSpPr>
        <p:spPr>
          <a:xfrm>
            <a:off x="8464320" y="4739760"/>
            <a:ext cx="59148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3/17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Google Shape;44;p4"/>
          <p:cNvSpPr/>
          <p:nvPr/>
        </p:nvSpPr>
        <p:spPr>
          <a:xfrm>
            <a:off x="2055600" y="72720"/>
            <a:ext cx="4650480" cy="672840"/>
          </a:xfrm>
          <a:prstGeom prst="rect">
            <a:avLst/>
          </a:prstGeom>
          <a:noFill/>
          <a:ln w="0">
            <a:noFill/>
          </a:ln>
        </p:spPr>
        <p:style>
          <a:lnRef idx="0"/>
          <a:fillRef idx="0"/>
          <a:effectRef idx="0"/>
          <a:fontRef idx="minor"/>
        </p:style>
        <p:txBody>
          <a:bodyPr lIns="90000" rIns="90000" tIns="91440" bIns="91440" anchor="b">
            <a:normAutofit fontScale="92500" lnSpcReduction="19999"/>
          </a:bodyPr>
          <a:p>
            <a:pPr algn="ctr">
              <a:lnSpc>
                <a:spcPct val="120000"/>
              </a:lnSpc>
              <a:tabLst>
                <a:tab algn="l" pos="0"/>
              </a:tabLst>
            </a:pPr>
            <a:r>
              <a:rPr b="0" lang="en-IN" sz="3600" strike="noStrike" u="none">
                <a:solidFill>
                  <a:schemeClr val="dk1"/>
                </a:solidFill>
                <a:uFillTx/>
                <a:latin typeface="Times New Roman"/>
                <a:ea typeface="Times New Roman"/>
              </a:rPr>
              <a:t>Literature Survey</a:t>
            </a:r>
            <a:endParaRPr b="0" lang="en-US" sz="3600" strike="noStrike" u="none">
              <a:solidFill>
                <a:srgbClr val="000000"/>
              </a:solidFill>
              <a:uFillTx/>
              <a:latin typeface="Arial"/>
            </a:endParaRPr>
          </a:p>
        </p:txBody>
      </p:sp>
      <p:graphicFrame>
        <p:nvGraphicFramePr>
          <p:cNvPr id="38" name="Google Shape;45;p4"/>
          <p:cNvGraphicFramePr/>
          <p:nvPr/>
        </p:nvGraphicFramePr>
        <p:xfrm>
          <a:off x="352440" y="900360"/>
          <a:ext cx="8441640" cy="4142520"/>
        </p:xfrm>
        <a:graphic>
          <a:graphicData uri="http://schemas.openxmlformats.org/drawingml/2006/table">
            <a:tbl>
              <a:tblPr/>
              <a:tblGrid>
                <a:gridCol w="431280"/>
                <a:gridCol w="2451960"/>
                <a:gridCol w="2148120"/>
                <a:gridCol w="3410640"/>
              </a:tblGrid>
              <a:tr h="484920">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Sl No</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Author (s) &amp; Paper title</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Details of Publication</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Summary of the Paper</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r>
              <a:tr h="937800">
                <a:tc>
                  <a:txBody>
                    <a:bodyPr anchor="t">
                      <a:noAutofit/>
                    </a:bodyPr>
                    <a:p>
                      <a:pPr>
                        <a:lnSpc>
                          <a:spcPct val="100000"/>
                        </a:lnSpc>
                      </a:pPr>
                      <a:r>
                        <a:rPr b="0" lang="en-US" sz="1200" strike="noStrike" u="none">
                          <a:solidFill>
                            <a:srgbClr val="000000"/>
                          </a:solidFill>
                          <a:uFillTx/>
                          <a:latin typeface="Times New Roman"/>
                        </a:rPr>
                        <a:t>1</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ea typeface="Times New Roman"/>
                        </a:rPr>
                        <a:t>SharathKumar KR, Mohan K, Nirisha,  “Arecanut Crop Disease Prediction using IoT and Machine Learning”</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15000"/>
                        </a:lnSpc>
                        <a:spcBef>
                          <a:spcPts val="1191"/>
                        </a:spcBef>
                        <a:spcAft>
                          <a:spcPts val="992"/>
                        </a:spcAft>
                      </a:pPr>
                      <a:r>
                        <a:rPr b="0" lang="en-US" sz="1200" strike="noStrike" u="none">
                          <a:solidFill>
                            <a:srgbClr val="000000"/>
                          </a:solidFill>
                          <a:uFillTx/>
                          <a:latin typeface="Times New Roman"/>
                        </a:rPr>
                        <a:t>J</a:t>
                      </a:r>
                      <a:r>
                        <a:rPr b="0" lang="en-US" sz="1200" strike="noStrike" u="none">
                          <a:solidFill>
                            <a:srgbClr val="000000"/>
                          </a:solidFill>
                          <a:uFillTx/>
                          <a:latin typeface="Times New Roman"/>
                          <a:ea typeface="Arial"/>
                        </a:rPr>
                        <a:t>ournal of Science; Technology , vol. 5, no. 3, pp. 160–165, May 2020</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gn="just">
                        <a:lnSpc>
                          <a:spcPct val="100000"/>
                        </a:lnSpc>
                      </a:pPr>
                      <a:r>
                        <a:rPr b="0" lang="en-US" sz="1200" strike="noStrike" u="none">
                          <a:solidFill>
                            <a:srgbClr val="000000"/>
                          </a:solidFill>
                          <a:uFillTx/>
                          <a:latin typeface="Times New Roman"/>
                          <a:ea typeface="Times New Roman"/>
                        </a:rPr>
                        <a:t>This study presents a system that predicts diseases in Arecanut crops by analyzing environmental factors such as temperature, humidity, rainfall, wind flow, and soil moisture using IoT sensors and machine learning algorithms.</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675000">
                <a:tc>
                  <a:txBody>
                    <a:bodyPr anchor="t">
                      <a:noAutofit/>
                    </a:bodyPr>
                    <a:p>
                      <a:pPr>
                        <a:lnSpc>
                          <a:spcPct val="100000"/>
                        </a:lnSpc>
                      </a:pPr>
                      <a:r>
                        <a:rPr b="0" lang="en-US" sz="1200" strike="noStrike" u="none">
                          <a:solidFill>
                            <a:srgbClr val="000000"/>
                          </a:solidFill>
                          <a:uFillTx/>
                          <a:latin typeface="Times New Roman"/>
                        </a:rPr>
                        <a:t>2</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15000"/>
                        </a:lnSpc>
                        <a:spcBef>
                          <a:spcPts val="1191"/>
                        </a:spcBef>
                        <a:spcAft>
                          <a:spcPts val="992"/>
                        </a:spcAft>
                      </a:pPr>
                      <a:r>
                        <a:rPr b="0" lang="en-US" sz="1200" strike="noStrike" u="none">
                          <a:solidFill>
                            <a:srgbClr val="000000"/>
                          </a:solidFill>
                          <a:uFillTx/>
                          <a:latin typeface="Times New Roman"/>
                          <a:ea typeface="Times New Roman"/>
                        </a:rPr>
                        <a:t>Jyothi R, Rachana S, Ranjitha R, Krishna Prasad R, “</a:t>
                      </a:r>
                      <a:r>
                        <a:rPr b="0" lang="en-US" sz="1200" strike="noStrike" u="none">
                          <a:solidFill>
                            <a:srgbClr val="000000"/>
                          </a:solidFill>
                          <a:uFillTx/>
                          <a:latin typeface="Times New Roman"/>
                          <a:ea typeface="Arial"/>
                        </a:rPr>
                        <a:t>Smart Irrigation System Based on Iot”</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ea typeface="Times New Roman"/>
                        </a:rPr>
                        <a:t>IJAST, vol. 29, no. 3, pp. 5730 - 5737, Mar. 2020.</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gn="just">
                        <a:lnSpc>
                          <a:spcPct val="100000"/>
                        </a:lnSpc>
                      </a:pPr>
                      <a:r>
                        <a:rPr b="0" lang="en-US" sz="1200" strike="noStrike" u="none">
                          <a:solidFill>
                            <a:srgbClr val="000000"/>
                          </a:solidFill>
                          <a:uFillTx/>
                          <a:latin typeface="Times New Roman"/>
                          <a:ea typeface="Times New Roman"/>
                        </a:rPr>
                        <a:t>This paper discusses an automated irrigation system using IoT to manage water efficiently by monitoring soil moisture, light intensity, and temperature.</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937800">
                <a:tc>
                  <a:txBody>
                    <a:bodyPr anchor="t">
                      <a:noAutofit/>
                    </a:bodyPr>
                    <a:p>
                      <a:pPr>
                        <a:lnSpc>
                          <a:spcPct val="100000"/>
                        </a:lnSpc>
                      </a:pPr>
                      <a:r>
                        <a:rPr b="0" lang="en-US" sz="1200" strike="noStrike" u="none">
                          <a:solidFill>
                            <a:srgbClr val="000000"/>
                          </a:solidFill>
                          <a:uFillTx/>
                          <a:latin typeface="Times New Roman"/>
                        </a:rPr>
                        <a:t>3</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ea typeface="Times New Roman"/>
                        </a:rPr>
                        <a:t>A. J. Rao, C. Bekal, Y. R. Manoj, R. Rakshitha, N. Poornima, “Automatic Detection of Crop Diseases and Smart Irrigation Using IoT and Image Processing,”</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ea typeface="Times New Roman"/>
                        </a:rPr>
                        <a:t>Advances in Communication and Computational Technology, Springer, pp. 343–353, 2021.</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gn="just">
                        <a:lnSpc>
                          <a:spcPct val="100000"/>
                        </a:lnSpc>
                      </a:pPr>
                      <a:r>
                        <a:rPr b="0" lang="en-US" sz="1200" strike="noStrike" u="none">
                          <a:solidFill>
                            <a:srgbClr val="000000"/>
                          </a:solidFill>
                          <a:uFillTx/>
                          <a:latin typeface="Times New Roman"/>
                          <a:ea typeface="Times New Roman"/>
                        </a:rPr>
                        <a:t>This paper combines image processing and IoT to automatically detect plant diseases and control irrigation accordingly. The system supports decision-making for irrigation timing and intensity.</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1107000">
                <a:tc>
                  <a:txBody>
                    <a:bodyPr anchor="t">
                      <a:noAutofit/>
                    </a:bodyPr>
                    <a:p>
                      <a:pPr>
                        <a:lnSpc>
                          <a:spcPct val="100000"/>
                        </a:lnSpc>
                      </a:pPr>
                      <a:r>
                        <a:rPr b="0" lang="en-US" sz="1200" strike="noStrike" u="none">
                          <a:solidFill>
                            <a:srgbClr val="000000"/>
                          </a:solidFill>
                          <a:uFillTx/>
                          <a:latin typeface="Times New Roman"/>
                        </a:rPr>
                        <a:t>4</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rPr>
                        <a:t>S. Ramya, A. M. Swetha, M. Doraipandian, “IoT Framework for Smart Irrigation Using Machine Learning Technique,”</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rPr>
                        <a:t>Journal of Computer Science, vol. 16, no. 3, pp. 355–363, Mar. 2020</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gn="just">
                        <a:lnSpc>
                          <a:spcPct val="100000"/>
                        </a:lnSpc>
                      </a:pPr>
                      <a:r>
                        <a:rPr b="0" lang="en-US" sz="1200" strike="noStrike" u="none">
                          <a:solidFill>
                            <a:srgbClr val="000000"/>
                          </a:solidFill>
                          <a:uFillTx/>
                          <a:latin typeface="Times New Roman"/>
                        </a:rPr>
                        <a:t>The authors propose an IoT framework enhanced with machine learning for optimized irrigation management. The system uses real-time environmental data and predictions to irrigate Arecanut and similar water-sensitive crops efficiently.</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bl>
          </a:graphicData>
        </a:graphic>
      </p:graphicFrame>
      <p:sp>
        <p:nvSpPr>
          <p:cNvPr id="39" name=""/>
          <p:cNvSpPr/>
          <p:nvPr/>
        </p:nvSpPr>
        <p:spPr>
          <a:xfrm>
            <a:off x="8464320" y="4796280"/>
            <a:ext cx="59148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4/17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Google Shape;44;p 1"/>
          <p:cNvSpPr/>
          <p:nvPr/>
        </p:nvSpPr>
        <p:spPr>
          <a:xfrm>
            <a:off x="2055600" y="72720"/>
            <a:ext cx="4650480" cy="672840"/>
          </a:xfrm>
          <a:prstGeom prst="rect">
            <a:avLst/>
          </a:prstGeom>
          <a:noFill/>
          <a:ln w="0">
            <a:noFill/>
          </a:ln>
        </p:spPr>
        <p:style>
          <a:lnRef idx="0"/>
          <a:fillRef idx="0"/>
          <a:effectRef idx="0"/>
          <a:fontRef idx="minor"/>
        </p:style>
        <p:txBody>
          <a:bodyPr lIns="90000" rIns="90000" tIns="91440" bIns="91440" anchor="b">
            <a:normAutofit fontScale="92500" lnSpcReduction="19999"/>
          </a:bodyPr>
          <a:p>
            <a:pPr algn="ctr">
              <a:lnSpc>
                <a:spcPct val="120000"/>
              </a:lnSpc>
              <a:tabLst>
                <a:tab algn="l" pos="0"/>
              </a:tabLst>
            </a:pPr>
            <a:r>
              <a:rPr b="0" lang="en-IN" sz="3600" strike="noStrike" u="none">
                <a:solidFill>
                  <a:schemeClr val="dk1"/>
                </a:solidFill>
                <a:uFillTx/>
                <a:latin typeface="Times New Roman"/>
                <a:ea typeface="Times New Roman"/>
              </a:rPr>
              <a:t>Literature Survey</a:t>
            </a:r>
            <a:endParaRPr b="0" lang="en-US" sz="3600" strike="noStrike" u="none">
              <a:solidFill>
                <a:srgbClr val="000000"/>
              </a:solidFill>
              <a:uFillTx/>
              <a:latin typeface="Arial"/>
            </a:endParaRPr>
          </a:p>
        </p:txBody>
      </p:sp>
      <p:graphicFrame>
        <p:nvGraphicFramePr>
          <p:cNvPr id="41" name="Google Shape;45;p 1"/>
          <p:cNvGraphicFramePr/>
          <p:nvPr/>
        </p:nvGraphicFramePr>
        <p:xfrm>
          <a:off x="352440" y="900360"/>
          <a:ext cx="8441640" cy="3593520"/>
        </p:xfrm>
        <a:graphic>
          <a:graphicData uri="http://schemas.openxmlformats.org/drawingml/2006/table">
            <a:tbl>
              <a:tblPr/>
              <a:tblGrid>
                <a:gridCol w="404280"/>
                <a:gridCol w="2114280"/>
                <a:gridCol w="2148120"/>
                <a:gridCol w="3775320"/>
              </a:tblGrid>
              <a:tr h="370800">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Sl No</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Author (s) &amp; Paper title</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Details of Publication</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Summary of the Paper</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r>
              <a:tr h="370800">
                <a:tc>
                  <a:txBody>
                    <a:bodyPr anchor="t">
                      <a:noAutofit/>
                    </a:bodyPr>
                    <a:p>
                      <a:pPr>
                        <a:lnSpc>
                          <a:spcPct val="100000"/>
                        </a:lnSpc>
                      </a:pPr>
                      <a:r>
                        <a:rPr b="0" lang="en-US" sz="1200" strike="noStrike" u="none">
                          <a:solidFill>
                            <a:srgbClr val="000000"/>
                          </a:solidFill>
                          <a:uFillTx/>
                          <a:latin typeface="Times New Roman"/>
                        </a:rPr>
                        <a:t>5</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rPr>
                        <a:t>Raja Muthuramalingam, Reshnuvi Rathnam Velu, Harshini Baskar, Merun Hrithik Vellan Saminathan, “An IoT-Based Smart Irrigation System,”</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rPr>
                        <a:t>Engineering Proceedings, vol. 66, no. 1, pp. 13, July 2024.</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gn="just">
                        <a:lnSpc>
                          <a:spcPct val="100000"/>
                        </a:lnSpc>
                      </a:pPr>
                      <a:r>
                        <a:rPr b="0" lang="en-US" sz="1200" strike="noStrike" u="none">
                          <a:solidFill>
                            <a:srgbClr val="000000"/>
                          </a:solidFill>
                          <a:uFillTx/>
                          <a:latin typeface="Times New Roman"/>
                        </a:rPr>
                        <a:t>This study presents an automated irrigation system utilizing an ATMEGA328P microcontroller and hygrometer sensors to monitor soil moisture. The system employs GSM-GPRS for real-time updates, allowing farmers to remotely check and control water supply, enhancing water usage efficiency.</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370800">
                <a:tc>
                  <a:txBody>
                    <a:bodyPr anchor="t">
                      <a:noAutofit/>
                    </a:bodyPr>
                    <a:p>
                      <a:pPr>
                        <a:lnSpc>
                          <a:spcPct val="100000"/>
                        </a:lnSpc>
                      </a:pPr>
                      <a:r>
                        <a:rPr b="0" lang="en-US" sz="1200" strike="noStrike" u="none">
                          <a:solidFill>
                            <a:srgbClr val="000000"/>
                          </a:solidFill>
                          <a:uFillTx/>
                          <a:latin typeface="Times New Roman"/>
                        </a:rPr>
                        <a:t>6</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15000"/>
                        </a:lnSpc>
                        <a:spcBef>
                          <a:spcPts val="1191"/>
                        </a:spcBef>
                        <a:spcAft>
                          <a:spcPts val="992"/>
                        </a:spcAft>
                      </a:pPr>
                      <a:r>
                        <a:rPr b="0" lang="en-US" sz="1200" strike="noStrike" u="none">
                          <a:solidFill>
                            <a:srgbClr val="000000"/>
                          </a:solidFill>
                          <a:uFillTx/>
                          <a:latin typeface="Times New Roman"/>
                          <a:ea typeface="Arial"/>
                        </a:rPr>
                        <a:t>I. Ravi, G. Prabhu, P. S. Shelake, R. Selvarajan, and V. B. . Patel, “IoT enabled soil moisture sensor based irrigation in banana”</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rPr>
                        <a:t>Indian Horticulture, vol. 69, no. 6, pp. 17–21, Jan. 2025.</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gn="just">
                        <a:lnSpc>
                          <a:spcPct val="100000"/>
                        </a:lnSpc>
                      </a:pPr>
                      <a:r>
                        <a:rPr b="0" lang="en-US" sz="1200" strike="noStrike" u="none">
                          <a:solidFill>
                            <a:srgbClr val="000000"/>
                          </a:solidFill>
                          <a:uFillTx/>
                          <a:latin typeface="Times New Roman"/>
                        </a:rPr>
                        <a:t>The paper discusses the implementation of IoT-enabled soil moisture sensors for banana cultivation. The system ensures optimal irrigation by monitoring soil moisture levels, which can be adapted for farming to improve water management.</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370800">
                <a:tc>
                  <a:txBody>
                    <a:bodyPr anchor="t">
                      <a:noAutofit/>
                    </a:bodyPr>
                    <a:p>
                      <a:pPr>
                        <a:lnSpc>
                          <a:spcPct val="100000"/>
                        </a:lnSpc>
                      </a:pPr>
                      <a:r>
                        <a:rPr b="0" lang="en-US" sz="1200" strike="noStrike" u="none">
                          <a:solidFill>
                            <a:srgbClr val="000000"/>
                          </a:solidFill>
                          <a:uFillTx/>
                          <a:latin typeface="Times New Roman"/>
                        </a:rPr>
                        <a:t>7</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ea typeface="Times New Roman"/>
                        </a:rPr>
                        <a:t>Hema Losini Jayashanker, Nurmiza Othman, “IoT Based Irrigation and Fertigation System for Smart Smallholder Farming Application,”</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ea typeface="Times New Roman"/>
                        </a:rPr>
                        <a:t>Emerging Advances in Integrated Technology, vol. 5, no. 1, pp. 16–25, July 2024.</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gn="just">
                        <a:lnSpc>
                          <a:spcPct val="100000"/>
                        </a:lnSpc>
                      </a:pPr>
                      <a:r>
                        <a:rPr b="0" lang="en-US" sz="1200" strike="noStrike" u="none">
                          <a:solidFill>
                            <a:srgbClr val="000000"/>
                          </a:solidFill>
                          <a:uFillTx/>
                          <a:latin typeface="Times New Roman"/>
                          <a:ea typeface="Times New Roman"/>
                        </a:rPr>
                        <a:t>This study presents an IoT-based system integrating irrigation and fertigation for smallholder farms. It monitors soil pH, temperature, and moisture, automating water and nutrient delivery.</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bl>
          </a:graphicData>
        </a:graphic>
      </p:graphicFrame>
      <p:sp>
        <p:nvSpPr>
          <p:cNvPr id="42" name=""/>
          <p:cNvSpPr/>
          <p:nvPr/>
        </p:nvSpPr>
        <p:spPr>
          <a:xfrm>
            <a:off x="8464320" y="4739760"/>
            <a:ext cx="59148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5/17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Google Shape;44;p 2"/>
          <p:cNvSpPr/>
          <p:nvPr/>
        </p:nvSpPr>
        <p:spPr>
          <a:xfrm>
            <a:off x="2055600" y="72720"/>
            <a:ext cx="4650480" cy="672840"/>
          </a:xfrm>
          <a:prstGeom prst="rect">
            <a:avLst/>
          </a:prstGeom>
          <a:noFill/>
          <a:ln w="0">
            <a:noFill/>
          </a:ln>
        </p:spPr>
        <p:style>
          <a:lnRef idx="0"/>
          <a:fillRef idx="0"/>
          <a:effectRef idx="0"/>
          <a:fontRef idx="minor"/>
        </p:style>
        <p:txBody>
          <a:bodyPr lIns="90000" rIns="90000" tIns="91440" bIns="91440" anchor="b">
            <a:normAutofit fontScale="92500" lnSpcReduction="19999"/>
          </a:bodyPr>
          <a:p>
            <a:pPr algn="ctr">
              <a:lnSpc>
                <a:spcPct val="120000"/>
              </a:lnSpc>
              <a:tabLst>
                <a:tab algn="l" pos="0"/>
              </a:tabLst>
            </a:pPr>
            <a:r>
              <a:rPr b="0" lang="en-IN" sz="3600" strike="noStrike" u="none">
                <a:solidFill>
                  <a:schemeClr val="dk1"/>
                </a:solidFill>
                <a:uFillTx/>
                <a:latin typeface="Times New Roman"/>
                <a:ea typeface="Times New Roman"/>
              </a:rPr>
              <a:t>Literature Survey</a:t>
            </a:r>
            <a:endParaRPr b="0" lang="en-US" sz="3600" strike="noStrike" u="none">
              <a:solidFill>
                <a:srgbClr val="000000"/>
              </a:solidFill>
              <a:uFillTx/>
              <a:latin typeface="Arial"/>
            </a:endParaRPr>
          </a:p>
        </p:txBody>
      </p:sp>
      <p:graphicFrame>
        <p:nvGraphicFramePr>
          <p:cNvPr id="44" name="Google Shape;45;p 2"/>
          <p:cNvGraphicFramePr/>
          <p:nvPr/>
        </p:nvGraphicFramePr>
        <p:xfrm>
          <a:off x="352440" y="900360"/>
          <a:ext cx="8441640" cy="3805920"/>
        </p:xfrm>
        <a:graphic>
          <a:graphicData uri="http://schemas.openxmlformats.org/drawingml/2006/table">
            <a:tbl>
              <a:tblPr/>
              <a:tblGrid>
                <a:gridCol w="444600"/>
                <a:gridCol w="1878120"/>
                <a:gridCol w="2539800"/>
                <a:gridCol w="3579480"/>
              </a:tblGrid>
              <a:tr h="484920">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Sl No</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Author (s) &amp; Paper title</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Details of Publication</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Summary of the Paper</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r>
              <a:tr h="937800">
                <a:tc>
                  <a:txBody>
                    <a:bodyPr anchor="t">
                      <a:noAutofit/>
                    </a:bodyPr>
                    <a:p>
                      <a:pPr>
                        <a:lnSpc>
                          <a:spcPct val="100000"/>
                        </a:lnSpc>
                      </a:pPr>
                      <a:r>
                        <a:rPr b="0" lang="en-US" sz="1200" strike="noStrike" u="none">
                          <a:solidFill>
                            <a:srgbClr val="000000"/>
                          </a:solidFill>
                          <a:uFillTx/>
                          <a:latin typeface="Times New Roman"/>
                        </a:rPr>
                        <a:t>8</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rPr>
                        <a:t>Eddala Chandu, M. K. Shukla, “IoT-Based Smart Irrigation System for Mango Orchard,” </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rPr>
                        <a:t>Artificial Intelligence and Machine Learning in Satellite Data Processing and Services, Springer, pp. 61–69, Jan. 2023.</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gn="just">
                        <a:lnSpc>
                          <a:spcPct val="100000"/>
                        </a:lnSpc>
                      </a:pPr>
                      <a:r>
                        <a:rPr b="0" lang="en-US" sz="1200" strike="noStrike" u="none">
                          <a:solidFill>
                            <a:srgbClr val="000000"/>
                          </a:solidFill>
                          <a:uFillTx/>
                          <a:latin typeface="Times New Roman"/>
                        </a:rPr>
                        <a:t>This research presents an IoT-based irrigation system for mango orchards, utilizing weather data and soil moisture sensors to optimize water usage. The methodologies can be adapted for farming to enhance irrigation efficiency.</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937800">
                <a:tc>
                  <a:txBody>
                    <a:bodyPr anchor="t">
                      <a:noAutofit/>
                    </a:bodyPr>
                    <a:p>
                      <a:pPr>
                        <a:lnSpc>
                          <a:spcPct val="100000"/>
                        </a:lnSpc>
                      </a:pPr>
                      <a:r>
                        <a:rPr b="0" lang="en-US" sz="1200" strike="noStrike" u="none">
                          <a:solidFill>
                            <a:schemeClr val="dk1"/>
                          </a:solidFill>
                          <a:uFillTx/>
                          <a:latin typeface="Times New Roman"/>
                        </a:rPr>
                        <a:t>9</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rPr>
                        <a:t>D. Thakur, Y. Kumar, S. Vijendra, “Smart Irrigation and Intrusions Detection in Agricultural Fields Using IoT,”</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rPr>
                        <a:t>Procedia Computer Science, vol. 167, pp. 154–162, 2020.</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gn="just">
                        <a:lnSpc>
                          <a:spcPct val="100000"/>
                        </a:lnSpc>
                      </a:pPr>
                      <a:r>
                        <a:rPr b="0" lang="en-US" sz="1200" strike="noStrike" u="none">
                          <a:solidFill>
                            <a:srgbClr val="000000"/>
                          </a:solidFill>
                          <a:uFillTx/>
                          <a:latin typeface="Times New Roman"/>
                        </a:rPr>
                        <a:t>This study presents an IoT-based system that not only automates irrigation based on soil moisture but also detects intrusions in agricultural fields, enhancing security and resource management for crops.</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1445400">
                <a:tc>
                  <a:txBody>
                    <a:bodyPr anchor="t">
                      <a:noAutofit/>
                    </a:bodyPr>
                    <a:p>
                      <a:pPr>
                        <a:lnSpc>
                          <a:spcPct val="100000"/>
                        </a:lnSpc>
                      </a:pPr>
                      <a:r>
                        <a:rPr b="0" lang="en-US" sz="1200" strike="noStrike" u="none">
                          <a:solidFill>
                            <a:schemeClr val="dk1"/>
                          </a:solidFill>
                          <a:uFillTx/>
                          <a:latin typeface="Times New Roman"/>
                        </a:rPr>
                        <a:t>10</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rPr>
                        <a:t>Manish Vasant Gurao and U. B. Vaidya, “IOT based Smart Irrigation System,”</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200" strike="noStrike" u="none">
                          <a:solidFill>
                            <a:srgbClr val="000000"/>
                          </a:solidFill>
                          <a:uFillTx/>
                          <a:latin typeface="Times New Roman"/>
                        </a:rPr>
                        <a:t>International Journal of Engineering Research &amp; Technology (IJERT), vol. 11, no. 11, Nov. 2022.</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gn="just">
                        <a:lnSpc>
                          <a:spcPct val="100000"/>
                        </a:lnSpc>
                      </a:pPr>
                      <a:r>
                        <a:rPr b="0" lang="en-US" sz="1200" strike="noStrike" u="none">
                          <a:solidFill>
                            <a:srgbClr val="000000"/>
                          </a:solidFill>
                          <a:uFillTx/>
                          <a:latin typeface="Times New Roman"/>
                        </a:rPr>
                        <a:t>This paper proposes an automated irrigation system that monitors and maintains the desired soil moisture content via automatic watering. It utilizes an Arduino Uno and NodeMCU ESP8266 microcontroller, along with soil moisture sensors and a DHT11 temperature and humidity sensor, to provide real-time monitoring and control of the irrigation process.</a:t>
                      </a:r>
                      <a:endParaRPr b="0" lang="en-US" sz="12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bl>
          </a:graphicData>
        </a:graphic>
      </p:graphicFrame>
      <p:sp>
        <p:nvSpPr>
          <p:cNvPr id="45" name=""/>
          <p:cNvSpPr/>
          <p:nvPr/>
        </p:nvSpPr>
        <p:spPr>
          <a:xfrm>
            <a:off x="8464320" y="4739760"/>
            <a:ext cx="59148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6/17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1917000" y="176760"/>
            <a:ext cx="6921000" cy="615960"/>
          </a:xfrm>
          <a:prstGeom prst="rect">
            <a:avLst/>
          </a:prstGeom>
          <a:noFill/>
          <a:ln w="0">
            <a:noFill/>
          </a:ln>
        </p:spPr>
        <p:txBody>
          <a:bodyPr lIns="91440" rIns="91440" tIns="91440" bIns="91440" anchor="b">
            <a:noAutofit/>
          </a:bodyPr>
          <a:p>
            <a:pPr indent="0" algn="ctr">
              <a:lnSpc>
                <a:spcPct val="100000"/>
              </a:lnSpc>
              <a:buNone/>
              <a:tabLst>
                <a:tab algn="l" pos="0"/>
              </a:tabLst>
            </a:pPr>
            <a:r>
              <a:rPr b="0" lang="en-IN" sz="3600" strike="noStrike" u="none">
                <a:solidFill>
                  <a:schemeClr val="dk1"/>
                </a:solidFill>
                <a:uFillTx/>
                <a:latin typeface="Times New Roman"/>
                <a:ea typeface="Times New Roman"/>
              </a:rPr>
              <a:t>Summary of the literature survey</a:t>
            </a:r>
            <a:endParaRPr b="0" lang="en-US" sz="3600" strike="noStrike" u="none">
              <a:solidFill>
                <a:srgbClr val="000000"/>
              </a:solidFill>
              <a:uFillTx/>
              <a:latin typeface="Arial"/>
            </a:endParaRPr>
          </a:p>
        </p:txBody>
      </p:sp>
      <p:sp>
        <p:nvSpPr>
          <p:cNvPr id="47" name="PlaceHolder 2"/>
          <p:cNvSpPr>
            <a:spLocks noGrp="1"/>
          </p:cNvSpPr>
          <p:nvPr>
            <p:ph/>
          </p:nvPr>
        </p:nvSpPr>
        <p:spPr>
          <a:xfrm>
            <a:off x="541080" y="1018080"/>
            <a:ext cx="7965000" cy="3464640"/>
          </a:xfrm>
          <a:prstGeom prst="rect">
            <a:avLst/>
          </a:prstGeom>
          <a:noFill/>
          <a:ln w="0">
            <a:noFill/>
          </a:ln>
        </p:spPr>
        <p:txBody>
          <a:bodyPr lIns="91440" rIns="91440" tIns="91440" bIns="91440" anchor="t">
            <a:normAutofit/>
          </a:bodyPr>
          <a:p>
            <a:pPr marL="114480" indent="-324000" algn="just">
              <a:lnSpc>
                <a:spcPct val="115000"/>
              </a:lnSpc>
              <a:spcBef>
                <a:spcPts val="283"/>
              </a:spcBef>
              <a:spcAft>
                <a:spcPts val="283"/>
              </a:spcAft>
              <a:buClr>
                <a:srgbClr val="000000"/>
              </a:buClr>
              <a:buSzPct val="45000"/>
              <a:buFont typeface="Wingdings" charset="2"/>
              <a:buChar char=""/>
              <a:tabLst>
                <a:tab algn="l" pos="0"/>
              </a:tabLst>
            </a:pPr>
            <a:r>
              <a:rPr b="0" lang="en-IN" sz="1200" strike="noStrike" u="none">
                <a:solidFill>
                  <a:srgbClr val="000000"/>
                </a:solidFill>
                <a:uFillTx/>
                <a:latin typeface="Times New Roman"/>
                <a:ea typeface="Times New Roman"/>
              </a:rPr>
              <a:t>Most supports the use of IoT to automate irrigation and reduce water waste in crops like Arecanut that need regular and controlled watering.</a:t>
            </a:r>
            <a:endParaRPr b="0" lang="en-US" sz="1200" strike="noStrike" u="none">
              <a:solidFill>
                <a:srgbClr val="000000"/>
              </a:solidFill>
              <a:uFillTx/>
              <a:latin typeface="Arial"/>
            </a:endParaRPr>
          </a:p>
          <a:p>
            <a:pPr marL="114480" indent="-324000" algn="just">
              <a:lnSpc>
                <a:spcPct val="115000"/>
              </a:lnSpc>
              <a:spcBef>
                <a:spcPts val="283"/>
              </a:spcBef>
              <a:spcAft>
                <a:spcPts val="283"/>
              </a:spcAft>
              <a:buClr>
                <a:srgbClr val="000000"/>
              </a:buClr>
              <a:buSzPct val="45000"/>
              <a:buFont typeface="Wingdings" charset="2"/>
              <a:buChar char=""/>
              <a:tabLst>
                <a:tab algn="l" pos="0"/>
              </a:tabLst>
            </a:pPr>
            <a:r>
              <a:rPr b="0" lang="en-IN" sz="1200" strike="noStrike" u="none">
                <a:solidFill>
                  <a:srgbClr val="000000"/>
                </a:solidFill>
                <a:uFillTx/>
                <a:latin typeface="Times New Roman"/>
                <a:ea typeface="Times New Roman"/>
              </a:rPr>
              <a:t>Almost all surveyed systems use soil moisture sensors to trigger irrigation, validating your sensor-driven approach.</a:t>
            </a:r>
            <a:endParaRPr b="0" lang="en-US" sz="1200" strike="noStrike" u="none">
              <a:solidFill>
                <a:srgbClr val="000000"/>
              </a:solidFill>
              <a:uFillTx/>
              <a:latin typeface="Arial"/>
            </a:endParaRPr>
          </a:p>
          <a:p>
            <a:pPr marL="114480" indent="-324000" algn="just">
              <a:lnSpc>
                <a:spcPct val="115000"/>
              </a:lnSpc>
              <a:spcBef>
                <a:spcPts val="283"/>
              </a:spcBef>
              <a:spcAft>
                <a:spcPts val="283"/>
              </a:spcAft>
              <a:buClr>
                <a:srgbClr val="000000"/>
              </a:buClr>
              <a:buSzPct val="45000"/>
              <a:buFont typeface="Wingdings" charset="2"/>
              <a:buChar char=""/>
              <a:tabLst>
                <a:tab algn="l" pos="0"/>
              </a:tabLst>
            </a:pPr>
            <a:r>
              <a:rPr b="0" lang="en-IN" sz="1200" strike="noStrike" u="none">
                <a:solidFill>
                  <a:srgbClr val="000000"/>
                </a:solidFill>
                <a:uFillTx/>
                <a:latin typeface="Times New Roman"/>
                <a:ea typeface="Times New Roman"/>
              </a:rPr>
              <a:t>Rule- and threshold-based systems are practical, reliable, and do not require expert calibration.</a:t>
            </a:r>
            <a:endParaRPr b="0" lang="en-US" sz="1200" strike="noStrike" u="none">
              <a:solidFill>
                <a:srgbClr val="000000"/>
              </a:solidFill>
              <a:uFillTx/>
              <a:latin typeface="Arial"/>
            </a:endParaRPr>
          </a:p>
          <a:p>
            <a:pPr marL="114480" indent="-324000" algn="just">
              <a:lnSpc>
                <a:spcPct val="115000"/>
              </a:lnSpc>
              <a:spcBef>
                <a:spcPts val="283"/>
              </a:spcBef>
              <a:spcAft>
                <a:spcPts val="283"/>
              </a:spcAft>
              <a:buClr>
                <a:srgbClr val="000000"/>
              </a:buClr>
              <a:buSzPct val="45000"/>
              <a:buFont typeface="Wingdings" charset="2"/>
              <a:buChar char=""/>
              <a:tabLst>
                <a:tab algn="l" pos="0"/>
              </a:tabLst>
            </a:pPr>
            <a:r>
              <a:rPr b="0" lang="en-IN" sz="1200" strike="noStrike" u="none">
                <a:solidFill>
                  <a:srgbClr val="000000"/>
                </a:solidFill>
                <a:uFillTx/>
                <a:latin typeface="Times New Roman"/>
                <a:ea typeface="Times New Roman"/>
              </a:rPr>
              <a:t>Use of ESP32 and Raspberry Pi with MQTT follows a successful and widely adopted architecture in smart agriculture.</a:t>
            </a:r>
            <a:endParaRPr b="0" lang="en-US" sz="1200" strike="noStrike" u="none">
              <a:solidFill>
                <a:srgbClr val="000000"/>
              </a:solidFill>
              <a:uFillTx/>
              <a:latin typeface="Arial"/>
            </a:endParaRPr>
          </a:p>
          <a:p>
            <a:pPr marL="114480" indent="-324000" algn="just">
              <a:lnSpc>
                <a:spcPct val="115000"/>
              </a:lnSpc>
              <a:spcBef>
                <a:spcPts val="283"/>
              </a:spcBef>
              <a:spcAft>
                <a:spcPts val="283"/>
              </a:spcAft>
              <a:buClr>
                <a:srgbClr val="000000"/>
              </a:buClr>
              <a:buSzPct val="45000"/>
              <a:buFont typeface="Wingdings" charset="2"/>
              <a:buChar char=""/>
              <a:tabLst>
                <a:tab algn="l" pos="0"/>
              </a:tabLst>
            </a:pPr>
            <a:r>
              <a:rPr b="0" lang="en-IN" sz="1200" strike="noStrike" u="none">
                <a:solidFill>
                  <a:srgbClr val="000000"/>
                </a:solidFill>
                <a:uFillTx/>
                <a:latin typeface="Times New Roman"/>
                <a:ea typeface="Times New Roman"/>
              </a:rPr>
              <a:t>Automating irrigation helps reduce manual workload and ensures even water distribution both are key to improving Arecanut yield.</a:t>
            </a:r>
            <a:endParaRPr b="0" lang="en-US" sz="1200" strike="noStrike" u="none">
              <a:solidFill>
                <a:srgbClr val="000000"/>
              </a:solidFill>
              <a:uFillTx/>
              <a:latin typeface="Arial"/>
            </a:endParaRPr>
          </a:p>
        </p:txBody>
      </p:sp>
      <p:sp>
        <p:nvSpPr>
          <p:cNvPr id="48" name=""/>
          <p:cNvSpPr/>
          <p:nvPr/>
        </p:nvSpPr>
        <p:spPr>
          <a:xfrm>
            <a:off x="8464320" y="4739760"/>
            <a:ext cx="59148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7/17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917000" y="176760"/>
            <a:ext cx="6921000" cy="615960"/>
          </a:xfrm>
          <a:prstGeom prst="rect">
            <a:avLst/>
          </a:prstGeom>
          <a:noFill/>
          <a:ln w="0">
            <a:noFill/>
          </a:ln>
        </p:spPr>
        <p:txBody>
          <a:bodyPr lIns="91440" rIns="91440" tIns="91440" bIns="91440" anchor="b">
            <a:noAutofit/>
          </a:bodyPr>
          <a:p>
            <a:pPr indent="0" algn="ctr">
              <a:lnSpc>
                <a:spcPct val="100000"/>
              </a:lnSpc>
              <a:buNone/>
              <a:tabLst>
                <a:tab algn="l" pos="0"/>
              </a:tabLst>
            </a:pPr>
            <a:r>
              <a:rPr b="0" lang="en-IN" sz="3600" strike="noStrike" u="none">
                <a:solidFill>
                  <a:schemeClr val="dk1"/>
                </a:solidFill>
                <a:uFillTx/>
                <a:latin typeface="Times New Roman"/>
                <a:ea typeface="Times New Roman"/>
              </a:rPr>
              <a:t>Summary of the literature survey</a:t>
            </a:r>
            <a:endParaRPr b="0" lang="en-US" sz="3600" strike="noStrike" u="none">
              <a:solidFill>
                <a:srgbClr val="000000"/>
              </a:solidFill>
              <a:uFillTx/>
              <a:latin typeface="Arial"/>
            </a:endParaRPr>
          </a:p>
        </p:txBody>
      </p:sp>
      <p:graphicFrame>
        <p:nvGraphicFramePr>
          <p:cNvPr id="50" name="Google Shape;45;p 4"/>
          <p:cNvGraphicFramePr/>
          <p:nvPr/>
        </p:nvGraphicFramePr>
        <p:xfrm>
          <a:off x="333360" y="994680"/>
          <a:ext cx="8452800" cy="3546360"/>
        </p:xfrm>
        <a:graphic>
          <a:graphicData uri="http://schemas.openxmlformats.org/drawingml/2006/table">
            <a:tbl>
              <a:tblPr/>
              <a:tblGrid>
                <a:gridCol w="416520"/>
                <a:gridCol w="2331360"/>
                <a:gridCol w="2711520"/>
                <a:gridCol w="2993760"/>
              </a:tblGrid>
              <a:tr h="444240">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Sl No</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no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Author (s) &amp; Paper title</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no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Pros</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no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Cons</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noFill/>
                      <a:prstDash val="solid"/>
                    </a:lnB>
                    <a:solidFill>
                      <a:srgbClr val="d6d6d6"/>
                    </a:solidFill>
                  </a:tcPr>
                </a:tc>
              </a:tr>
              <a:tr h="683280">
                <a:tc>
                  <a:txBody>
                    <a:bodyPr anchor="t">
                      <a:noAutofit/>
                    </a:bodyPr>
                    <a:p>
                      <a:pPr algn="ctr">
                        <a:lnSpc>
                          <a:spcPct val="100000"/>
                        </a:lnSpc>
                        <a:spcBef>
                          <a:spcPts val="283"/>
                        </a:spcBef>
                        <a:spcAft>
                          <a:spcPts val="283"/>
                        </a:spcAft>
                      </a:pPr>
                      <a:r>
                        <a:rPr b="0" lang="en-US" sz="1200" strike="noStrike" u="none">
                          <a:solidFill>
                            <a:srgbClr val="000000"/>
                          </a:solidFill>
                          <a:uFillTx/>
                          <a:latin typeface="Times New Roman"/>
                        </a:rPr>
                        <a:t>1</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Arecanut Crop Disease Prediction using IoT and Machine Learning</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Directly targets Arecanut crops</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Uses environmental parameters</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Adds disease prediction layer</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Focus on disease, not irrigation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ML adds complexity</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r>
              <a:tr h="579240">
                <a:tc>
                  <a:txBody>
                    <a:bodyPr anchor="t">
                      <a:noAutofit/>
                    </a:bodyPr>
                    <a:p>
                      <a:pPr algn="ctr">
                        <a:lnSpc>
                          <a:spcPct val="100000"/>
                        </a:lnSpc>
                      </a:pPr>
                      <a:r>
                        <a:rPr b="0" lang="en-US" sz="1200" strike="noStrike" u="none">
                          <a:solidFill>
                            <a:srgbClr val="000000"/>
                          </a:solidFill>
                          <a:uFillTx/>
                          <a:latin typeface="Times New Roman"/>
                        </a:rPr>
                        <a:t>2</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Smart Irrigation System Based on IoT</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Uses basic IoT hardware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Optimizes water usage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Simple and adaptable</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Generic system</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No Arecanut-specific insights</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r>
              <a:tr h="579240">
                <a:tc>
                  <a:txBody>
                    <a:bodyPr anchor="t">
                      <a:noAutofit/>
                    </a:bodyPr>
                    <a:p>
                      <a:pPr algn="ctr">
                        <a:lnSpc>
                          <a:spcPct val="100000"/>
                        </a:lnSpc>
                      </a:pPr>
                      <a:r>
                        <a:rPr b="0" lang="en-US" sz="1200" strike="noStrike" u="none">
                          <a:solidFill>
                            <a:srgbClr val="000000"/>
                          </a:solidFill>
                          <a:uFillTx/>
                          <a:latin typeface="Times New Roman"/>
                        </a:rPr>
                        <a:t>3</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Automatic Detection of Crop Diseases and Smart Irrigation Using IoT and Image Processing</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Combines disease detection + irrigation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Uses real-time decision-making</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Image processing requires more power</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r>
              <a:tr h="579240">
                <a:tc>
                  <a:txBody>
                    <a:bodyPr anchor="t">
                      <a:noAutofit/>
                    </a:bodyPr>
                    <a:p>
                      <a:pPr algn="ctr">
                        <a:lnSpc>
                          <a:spcPct val="100000"/>
                        </a:lnSpc>
                      </a:pPr>
                      <a:r>
                        <a:rPr b="0" lang="en-US" sz="1200" strike="noStrike" u="none">
                          <a:solidFill>
                            <a:srgbClr val="000000"/>
                          </a:solidFill>
                          <a:uFillTx/>
                          <a:latin typeface="Times New Roman"/>
                        </a:rPr>
                        <a:t>4</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IoT Framework for Smart Irrigation Using Machine Learning Technique</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Uses ML for optimized scheduling</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Real-time environmental data use</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Higher complexity</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Needs large training data</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r>
              <a:tr h="579960">
                <a:tc>
                  <a:txBody>
                    <a:bodyPr anchor="t">
                      <a:noAutofit/>
                    </a:bodyPr>
                    <a:p>
                      <a:pPr algn="ctr">
                        <a:lnSpc>
                          <a:spcPct val="100000"/>
                        </a:lnSpc>
                      </a:pPr>
                      <a:r>
                        <a:rPr b="0" lang="en-US" sz="1200" strike="noStrike" u="none">
                          <a:solidFill>
                            <a:srgbClr val="000000"/>
                          </a:solidFill>
                          <a:uFillTx/>
                          <a:latin typeface="Times New Roman"/>
                        </a:rPr>
                        <a:t>5</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An IoT-Based Smart Irrigation System</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Affordable microcontroller(GSM)</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Remote monitoring possible</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GSM may not work reliably in all areas</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Limited scalability</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r>
            </a:tbl>
          </a:graphicData>
        </a:graphic>
      </p:graphicFrame>
      <p:sp>
        <p:nvSpPr>
          <p:cNvPr id="51" name=""/>
          <p:cNvSpPr/>
          <p:nvPr/>
        </p:nvSpPr>
        <p:spPr>
          <a:xfrm>
            <a:off x="8464320" y="4739760"/>
            <a:ext cx="59148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8/17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1917000" y="176760"/>
            <a:ext cx="6921000" cy="615960"/>
          </a:xfrm>
          <a:prstGeom prst="rect">
            <a:avLst/>
          </a:prstGeom>
          <a:noFill/>
          <a:ln w="0">
            <a:noFill/>
          </a:ln>
        </p:spPr>
        <p:txBody>
          <a:bodyPr lIns="91440" rIns="91440" tIns="91440" bIns="91440" anchor="b">
            <a:noAutofit/>
          </a:bodyPr>
          <a:p>
            <a:pPr indent="0" algn="ctr">
              <a:lnSpc>
                <a:spcPct val="100000"/>
              </a:lnSpc>
              <a:buNone/>
              <a:tabLst>
                <a:tab algn="l" pos="0"/>
              </a:tabLst>
            </a:pPr>
            <a:r>
              <a:rPr b="0" lang="en-IN" sz="3600" strike="noStrike" u="none">
                <a:solidFill>
                  <a:schemeClr val="dk1"/>
                </a:solidFill>
                <a:uFillTx/>
                <a:latin typeface="Times New Roman"/>
                <a:ea typeface="Times New Roman"/>
              </a:rPr>
              <a:t>Summary of the literature survey</a:t>
            </a:r>
            <a:endParaRPr b="0" lang="en-US" sz="3600" strike="noStrike" u="none">
              <a:solidFill>
                <a:srgbClr val="000000"/>
              </a:solidFill>
              <a:uFillTx/>
              <a:latin typeface="Arial"/>
            </a:endParaRPr>
          </a:p>
        </p:txBody>
      </p:sp>
      <p:graphicFrame>
        <p:nvGraphicFramePr>
          <p:cNvPr id="53" name="Google Shape;45;p 5"/>
          <p:cNvGraphicFramePr/>
          <p:nvPr/>
        </p:nvGraphicFramePr>
        <p:xfrm>
          <a:off x="333360" y="994680"/>
          <a:ext cx="8452800" cy="3578400"/>
        </p:xfrm>
        <a:graphic>
          <a:graphicData uri="http://schemas.openxmlformats.org/drawingml/2006/table">
            <a:tbl>
              <a:tblPr/>
              <a:tblGrid>
                <a:gridCol w="423360"/>
                <a:gridCol w="2324520"/>
                <a:gridCol w="2711520"/>
                <a:gridCol w="2993760"/>
              </a:tblGrid>
              <a:tr h="552960">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Sl No</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no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Author (s) &amp; Paper title</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no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Pros</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noFill/>
                      <a:prstDash val="solid"/>
                    </a:lnB>
                    <a:solidFill>
                      <a:srgbClr val="d6d6d6"/>
                    </a:solidFill>
                  </a:tcPr>
                </a:tc>
                <a:tc>
                  <a:txBody>
                    <a:bodyPr anchor="t">
                      <a:noAutofit/>
                    </a:bodyPr>
                    <a:p>
                      <a:pPr>
                        <a:lnSpc>
                          <a:spcPct val="100000"/>
                        </a:lnSpc>
                        <a:tabLst>
                          <a:tab algn="l" pos="0"/>
                        </a:tabLst>
                      </a:pPr>
                      <a:r>
                        <a:rPr b="1" lang="en-IN" sz="1400" strike="noStrike" u="none">
                          <a:solidFill>
                            <a:schemeClr val="dk1"/>
                          </a:solidFill>
                          <a:uFillTx/>
                          <a:latin typeface="Times New Roman"/>
                          <a:ea typeface="Times New Roman"/>
                        </a:rPr>
                        <a:t>Cons</a:t>
                      </a:r>
                      <a:endParaRPr b="0" lang="en-US" sz="14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noFill/>
                      <a:prstDash val="solid"/>
                    </a:lnB>
                    <a:solidFill>
                      <a:srgbClr val="d6d6d6"/>
                    </a:solidFill>
                  </a:tcPr>
                </a:tc>
              </a:tr>
              <a:tr h="668160">
                <a:tc>
                  <a:txBody>
                    <a:bodyPr anchor="t">
                      <a:noAutofit/>
                    </a:bodyPr>
                    <a:p>
                      <a:pPr algn="ctr">
                        <a:lnSpc>
                          <a:spcPct val="100000"/>
                        </a:lnSpc>
                      </a:pPr>
                      <a:r>
                        <a:rPr b="0" lang="en-US" sz="1200" strike="noStrike" u="none">
                          <a:solidFill>
                            <a:srgbClr val="000000"/>
                          </a:solidFill>
                          <a:uFillTx/>
                          <a:latin typeface="Times New Roman"/>
                        </a:rPr>
                        <a:t>6</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IoT-enabled Soil Moisture Sensor Based Irrigation in Banana</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Crop-specific approach</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Focus on soil moisture</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Designed for banana;</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Tuning needed for Arecanut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No fertigation/prediction</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r>
              <a:tr h="579240">
                <a:tc>
                  <a:txBody>
                    <a:bodyPr anchor="t">
                      <a:noAutofit/>
                    </a:bodyPr>
                    <a:p>
                      <a:pPr algn="ctr">
                        <a:lnSpc>
                          <a:spcPct val="100000"/>
                        </a:lnSpc>
                      </a:pPr>
                      <a:r>
                        <a:rPr b="0" lang="en-US" sz="1200" strike="noStrike" u="none">
                          <a:solidFill>
                            <a:srgbClr val="000000"/>
                          </a:solidFill>
                          <a:uFillTx/>
                          <a:latin typeface="Times New Roman"/>
                        </a:rPr>
                        <a:t>7</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IoT Based Irrigation and                  Fertigation System for                     Smallholder Farms</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Combines irrigation + nutrients</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Small-farm focus matches the scope</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Additional sensor/hardware cost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Complexity increases with fertigation</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r>
              <a:tr h="579240">
                <a:tc>
                  <a:txBody>
                    <a:bodyPr anchor="t">
                      <a:noAutofit/>
                    </a:bodyPr>
                    <a:p>
                      <a:pPr algn="ctr">
                        <a:lnSpc>
                          <a:spcPct val="100000"/>
                        </a:lnSpc>
                      </a:pPr>
                      <a:r>
                        <a:rPr b="0" lang="en-US" sz="1200" strike="noStrike" u="none">
                          <a:solidFill>
                            <a:srgbClr val="000000"/>
                          </a:solidFill>
                          <a:uFillTx/>
                          <a:latin typeface="Times New Roman"/>
                        </a:rPr>
                        <a:t>8</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IoT-Based Smart Irrigation for Mango Orchard</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Orchard model suits Arecanut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Uses weather + soil data</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Mango-specific models</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Needs weather API integration</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r>
              <a:tr h="579240">
                <a:tc>
                  <a:txBody>
                    <a:bodyPr anchor="t">
                      <a:noAutofit/>
                    </a:bodyPr>
                    <a:p>
                      <a:pPr algn="ctr">
                        <a:lnSpc>
                          <a:spcPct val="100000"/>
                        </a:lnSpc>
                      </a:pPr>
                      <a:r>
                        <a:rPr b="0" lang="en-US" sz="1200" strike="noStrike" u="none">
                          <a:solidFill>
                            <a:srgbClr val="000000"/>
                          </a:solidFill>
                          <a:uFillTx/>
                          <a:latin typeface="Times New Roman"/>
                        </a:rPr>
                        <a:t>9</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Smart Irrigation and Intrusions Detection in Agriculture Using IoT</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Adds intrusion detection</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Improves field security</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Security diverts focus from irrigation</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Extra cost and hardware</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r>
              <a:tr h="579960">
                <a:tc>
                  <a:txBody>
                    <a:bodyPr anchor="t">
                      <a:noAutofit/>
                    </a:bodyPr>
                    <a:p>
                      <a:pPr algn="ctr">
                        <a:lnSpc>
                          <a:spcPct val="100000"/>
                        </a:lnSpc>
                      </a:pPr>
                      <a:r>
                        <a:rPr b="0" lang="en-US" sz="1200" strike="noStrike" u="none">
                          <a:solidFill>
                            <a:srgbClr val="000000"/>
                          </a:solidFill>
                          <a:uFillTx/>
                          <a:latin typeface="Times New Roman"/>
                        </a:rPr>
                        <a:t>10</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IoT based Smart Irrigation System</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Uses common modules (NodeMCU,             DHT11)</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Real-time monitoring and control</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c>
                  <a:txBody>
                    <a:bodyPr anchor="t">
                      <a:noAutofit/>
                    </a:bodyPr>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Basic setup</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lacks analytics</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Times New Roman"/>
                        </a:rPr>
                        <a:t>  </a:t>
                      </a:r>
                      <a:r>
                        <a:rPr b="0" lang="en-US" sz="1200" strike="noStrike" u="none">
                          <a:solidFill>
                            <a:srgbClr val="000000"/>
                          </a:solidFill>
                          <a:uFillTx/>
                          <a:latin typeface="Times New Roman"/>
                        </a:rPr>
                        <a:t>No scheduling or multi-zone control</a:t>
                      </a:r>
                      <a:endParaRPr b="0" lang="en-US" sz="1200" strike="noStrike" u="none">
                        <a:solidFill>
                          <a:srgbClr val="000000"/>
                        </a:solidFill>
                        <a:uFillTx/>
                        <a:latin typeface="Arial"/>
                      </a:endParaRPr>
                    </a:p>
                  </a:txBody>
                  <a:tcPr anchor="t"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eeeee"/>
                    </a:solidFill>
                  </a:tcPr>
                </a:tc>
              </a:tr>
            </a:tbl>
          </a:graphicData>
        </a:graphic>
      </p:graphicFrame>
      <p:sp>
        <p:nvSpPr>
          <p:cNvPr id="54" name=""/>
          <p:cNvSpPr/>
          <p:nvPr/>
        </p:nvSpPr>
        <p:spPr>
          <a:xfrm>
            <a:off x="8464320" y="4739760"/>
            <a:ext cx="591480" cy="31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600" strike="noStrike" u="none">
                <a:solidFill>
                  <a:srgbClr val="000000"/>
                </a:solidFill>
                <a:uFillTx/>
                <a:latin typeface="Times New Roman"/>
                <a:ea typeface="Times New Roman"/>
              </a:rPr>
              <a:t>9/17</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TotalTime>
  <Application>LibreOffice/24.8.6.2$Linux_X86_64 LibreOffice_project/480$Build-2</Application>
  <AppVersion>15.0000</AppVersion>
  <Words>186</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ksj</dc:creator>
  <dc:description/>
  <dc:language>en-US</dc:language>
  <cp:lastModifiedBy/>
  <dcterms:modified xsi:type="dcterms:W3CDTF">2025-05-15T10:57:10Z</dcterms:modified>
  <cp:revision>19</cp:revision>
  <dc:subject/>
  <dc:title>Title of the Major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On-screen Show (16:9)</vt:lpwstr>
  </property>
  <property fmtid="{D5CDD505-2E9C-101B-9397-08002B2CF9AE}" pid="4" name="Slides">
    <vt:i4>11</vt:i4>
  </property>
</Properties>
</file>