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7027" r:id="rId1"/>
    <p:sldMasterId id="2147487396" r:id="rId2"/>
    <p:sldMasterId id="2147487401" r:id="rId3"/>
    <p:sldMasterId id="2147487405" r:id="rId4"/>
    <p:sldMasterId id="2147487409" r:id="rId5"/>
  </p:sldMasterIdLst>
  <p:notesMasterIdLst>
    <p:notesMasterId r:id="rId17"/>
  </p:notesMasterIdLst>
  <p:handoutMasterIdLst>
    <p:handoutMasterId r:id="rId18"/>
  </p:handoutMasterIdLst>
  <p:sldIdLst>
    <p:sldId id="271" r:id="rId6"/>
    <p:sldId id="471" r:id="rId7"/>
    <p:sldId id="461" r:id="rId8"/>
    <p:sldId id="466" r:id="rId9"/>
    <p:sldId id="469" r:id="rId10"/>
    <p:sldId id="470" r:id="rId11"/>
    <p:sldId id="468" r:id="rId12"/>
    <p:sldId id="464" r:id="rId13"/>
    <p:sldId id="465" r:id="rId14"/>
    <p:sldId id="473" r:id="rId15"/>
    <p:sldId id="472" r:id="rId16"/>
  </p:sldIdLst>
  <p:sldSz cx="9906000" cy="6858000" type="A4"/>
  <p:notesSz cx="6797675" cy="9926638"/>
  <p:custDataLst>
    <p:tags r:id="rId19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023">
          <p15:clr>
            <a:srgbClr val="A4A3A4"/>
          </p15:clr>
        </p15:guide>
        <p15:guide id="3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FO" initials="M" lastIdx="14" clrIdx="0"/>
  <p:cmAuthor id="7" name="GOLDBLATT-WINTER" initials="HGW" lastIdx="4" clrIdx="7">
    <p:extLst>
      <p:ext uri="{19B8F6BF-5375-455C-9EA6-DF929625EA0E}">
        <p15:presenceInfo xmlns:p15="http://schemas.microsoft.com/office/powerpoint/2012/main" userId="GOLDBLATT-WINTER" providerId="None"/>
      </p:ext>
    </p:extLst>
  </p:cmAuthor>
  <p:cmAuthor id="1" name="Hervé" initials="HGW" lastIdx="3" clrIdx="1"/>
  <p:cmAuthor id="8" name="FOUGERE Patrice" initials="FP" lastIdx="11" clrIdx="8">
    <p:extLst>
      <p:ext uri="{19B8F6BF-5375-455C-9EA6-DF929625EA0E}">
        <p15:presenceInfo xmlns:p15="http://schemas.microsoft.com/office/powerpoint/2012/main" userId="S-1-5-21-2043104406-512064258-1538882281-86484" providerId="AD"/>
      </p:ext>
    </p:extLst>
  </p:cmAuthor>
  <p:cmAuthor id="2" name="Olivier Legrand" initials="OLE" lastIdx="5" clrIdx="2"/>
  <p:cmAuthor id="9" name="GOLDBLATT-WINTER hervé" initials="M" lastIdx="8" clrIdx="9">
    <p:extLst>
      <p:ext uri="{19B8F6BF-5375-455C-9EA6-DF929625EA0E}">
        <p15:presenceInfo xmlns:p15="http://schemas.microsoft.com/office/powerpoint/2012/main" userId="GOLDBLATT-WINTER hervé" providerId="None"/>
      </p:ext>
    </p:extLst>
  </p:cmAuthor>
  <p:cmAuthor id="3" name="Mounia BOUARFA" initials="MBO" lastIdx="0" clrIdx="3"/>
  <p:cmAuthor id="10" name="LENTIGNAC Virginie" initials="LV" lastIdx="3" clrIdx="10">
    <p:extLst>
      <p:ext uri="{19B8F6BF-5375-455C-9EA6-DF929625EA0E}">
        <p15:presenceInfo xmlns:p15="http://schemas.microsoft.com/office/powerpoint/2012/main" userId="S-1-5-21-2043104406-512064258-1538882281-215318" providerId="AD"/>
      </p:ext>
    </p:extLst>
  </p:cmAuthor>
  <p:cmAuthor id="4" name="BOUARFA Mounia" initials="BM" lastIdx="1" clrIdx="4">
    <p:extLst/>
  </p:cmAuthor>
  <p:cmAuthor id="5" name="MALHAIRE Virginie" initials="MV" lastIdx="34" clrIdx="5">
    <p:extLst>
      <p:ext uri="{19B8F6BF-5375-455C-9EA6-DF929625EA0E}">
        <p15:presenceInfo xmlns:p15="http://schemas.microsoft.com/office/powerpoint/2012/main" userId="S-1-5-21-2043104406-512064258-1538882281-210121" providerId="AD"/>
      </p:ext>
    </p:extLst>
  </p:cmAuthor>
  <p:cmAuthor id="6" name="MELO DELGADO Cesar" initials="MDC" lastIdx="5" clrIdx="6">
    <p:extLst>
      <p:ext uri="{19B8F6BF-5375-455C-9EA6-DF929625EA0E}">
        <p15:presenceInfo xmlns:p15="http://schemas.microsoft.com/office/powerpoint/2012/main" userId="S-1-5-21-2043104406-512064258-1538882281-1808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4860C"/>
    <a:srgbClr val="FF0000"/>
    <a:srgbClr val="004272"/>
    <a:srgbClr val="003399"/>
    <a:srgbClr val="006699"/>
    <a:srgbClr val="00345C"/>
    <a:srgbClr val="EDECD2"/>
    <a:srgbClr val="33CC33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2372" autoAdjust="0"/>
  </p:normalViewPr>
  <p:slideViewPr>
    <p:cSldViewPr snapToObjects="1">
      <p:cViewPr varScale="1">
        <p:scale>
          <a:sx n="104" d="100"/>
          <a:sy n="104" d="100"/>
        </p:scale>
        <p:origin x="870" y="96"/>
      </p:cViewPr>
      <p:guideLst>
        <p:guide orient="horz" pos="4319"/>
        <p:guide pos="6023"/>
        <p:guide pos="217"/>
      </p:guideLst>
    </p:cSldViewPr>
  </p:slideViewPr>
  <p:outlineViewPr>
    <p:cViewPr>
      <p:scale>
        <a:sx n="33" d="100"/>
        <a:sy n="33" d="100"/>
      </p:scale>
      <p:origin x="0" y="1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16" d="100"/>
          <a:sy n="116" d="100"/>
        </p:scale>
        <p:origin x="-2436" y="35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F47274-7A00-43C0-91BC-2BDD3E62FE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58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0" tIns="45345" rIns="90690" bIns="45345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BDCDCA82-32D8-4C6E-A565-DC3A434618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96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65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29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26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19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7.xml"/><Relationship Id="rId7" Type="http://schemas.openxmlformats.org/officeDocument/2006/relationships/oleObject" Target="../embeddings/oleObject26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oleObject" Target="../embeddings/oleObject28.bin"/><Relationship Id="rId2" Type="http://schemas.openxmlformats.org/officeDocument/2006/relationships/tags" Target="../tags/tag2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2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34.xml"/><Relationship Id="rId7" Type="http://schemas.openxmlformats.org/officeDocument/2006/relationships/image" Target="../media/image1.emf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2.bin"/><Relationship Id="rId5" Type="http://schemas.openxmlformats.org/officeDocument/2006/relationships/slideMaster" Target="../slideMasters/slideMaster5.xml"/><Relationship Id="rId10" Type="http://schemas.openxmlformats.org/officeDocument/2006/relationships/image" Target="../media/image6.png"/><Relationship Id="rId4" Type="http://schemas.openxmlformats.org/officeDocument/2006/relationships/tags" Target="../tags/tag35.xml"/><Relationship Id="rId9" Type="http://schemas.openxmlformats.org/officeDocument/2006/relationships/oleObject" Target="../embeddings/oleObject34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oleObject" Target="../embeddings/oleObject12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3.png"/><Relationship Id="rId4" Type="http://schemas.openxmlformats.org/officeDocument/2006/relationships/tags" Target="../tags/tag16.xml"/><Relationship Id="rId9" Type="http://schemas.openxmlformats.org/officeDocument/2006/relationships/oleObject" Target="../embeddings/oleObject1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595205" y="366564"/>
            <a:ext cx="3523033" cy="3068960"/>
            <a:chOff x="601875" y="366564"/>
            <a:chExt cx="3523033" cy="3068960"/>
          </a:xfrm>
          <a:solidFill>
            <a:srgbClr val="DFE7F5"/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TITRE DU DOCUMENT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92960" y="2852738"/>
            <a:ext cx="3960440" cy="1008310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2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5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8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dirty="0" smtClean="0"/>
              <a:t>C</a:t>
            </a:r>
            <a:r>
              <a:rPr lang="fr-FR" sz="1600" b="0" i="0" dirty="0" smtClean="0"/>
              <a:t>entre</a:t>
            </a:r>
            <a:r>
              <a:rPr lang="fr-FR" sz="1600" b="1" i="0" dirty="0" smtClean="0"/>
              <a:t> I</a:t>
            </a:r>
            <a:r>
              <a:rPr lang="fr-FR" sz="1600" b="0" i="0" dirty="0" smtClean="0"/>
              <a:t>nterministériel de </a:t>
            </a:r>
            <a:r>
              <a:rPr lang="fr-FR" sz="1600" b="1" i="0" dirty="0" smtClean="0"/>
              <a:t>S</a:t>
            </a:r>
            <a:r>
              <a:rPr lang="fr-FR" sz="1600" b="0" i="0" dirty="0" smtClean="0"/>
              <a:t>ervices </a:t>
            </a:r>
            <a:r>
              <a:rPr lang="fr-FR" sz="1600" b="1" i="0" dirty="0" smtClean="0"/>
              <a:t>I</a:t>
            </a:r>
            <a:r>
              <a:rPr lang="fr-FR" sz="1600" b="0" i="0" dirty="0" smtClean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baseline="0" dirty="0" smtClean="0"/>
              <a:t>r</a:t>
            </a:r>
            <a:r>
              <a:rPr lang="fr-FR" sz="1600" b="0" i="0" baseline="0" dirty="0" smtClean="0"/>
              <a:t>elatifs aux </a:t>
            </a:r>
            <a:r>
              <a:rPr lang="fr-FR" sz="1600" b="1" i="0" baseline="0" dirty="0" smtClean="0"/>
              <a:t>R</a:t>
            </a:r>
            <a:r>
              <a:rPr lang="fr-FR" sz="1600" b="0" i="0" baseline="0" dirty="0" smtClean="0"/>
              <a:t>essources </a:t>
            </a:r>
            <a:r>
              <a:rPr lang="fr-FR" sz="1600" b="1" i="0" baseline="0" dirty="0" smtClean="0"/>
              <a:t>H</a:t>
            </a:r>
            <a:r>
              <a:rPr lang="fr-FR" sz="1600" b="0" i="0" baseline="0" dirty="0" smtClean="0"/>
              <a:t>umaines</a:t>
            </a:r>
            <a:endParaRPr lang="fr-FR" sz="1600" b="0" i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7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grpSp>
        <p:nvGrpSpPr>
          <p:cNvPr id="2" name="Group 43"/>
          <p:cNvGrpSpPr>
            <a:grpSpLocks noChangeAspect="1"/>
          </p:cNvGrpSpPr>
          <p:nvPr userDrawn="1"/>
        </p:nvGrpSpPr>
        <p:grpSpPr>
          <a:xfrm>
            <a:off x="7725600" y="484812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3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38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9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27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595208" y="366564"/>
            <a:ext cx="3523033" cy="3068960"/>
            <a:chOff x="601875" y="366564"/>
            <a:chExt cx="3523033" cy="3068960"/>
          </a:xfrm>
          <a:solidFill>
            <a:srgbClr val="DFE7F5"/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TITRE DU DOCUMENT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92960" y="2852738"/>
            <a:ext cx="3960440" cy="1008310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8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ea typeface="ＭＳ Ｐゴシック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5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79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i="0" smtClean="0"/>
              <a:t>C</a:t>
            </a:r>
            <a:r>
              <a:rPr sz="1600" i="0" smtClean="0"/>
              <a:t>entre</a:t>
            </a:r>
            <a:r>
              <a:rPr sz="1600" b="1" i="0" smtClean="0"/>
              <a:t> I</a:t>
            </a:r>
            <a:r>
              <a:rPr sz="1600" i="0" smtClean="0"/>
              <a:t>nterministériel de </a:t>
            </a:r>
            <a:r>
              <a:rPr sz="1600" b="1" i="0" smtClean="0"/>
              <a:t>S</a:t>
            </a:r>
            <a:r>
              <a:rPr sz="1600" i="0" smtClean="0"/>
              <a:t>ervices </a:t>
            </a:r>
            <a:r>
              <a:rPr sz="1600" b="1" i="0" smtClean="0"/>
              <a:t>I</a:t>
            </a:r>
            <a:r>
              <a:rPr sz="1600" i="0" smtClean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i="0" smtClean="0"/>
              <a:t>r</a:t>
            </a:r>
            <a:r>
              <a:rPr sz="1600" i="0" smtClean="0"/>
              <a:t>elatifs aux </a:t>
            </a:r>
            <a:r>
              <a:rPr sz="1600" b="1" i="0" smtClean="0"/>
              <a:t>R</a:t>
            </a:r>
            <a:r>
              <a:rPr sz="1600" i="0" smtClean="0"/>
              <a:t>essources </a:t>
            </a:r>
            <a:r>
              <a:rPr sz="1600" b="1" i="0" smtClean="0"/>
              <a:t>H</a:t>
            </a:r>
            <a:r>
              <a:rPr sz="1600" i="0" smtClean="0"/>
              <a:t>umaines</a:t>
            </a:r>
            <a:endParaRPr sz="1600" i="0"/>
          </a:p>
        </p:txBody>
      </p:sp>
    </p:spTree>
    <p:extLst>
      <p:ext uri="{BB962C8B-B14F-4D97-AF65-F5344CB8AC3E}">
        <p14:creationId xmlns:p14="http://schemas.microsoft.com/office/powerpoint/2010/main" val="374013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8002" y="1484313"/>
            <a:ext cx="8982075" cy="4465637"/>
          </a:xfrm>
        </p:spPr>
        <p:txBody>
          <a:bodyPr/>
          <a:lstStyle>
            <a:lvl1pPr>
              <a:defRPr sz="18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33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558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 smtClean="0">
              <a:solidFill>
                <a:srgbClr val="00427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725600" y="484814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71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33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 smtClean="0">
              <a:solidFill>
                <a:srgbClr val="004272"/>
              </a:solidFill>
            </a:endParaRPr>
          </a:p>
        </p:txBody>
      </p:sp>
      <p:grpSp>
        <p:nvGrpSpPr>
          <p:cNvPr id="2" name="Group 43"/>
          <p:cNvGrpSpPr>
            <a:grpSpLocks noChangeAspect="1"/>
          </p:cNvGrpSpPr>
          <p:nvPr userDrawn="1"/>
        </p:nvGrpSpPr>
        <p:grpSpPr>
          <a:xfrm>
            <a:off x="7725600" y="484814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3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38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9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956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/>
          <p:nvPr userDrawn="1"/>
        </p:nvGrpSpPr>
        <p:grpSpPr>
          <a:xfrm>
            <a:off x="595203" y="366564"/>
            <a:ext cx="3523033" cy="3068960"/>
            <a:chOff x="601875" y="366564"/>
            <a:chExt cx="3523033" cy="3068960"/>
          </a:xfrm>
          <a:solidFill>
            <a:srgbClr val="DFE7F5"/>
          </a:solidFill>
        </p:grpSpPr>
        <p:sp>
          <p:nvSpPr>
            <p:cNvPr id="6" name="Freeform 5"/>
            <p:cNvSpPr/>
            <p:nvPr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12" name="Group 135"/>
            <p:cNvGrpSpPr/>
            <p:nvPr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1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29" name="Oval 2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" name="Group 143"/>
            <p:cNvGrpSpPr/>
            <p:nvPr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27" name="Oval 2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7"/>
            <p:cNvGrpSpPr/>
            <p:nvPr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25" name="Oval 2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19" name="Group 153"/>
            <p:cNvGrpSpPr/>
            <p:nvPr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Group 143"/>
            <p:cNvGrpSpPr/>
            <p:nvPr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1" name="Oval 2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aphicFrame>
        <p:nvGraphicFramePr>
          <p:cNvPr id="33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8645525" y="0"/>
            <a:ext cx="1260475" cy="6858000"/>
          </a:xfrm>
          <a:prstGeom prst="rect">
            <a:avLst/>
          </a:prstGeom>
          <a:solidFill>
            <a:srgbClr val="00345C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004272"/>
              </a:solidFill>
              <a:ea typeface="ＭＳ Ｐゴシック"/>
              <a:cs typeface="Arial" pitchFamily="34" charset="0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06413" y="5084763"/>
            <a:ext cx="2430462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92960" y="2852738"/>
            <a:ext cx="3960440" cy="1008310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5865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  <a:cs typeface="Arial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452438" y="6375400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43"/>
          <p:cNvGrpSpPr>
            <a:grpSpLocks noChangeAspect="1"/>
          </p:cNvGrpSpPr>
          <p:nvPr userDrawn="1"/>
        </p:nvGrpSpPr>
        <p:grpSpPr>
          <a:xfrm>
            <a:off x="7725600" y="4848125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14" name="Freeform 13"/>
            <p:cNvSpPr/>
            <p:nvPr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7" name="Freeform 7"/>
            <p:cNvSpPr/>
            <p:nvPr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8" name="Freeform 8"/>
            <p:cNvSpPr/>
            <p:nvPr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19" name="Freeform 9"/>
            <p:cNvSpPr/>
            <p:nvPr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20" name="Group 135"/>
            <p:cNvGrpSpPr/>
            <p:nvPr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9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139"/>
            <p:cNvGrpSpPr/>
            <p:nvPr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37" name="Oval 36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2" name="Group 143"/>
            <p:cNvGrpSpPr/>
            <p:nvPr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35" name="Oval 34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33" name="Oval 32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ea typeface="ＭＳ Ｐゴシック"/>
                <a:cs typeface="Tahoma" pitchFamily="34" charset="0"/>
              </a:endParaRPr>
            </a:p>
          </p:txBody>
        </p:sp>
        <p:grpSp>
          <p:nvGrpSpPr>
            <p:cNvPr id="27" name="Group 153"/>
            <p:cNvGrpSpPr/>
            <p:nvPr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31" name="Oval 30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8" name="Group 143"/>
            <p:cNvGrpSpPr/>
            <p:nvPr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9" name="Oval 28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0" y="1484313"/>
            <a:ext cx="8982075" cy="4465637"/>
          </a:xfrm>
        </p:spPr>
        <p:txBody>
          <a:bodyPr/>
          <a:lstStyle>
            <a:lvl1pPr>
              <a:defRPr sz="18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 </a:t>
            </a:r>
            <a:fld id="{22C075A8-FBE2-4A72-984B-8F6D1F8E3E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8002" y="1484313"/>
            <a:ext cx="8982075" cy="4465637"/>
          </a:xfrm>
        </p:spPr>
        <p:txBody>
          <a:bodyPr/>
          <a:lstStyle>
            <a:lvl1pPr>
              <a:defRPr sz="18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908050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89376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7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558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725600" y="484812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7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grpSp>
        <p:nvGrpSpPr>
          <p:cNvPr id="2" name="Group 43"/>
          <p:cNvGrpSpPr>
            <a:grpSpLocks noChangeAspect="1"/>
          </p:cNvGrpSpPr>
          <p:nvPr userDrawn="1"/>
        </p:nvGrpSpPr>
        <p:grpSpPr>
          <a:xfrm>
            <a:off x="7725600" y="484812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3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38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9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/>
          <p:nvPr userDrawn="1"/>
        </p:nvGrpSpPr>
        <p:grpSpPr>
          <a:xfrm>
            <a:off x="595204" y="366564"/>
            <a:ext cx="3523033" cy="3068960"/>
            <a:chOff x="601875" y="366564"/>
            <a:chExt cx="3523033" cy="3068960"/>
          </a:xfrm>
          <a:solidFill>
            <a:srgbClr val="DFE7F5"/>
          </a:solidFill>
        </p:grpSpPr>
        <p:sp>
          <p:nvSpPr>
            <p:cNvPr id="6" name="Freeform 44"/>
            <p:cNvSpPr/>
            <p:nvPr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7" name="Freeform 45"/>
            <p:cNvSpPr/>
            <p:nvPr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8" name="Freeform 46"/>
            <p:cNvSpPr/>
            <p:nvPr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12" name="Group 135"/>
            <p:cNvGrpSpPr/>
            <p:nvPr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1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29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" name="Group 143"/>
            <p:cNvGrpSpPr/>
            <p:nvPr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27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" name="Group 147"/>
            <p:cNvGrpSpPr/>
            <p:nvPr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25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6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6" name="Oval 54"/>
            <p:cNvSpPr/>
            <p:nvPr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Oval 55"/>
            <p:cNvSpPr/>
            <p:nvPr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Oval 56"/>
            <p:cNvSpPr/>
            <p:nvPr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9" name="Group 153"/>
            <p:cNvGrpSpPr/>
            <p:nvPr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23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4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Group 143"/>
            <p:cNvGrpSpPr/>
            <p:nvPr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1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aphicFrame>
        <p:nvGraphicFramePr>
          <p:cNvPr id="33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8645394" y="0"/>
            <a:ext cx="1260607" cy="6858000"/>
          </a:xfrm>
          <a:prstGeom prst="rect">
            <a:avLst/>
          </a:prstGeom>
          <a:solidFill>
            <a:srgbClr val="00345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fr-FR" altLang="fr-FR" sz="1200" b="0" smtClean="0">
              <a:solidFill>
                <a:srgbClr val="004272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5084764"/>
            <a:ext cx="2430066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92960" y="2852738"/>
            <a:ext cx="3960440" cy="1008310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1606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8866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2971" y="1052513"/>
            <a:ext cx="5615120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9300" y="6273800"/>
            <a:ext cx="106627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6" y="6375400"/>
            <a:ext cx="64836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43"/>
          <p:cNvGrpSpPr>
            <a:grpSpLocks noChangeAspect="1"/>
          </p:cNvGrpSpPr>
          <p:nvPr userDrawn="1"/>
        </p:nvGrpSpPr>
        <p:grpSpPr>
          <a:xfrm>
            <a:off x="7725600" y="4848127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14" name="Freeform 44"/>
            <p:cNvSpPr/>
            <p:nvPr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5" name="Freeform 45"/>
            <p:cNvSpPr/>
            <p:nvPr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6" name="Freeform 46"/>
            <p:cNvSpPr/>
            <p:nvPr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7" name="Freeform 7"/>
            <p:cNvSpPr/>
            <p:nvPr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Freeform 8"/>
            <p:cNvSpPr/>
            <p:nvPr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9" name="Freeform 9"/>
            <p:cNvSpPr/>
            <p:nvPr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20" name="Group 135"/>
            <p:cNvGrpSpPr/>
            <p:nvPr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9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139"/>
            <p:cNvGrpSpPr/>
            <p:nvPr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37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2" name="Group 143"/>
            <p:cNvGrpSpPr/>
            <p:nvPr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35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33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24" name="Oval 54"/>
            <p:cNvSpPr/>
            <p:nvPr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5" name="Oval 55"/>
            <p:cNvSpPr/>
            <p:nvPr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6" name="Oval 56"/>
            <p:cNvSpPr/>
            <p:nvPr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7" name="Group 153"/>
            <p:cNvGrpSpPr/>
            <p:nvPr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31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8" name="Group 143"/>
            <p:cNvGrpSpPr/>
            <p:nvPr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9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313"/>
            <a:ext cx="8982075" cy="4465637"/>
          </a:xfrm>
        </p:spPr>
        <p:txBody>
          <a:bodyPr/>
          <a:lstStyle>
            <a:lvl1pPr>
              <a:defRPr sz="18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247320" y="6456363"/>
            <a:ext cx="658680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 </a:t>
            </a:r>
            <a:fld id="{BC19200E-A885-4388-8B02-22573B93DA0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7"/>
          <p:cNvCxnSpPr>
            <a:cxnSpLocks noChangeShapeType="1"/>
          </p:cNvCxnSpPr>
          <p:nvPr userDrawn="1"/>
        </p:nvCxnSpPr>
        <p:spPr bwMode="auto">
          <a:xfrm>
            <a:off x="448866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 userDrawn="1"/>
        </p:nvCxnSpPr>
        <p:spPr bwMode="auto">
          <a:xfrm>
            <a:off x="3872971" y="1052513"/>
            <a:ext cx="5615120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Parallelogram 6"/>
          <p:cNvSpPr>
            <a:spLocks noChangeArrowheads="1"/>
          </p:cNvSpPr>
          <p:nvPr userDrawn="1"/>
        </p:nvSpPr>
        <p:spPr bwMode="auto">
          <a:xfrm>
            <a:off x="9419300" y="6273800"/>
            <a:ext cx="106627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6" y="6375400"/>
            <a:ext cx="64836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3"/>
          <p:cNvGrpSpPr>
            <a:grpSpLocks noChangeAspect="1"/>
          </p:cNvGrpSpPr>
          <p:nvPr userDrawn="1"/>
        </p:nvGrpSpPr>
        <p:grpSpPr>
          <a:xfrm>
            <a:off x="7725600" y="4848127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11" name="Freeform 44"/>
            <p:cNvSpPr/>
            <p:nvPr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2" name="Freeform 45"/>
            <p:cNvSpPr/>
            <p:nvPr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4" name="Freeform 46"/>
            <p:cNvSpPr/>
            <p:nvPr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5" name="Freeform 7"/>
            <p:cNvSpPr/>
            <p:nvPr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Freeform 8"/>
            <p:cNvSpPr/>
            <p:nvPr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7" name="Freeform 9"/>
            <p:cNvSpPr/>
            <p:nvPr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18" name="Group 135"/>
            <p:cNvGrpSpPr/>
            <p:nvPr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7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Group 139"/>
            <p:cNvGrpSpPr/>
            <p:nvPr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35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Group 143"/>
            <p:cNvGrpSpPr/>
            <p:nvPr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33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4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147"/>
            <p:cNvGrpSpPr/>
            <p:nvPr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31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22" name="Oval 54"/>
            <p:cNvSpPr/>
            <p:nvPr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Oval 55"/>
            <p:cNvSpPr/>
            <p:nvPr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Oval 56"/>
            <p:cNvSpPr/>
            <p:nvPr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  <a:defRPr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29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6" name="Group 143"/>
            <p:cNvGrpSpPr/>
            <p:nvPr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7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36000" r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9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 </a:t>
            </a:r>
            <a:fld id="{77CDC080-37FB-4BEB-A171-B71FB96E19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2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2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229" y="260350"/>
            <a:ext cx="8499210" cy="6477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07339" y="1484313"/>
            <a:ext cx="8423540" cy="4465637"/>
          </a:xfrm>
        </p:spPr>
        <p:txBody>
          <a:bodyPr/>
          <a:lstStyle/>
          <a:p>
            <a:pPr lvl="0"/>
            <a:endParaRPr lang="fr-FR" noProof="0" dirty="0" smtClean="0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8306594" y="6237288"/>
            <a:ext cx="1092068" cy="457200"/>
          </a:xfrm>
          <a:prstGeom prst="rect">
            <a:avLst/>
          </a:prstGeom>
        </p:spPr>
        <p:txBody>
          <a:bodyPr/>
          <a:lstStyle>
            <a:lvl1pPr>
              <a:defRPr sz="900" b="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57583" y="6237288"/>
            <a:ext cx="5771621" cy="476250"/>
          </a:xfrm>
          <a:prstGeom prst="rect">
            <a:avLst/>
          </a:prstGeom>
        </p:spPr>
        <p:txBody>
          <a:bodyPr/>
          <a:lstStyle>
            <a:lvl1pPr>
              <a:defRPr sz="900" b="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0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595205" y="366564"/>
            <a:ext cx="3523033" cy="3068960"/>
            <a:chOff x="601875" y="366564"/>
            <a:chExt cx="3523033" cy="3068960"/>
          </a:xfrm>
          <a:solidFill>
            <a:srgbClr val="DFE7F5"/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TITRE DU DOCUMENT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92960" y="2852738"/>
            <a:ext cx="3960440" cy="1008310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2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5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8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i="0" smtClean="0"/>
              <a:t>C</a:t>
            </a:r>
            <a:r>
              <a:rPr sz="1600" i="0" smtClean="0"/>
              <a:t>entre</a:t>
            </a:r>
            <a:r>
              <a:rPr sz="1600" b="1" i="0" smtClean="0"/>
              <a:t> I</a:t>
            </a:r>
            <a:r>
              <a:rPr sz="1600" i="0" smtClean="0"/>
              <a:t>nterministériel de </a:t>
            </a:r>
            <a:r>
              <a:rPr sz="1600" b="1" i="0" smtClean="0"/>
              <a:t>S</a:t>
            </a:r>
            <a:r>
              <a:rPr sz="1600" i="0" smtClean="0"/>
              <a:t>ervices </a:t>
            </a:r>
            <a:r>
              <a:rPr sz="1600" b="1" i="0" smtClean="0"/>
              <a:t>I</a:t>
            </a:r>
            <a:r>
              <a:rPr sz="1600" i="0" smtClean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i="0" smtClean="0"/>
              <a:t>r</a:t>
            </a:r>
            <a:r>
              <a:rPr sz="1600" i="0" smtClean="0"/>
              <a:t>elatifs aux </a:t>
            </a:r>
            <a:r>
              <a:rPr sz="1600" b="1" i="0" smtClean="0"/>
              <a:t>R</a:t>
            </a:r>
            <a:r>
              <a:rPr sz="1600" i="0" smtClean="0"/>
              <a:t>essources </a:t>
            </a:r>
            <a:r>
              <a:rPr sz="1600" b="1" i="0" smtClean="0"/>
              <a:t>H</a:t>
            </a:r>
            <a:r>
              <a:rPr sz="1600" i="0" smtClean="0"/>
              <a:t>umaines</a:t>
            </a:r>
            <a:endParaRPr sz="1600" i="0"/>
          </a:p>
        </p:txBody>
      </p:sp>
    </p:spTree>
    <p:extLst>
      <p:ext uri="{BB962C8B-B14F-4D97-AF65-F5344CB8AC3E}">
        <p14:creationId xmlns:p14="http://schemas.microsoft.com/office/powerpoint/2010/main" val="267802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8002" y="1484313"/>
            <a:ext cx="8982075" cy="4465637"/>
          </a:xfrm>
        </p:spPr>
        <p:txBody>
          <a:bodyPr/>
          <a:lstStyle>
            <a:lvl1pPr>
              <a:defRPr sz="18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908050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89376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7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1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558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smtClean="0">
              <a:solidFill>
                <a:srgbClr val="00427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725600" y="4848129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4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5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7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6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6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5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6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 smtClean="0">
                  <a:solidFill>
                    <a:srgbClr val="FFFFFF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6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 smtClean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47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8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4.xml"/><Relationship Id="rId5" Type="http://schemas.openxmlformats.org/officeDocument/2006/relationships/vmlDrawing" Target="../drawings/vmlDrawing14.v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9.bin"/><Relationship Id="rId5" Type="http://schemas.openxmlformats.org/officeDocument/2006/relationships/tags" Target="../tags/tag30.xml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7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2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1" r:id="rId1"/>
    <p:sldLayoutId id="2147487393" r:id="rId2"/>
    <p:sldLayoutId id="214748739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229" y="260350"/>
            <a:ext cx="906158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7339" y="1484313"/>
            <a:ext cx="8982471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320" y="6369050"/>
            <a:ext cx="658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 </a:t>
            </a:r>
            <a:fld id="{BF3AA6D8-74EE-4B0F-B33A-4FD4B63FE9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93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97" r:id="rId1"/>
    <p:sldLayoutId id="2147487398" r:id="rId2"/>
    <p:sldLayoutId id="2147487399" r:id="rId3"/>
    <p:sldLayoutId id="214748740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charset="0"/>
        <a:buChar char="•"/>
        <a:defRPr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7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2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7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02" r:id="rId1"/>
    <p:sldLayoutId id="2147487403" r:id="rId2"/>
    <p:sldLayoutId id="214748740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01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33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2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4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06" r:id="rId1"/>
    <p:sldLayoutId id="2147487407" r:id="rId2"/>
    <p:sldLayoutId id="214748740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0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 </a:t>
            </a:r>
            <a:fld id="{120A74AC-518A-4D9F-BE65-2C09DC7F0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10" r:id="rId1"/>
    <p:sldLayoutId id="214748741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Arial" charset="0"/>
          <a:ea typeface="MS PGothic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charset="0"/>
        <a:buChar char="•"/>
        <a:defRPr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>
          <a:solidFill>
            <a:srgbClr val="00355C"/>
          </a:solidFill>
          <a:latin typeface="+mn-lt"/>
          <a:ea typeface="MS PGothic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gray">
          <a:xfrm>
            <a:off x="3028580" y="2888940"/>
            <a:ext cx="5619437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altLang="fr-FR" b="1" kern="0" dirty="0" smtClean="0"/>
              <a:t>Les différents cas de gestion du CITIS</a:t>
            </a:r>
          </a:p>
          <a:p>
            <a:r>
              <a:rPr lang="fr-FR" altLang="fr-FR" kern="0" dirty="0" smtClean="0"/>
              <a:t>BIBLIOTHEQUE </a:t>
            </a:r>
            <a:r>
              <a:rPr lang="fr-FR" altLang="fr-FR" kern="0" dirty="0"/>
              <a:t>DES ACTES </a:t>
            </a:r>
            <a:r>
              <a:rPr lang="fr-FR" altLang="fr-FR" kern="0" dirty="0" smtClean="0"/>
              <a:t>interministériels</a:t>
            </a:r>
            <a:r>
              <a:rPr lang="fr-FR" altLang="fr-FR" sz="2400" kern="0" dirty="0"/>
              <a:t/>
            </a:r>
            <a:br>
              <a:rPr lang="fr-FR" altLang="fr-FR" sz="2400" kern="0" dirty="0"/>
            </a:br>
            <a:endParaRPr lang="fr-FR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80628"/>
            <a:ext cx="9061450" cy="827422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(8/9) – Prolongation du CITIS</a:t>
            </a:r>
            <a:endParaRPr lang="fr-FR" sz="1600" b="0" dirty="0">
              <a:latin typeface="Verdana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>
            <a:off x="992562" y="1268760"/>
            <a:ext cx="315" cy="1121931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426695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cxnSp>
        <p:nvCxnSpPr>
          <p:cNvPr id="31" name="Connecteur droit avec flèche 30"/>
          <p:cNvCxnSpPr/>
          <p:nvPr/>
        </p:nvCxnSpPr>
        <p:spPr bwMode="auto">
          <a:xfrm>
            <a:off x="992560" y="1859924"/>
            <a:ext cx="2600709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992877" y="1592796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cxnSp>
        <p:nvCxnSpPr>
          <p:cNvPr id="42" name="Connecteur droit avec flèche 41"/>
          <p:cNvCxnSpPr/>
          <p:nvPr/>
        </p:nvCxnSpPr>
        <p:spPr bwMode="auto">
          <a:xfrm>
            <a:off x="6303092" y="1268760"/>
            <a:ext cx="0" cy="156537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2588317" y="285167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endParaRPr lang="fr-FR" sz="1200" b="1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224808" y="2851674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INTABS0095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979638" y="2854062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prolongation</a:t>
            </a:r>
          </a:p>
        </p:txBody>
      </p:sp>
      <p:cxnSp>
        <p:nvCxnSpPr>
          <p:cNvPr id="48" name="Connecteur droit avec flèche 47"/>
          <p:cNvCxnSpPr/>
          <p:nvPr/>
        </p:nvCxnSpPr>
        <p:spPr bwMode="auto">
          <a:xfrm>
            <a:off x="2835628" y="1268760"/>
            <a:ext cx="0" cy="156537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ZoneTexte 55"/>
          <p:cNvSpPr txBox="1"/>
          <p:nvPr/>
        </p:nvSpPr>
        <p:spPr>
          <a:xfrm>
            <a:off x="6645268" y="2855445"/>
            <a:ext cx="151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INTABS0098</a:t>
            </a:r>
          </a:p>
        </p:txBody>
      </p:sp>
      <p:sp>
        <p:nvSpPr>
          <p:cNvPr id="60" name="Ellipse 59"/>
          <p:cNvSpPr/>
          <p:nvPr/>
        </p:nvSpPr>
        <p:spPr bwMode="auto">
          <a:xfrm>
            <a:off x="2216736" y="308469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61" name="Ellipse 60"/>
          <p:cNvSpPr/>
          <p:nvPr/>
        </p:nvSpPr>
        <p:spPr bwMode="auto">
          <a:xfrm>
            <a:off x="5640490" y="306183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16696" y="3770549"/>
            <a:ext cx="32043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83600" y="407708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2583600" y="3825044"/>
            <a:ext cx="144000" cy="144000"/>
            <a:chOff x="884548" y="2780928"/>
            <a:chExt cx="144000" cy="1440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50" name="Connecteur droit 49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necteur droit 51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Rectangle 53"/>
          <p:cNvSpPr/>
          <p:nvPr/>
        </p:nvSpPr>
        <p:spPr>
          <a:xfrm>
            <a:off x="5622836" y="3770549"/>
            <a:ext cx="32043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prolongation du CITIS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982876" y="409750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5982876" y="3845464"/>
            <a:ext cx="144000" cy="144000"/>
            <a:chOff x="884548" y="2780928"/>
            <a:chExt cx="144000" cy="144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548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9453501" y="6301418"/>
            <a:ext cx="417512" cy="511958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80628"/>
            <a:ext cx="9061450" cy="827422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</a:t>
            </a:r>
            <a:r>
              <a:rPr lang="fr-FR" sz="1600" dirty="0"/>
              <a:t>9</a:t>
            </a:r>
            <a:r>
              <a:rPr lang="fr-FR" sz="1600" dirty="0" smtClean="0"/>
              <a:t>/9) – Prolongation du CITIS à titre provisoire</a:t>
            </a:r>
            <a:endParaRPr lang="fr-FR" sz="1600" b="0" dirty="0">
              <a:latin typeface="Verdana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3302113" y="1268760"/>
            <a:ext cx="0" cy="172348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 flipV="1">
            <a:off x="1058133" y="2051648"/>
            <a:ext cx="2243980" cy="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981308" y="2981640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à titre provisoire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076089" y="3007407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  <a:endParaRPr lang="fr-FR" sz="12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à </a:t>
            </a:r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titre provisoire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prolongation</a:t>
            </a:r>
            <a:endParaRPr lang="fr-FR" sz="12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1" name="Ellipse 40"/>
          <p:cNvSpPr/>
          <p:nvPr/>
        </p:nvSpPr>
        <p:spPr bwMode="auto">
          <a:xfrm>
            <a:off x="2612740" y="3208031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cxnSp>
        <p:nvCxnSpPr>
          <p:cNvPr id="57" name="Connecteur droit avec flèche 56"/>
          <p:cNvCxnSpPr/>
          <p:nvPr/>
        </p:nvCxnSpPr>
        <p:spPr bwMode="auto">
          <a:xfrm flipH="1">
            <a:off x="7395617" y="1268760"/>
            <a:ext cx="4508" cy="172348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3632450" y="2981640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INTABS0099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725308" y="3007407"/>
            <a:ext cx="151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INTABS0102</a:t>
            </a:r>
          </a:p>
        </p:txBody>
      </p:sp>
      <p:sp>
        <p:nvSpPr>
          <p:cNvPr id="43" name="Ellipse 42"/>
          <p:cNvSpPr/>
          <p:nvPr/>
        </p:nvSpPr>
        <p:spPr bwMode="auto">
          <a:xfrm>
            <a:off x="6717196" y="3240421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cxnSp>
        <p:nvCxnSpPr>
          <p:cNvPr id="28" name="Connecteur droit avec flèche 27"/>
          <p:cNvCxnSpPr/>
          <p:nvPr/>
        </p:nvCxnSpPr>
        <p:spPr bwMode="auto">
          <a:xfrm flipV="1">
            <a:off x="656874" y="147374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ZoneTexte 28"/>
          <p:cNvSpPr txBox="1"/>
          <p:nvPr/>
        </p:nvSpPr>
        <p:spPr>
          <a:xfrm>
            <a:off x="1208584" y="1706615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d’instruction non respecté</a:t>
            </a:r>
            <a:r>
              <a:rPr lang="fr-FR" sz="1000" dirty="0">
                <a:solidFill>
                  <a:srgbClr val="FF0000"/>
                </a:solidFill>
              </a:rPr>
              <a:t>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cxnSp>
        <p:nvCxnSpPr>
          <p:cNvPr id="30" name="Connecteur droit avec flèche 29"/>
          <p:cNvCxnSpPr/>
          <p:nvPr/>
        </p:nvCxnSpPr>
        <p:spPr bwMode="auto">
          <a:xfrm>
            <a:off x="1058133" y="1268760"/>
            <a:ext cx="0" cy="109940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417293" y="2392050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2740" y="3821864"/>
            <a:ext cx="33123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à titre 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008800" y="3894761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08784" y="414909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17196" y="3894761"/>
            <a:ext cx="33123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prolongation du CITIS à titre 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113256" y="396765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113240" y="4221993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860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rgbClr val="002060"/>
                </a:solidFill>
              </a:rPr>
              <a:t>Placement direct en </a:t>
            </a:r>
            <a:r>
              <a:rPr lang="fr-FR" dirty="0" smtClean="0">
                <a:solidFill>
                  <a:srgbClr val="002060"/>
                </a:solidFill>
              </a:rPr>
              <a:t>CITIS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rgbClr val="002060"/>
                </a:solidFill>
              </a:rPr>
              <a:t>Placement direct en CMO, CLM ou CLD dans le délai d’instruction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Placement en </a:t>
            </a:r>
            <a:r>
              <a:rPr lang="fr-FR" dirty="0">
                <a:solidFill>
                  <a:srgbClr val="002060"/>
                </a:solidFill>
              </a:rPr>
              <a:t>CITIS à titre provisoire </a:t>
            </a:r>
            <a:r>
              <a:rPr lang="fr-FR" dirty="0" smtClean="0">
                <a:solidFill>
                  <a:srgbClr val="002060"/>
                </a:solidFill>
              </a:rPr>
              <a:t>puis placement en CITIS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rgbClr val="002060"/>
                </a:solidFill>
              </a:rPr>
              <a:t>Placement </a:t>
            </a:r>
            <a:r>
              <a:rPr lang="fr-FR" dirty="0" smtClean="0">
                <a:solidFill>
                  <a:srgbClr val="002060"/>
                </a:solidFill>
              </a:rPr>
              <a:t>en </a:t>
            </a:r>
            <a:r>
              <a:rPr lang="fr-FR" dirty="0">
                <a:solidFill>
                  <a:srgbClr val="002060"/>
                </a:solidFill>
              </a:rPr>
              <a:t>CITIS à titre provisoire requalifié </a:t>
            </a:r>
            <a:r>
              <a:rPr lang="fr-FR" dirty="0" smtClean="0">
                <a:solidFill>
                  <a:srgbClr val="002060"/>
                </a:solidFill>
              </a:rPr>
              <a:t>ensuite en </a:t>
            </a:r>
            <a:r>
              <a:rPr lang="fr-FR" dirty="0">
                <a:solidFill>
                  <a:srgbClr val="002060"/>
                </a:solidFill>
              </a:rPr>
              <a:t>CMO, CLM ou </a:t>
            </a:r>
            <a:r>
              <a:rPr lang="fr-FR" dirty="0" smtClean="0">
                <a:solidFill>
                  <a:srgbClr val="002060"/>
                </a:solidFill>
              </a:rPr>
              <a:t>CLD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Placement </a:t>
            </a:r>
            <a:r>
              <a:rPr lang="fr-FR" dirty="0">
                <a:solidFill>
                  <a:srgbClr val="002060"/>
                </a:solidFill>
              </a:rPr>
              <a:t>en CITIS après </a:t>
            </a:r>
            <a:r>
              <a:rPr lang="fr-FR" dirty="0" smtClean="0">
                <a:solidFill>
                  <a:srgbClr val="002060"/>
                </a:solidFill>
              </a:rPr>
              <a:t>un CMO</a:t>
            </a:r>
            <a:r>
              <a:rPr lang="fr-FR" dirty="0">
                <a:solidFill>
                  <a:srgbClr val="002060"/>
                </a:solidFill>
              </a:rPr>
              <a:t>, CLM ou CLD dans le délai </a:t>
            </a:r>
            <a:r>
              <a:rPr lang="fr-FR" dirty="0" smtClean="0">
                <a:solidFill>
                  <a:srgbClr val="002060"/>
                </a:solidFill>
              </a:rPr>
              <a:t>d’instruction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Placement </a:t>
            </a:r>
            <a:r>
              <a:rPr lang="fr-FR" dirty="0">
                <a:solidFill>
                  <a:srgbClr val="002060"/>
                </a:solidFill>
              </a:rPr>
              <a:t>en </a:t>
            </a:r>
            <a:r>
              <a:rPr lang="fr-FR" dirty="0" smtClean="0">
                <a:solidFill>
                  <a:srgbClr val="002060"/>
                </a:solidFill>
              </a:rPr>
              <a:t>CMO</a:t>
            </a:r>
            <a:r>
              <a:rPr lang="fr-FR" dirty="0">
                <a:solidFill>
                  <a:srgbClr val="002060"/>
                </a:solidFill>
              </a:rPr>
              <a:t>, CLM, CLD suivi </a:t>
            </a:r>
            <a:r>
              <a:rPr lang="fr-FR" dirty="0" smtClean="0">
                <a:solidFill>
                  <a:srgbClr val="002060"/>
                </a:solidFill>
              </a:rPr>
              <a:t>d’une requalification en </a:t>
            </a:r>
            <a:r>
              <a:rPr lang="fr-FR" dirty="0">
                <a:solidFill>
                  <a:srgbClr val="002060"/>
                </a:solidFill>
              </a:rPr>
              <a:t>CITIS provisoire, </a:t>
            </a:r>
            <a:r>
              <a:rPr lang="fr-FR" dirty="0" smtClean="0">
                <a:solidFill>
                  <a:srgbClr val="002060"/>
                </a:solidFill>
              </a:rPr>
              <a:t>puis placement en CITIS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Placement </a:t>
            </a:r>
            <a:r>
              <a:rPr lang="fr-FR" dirty="0">
                <a:solidFill>
                  <a:srgbClr val="002060"/>
                </a:solidFill>
              </a:rPr>
              <a:t>en </a:t>
            </a:r>
            <a:r>
              <a:rPr lang="fr-FR" dirty="0" smtClean="0">
                <a:solidFill>
                  <a:srgbClr val="002060"/>
                </a:solidFill>
              </a:rPr>
              <a:t>CMO</a:t>
            </a:r>
            <a:r>
              <a:rPr lang="fr-FR" dirty="0">
                <a:solidFill>
                  <a:srgbClr val="002060"/>
                </a:solidFill>
              </a:rPr>
              <a:t>, CLM, CLD suivi </a:t>
            </a:r>
            <a:r>
              <a:rPr lang="fr-FR" dirty="0" smtClean="0">
                <a:solidFill>
                  <a:srgbClr val="002060"/>
                </a:solidFill>
              </a:rPr>
              <a:t>d’une requalification en </a:t>
            </a:r>
            <a:r>
              <a:rPr lang="fr-FR" dirty="0">
                <a:solidFill>
                  <a:srgbClr val="002060"/>
                </a:solidFill>
              </a:rPr>
              <a:t>CITIS provisoire, requalifié ensuite </a:t>
            </a:r>
            <a:r>
              <a:rPr lang="fr-FR" dirty="0" smtClean="0">
                <a:solidFill>
                  <a:srgbClr val="002060"/>
                </a:solidFill>
              </a:rPr>
              <a:t>en CMO, CLM, CLD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Prolongation du CITIS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2060"/>
                </a:solidFill>
              </a:rPr>
              <a:t>Prolongation du CITIS à titre provisoire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Congé pour invalidité temporaire imputable au service</a:t>
            </a:r>
            <a:br>
              <a:rPr lang="fr-FR"/>
            </a:br>
            <a:r>
              <a:rPr lang="fr-FR" sz="1600"/>
              <a:t>Les différents cas de gestion du CITIS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52924" y="4529359"/>
            <a:ext cx="309634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260350"/>
            <a:ext cx="9061450" cy="647700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(1/9) : Placement direct en CITIS</a:t>
            </a:r>
            <a:endParaRPr lang="fr-FR" sz="1600" b="0" dirty="0">
              <a:latin typeface="Verdana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>
            <a:endCxn id="40" idx="0"/>
          </p:cNvCxnSpPr>
          <p:nvPr/>
        </p:nvCxnSpPr>
        <p:spPr bwMode="auto">
          <a:xfrm flipH="1">
            <a:off x="984247" y="1160748"/>
            <a:ext cx="8313" cy="90010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836876" y="2087560"/>
            <a:ext cx="1080120" cy="82809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imputabilité</a:t>
            </a:r>
          </a:p>
        </p:txBody>
      </p:sp>
      <p:cxnSp>
        <p:nvCxnSpPr>
          <p:cNvPr id="51" name="Connecteur droit avec flèche 50"/>
          <p:cNvCxnSpPr>
            <a:endCxn id="48" idx="0"/>
          </p:cNvCxnSpPr>
          <p:nvPr/>
        </p:nvCxnSpPr>
        <p:spPr bwMode="auto">
          <a:xfrm>
            <a:off x="4376936" y="1160748"/>
            <a:ext cx="0" cy="926812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5049855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1856656" y="1571380"/>
            <a:ext cx="2771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(*)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859404" y="3657199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6719043" y="4597091"/>
            <a:ext cx="144000" cy="144000"/>
            <a:chOff x="884548" y="2780928"/>
            <a:chExt cx="144000" cy="14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Connecteur droit 22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Ellipse 34"/>
          <p:cNvSpPr/>
          <p:nvPr/>
        </p:nvSpPr>
        <p:spPr bwMode="auto">
          <a:xfrm>
            <a:off x="6042415" y="389124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19043" y="4840324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16066" y="2024844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50"/>
                </a:solidFill>
                <a:latin typeface="+mn-lt"/>
              </a:rPr>
              <a:t>INTABS0100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545288" y="3614827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INTABS0095</a:t>
            </a:r>
          </a:p>
        </p:txBody>
      </p:sp>
      <p:cxnSp>
        <p:nvCxnSpPr>
          <p:cNvPr id="16" name="Connecteur en angle 15"/>
          <p:cNvCxnSpPr>
            <a:stCxn id="48" idx="2"/>
            <a:endCxn id="19" idx="0"/>
          </p:cNvCxnSpPr>
          <p:nvPr/>
        </p:nvCxnSpPr>
        <p:spPr bwMode="auto">
          <a:xfrm rot="16200000" flipH="1">
            <a:off x="5409415" y="1883173"/>
            <a:ext cx="741547" cy="2806504"/>
          </a:xfrm>
          <a:prstGeom prst="bentConnector3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ZoneTexte 4"/>
          <p:cNvSpPr txBox="1"/>
          <p:nvPr/>
        </p:nvSpPr>
        <p:spPr>
          <a:xfrm>
            <a:off x="632520" y="2384884"/>
            <a:ext cx="306034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(*) Le délai maximum d’instruction par l’administration est fixé à un mois pour un accident et à deux mois pour une maladie.</a:t>
            </a:r>
          </a:p>
          <a:p>
            <a:pPr algn="just"/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Ce délai peut être allongé de trois mois supplémentaires en cas d’enquête administrative, d’examen par le médecin agréé ou de saisine de la commission de réforme compétente.</a:t>
            </a:r>
          </a:p>
        </p:txBody>
      </p:sp>
      <p:sp>
        <p:nvSpPr>
          <p:cNvPr id="9" name="Accolade ouvrante 8"/>
          <p:cNvSpPr/>
          <p:nvPr/>
        </p:nvSpPr>
        <p:spPr bwMode="auto">
          <a:xfrm>
            <a:off x="6452924" y="4498423"/>
            <a:ext cx="263084" cy="70788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>
                <a:solidFill>
                  <a:srgbClr val="F4860C"/>
                </a:solidFill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7038" y="4502225"/>
            <a:ext cx="6275886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4272"/>
                </a:solidFill>
                <a:latin typeface="+mn-lt"/>
              </a:rPr>
              <a:t>Ces coches </a:t>
            </a:r>
            <a:r>
              <a:rPr lang="fr-FR" sz="1000" dirty="0">
                <a:solidFill>
                  <a:srgbClr val="004272"/>
                </a:solidFill>
              </a:rPr>
              <a:t>(oui / non) </a:t>
            </a:r>
            <a:r>
              <a:rPr lang="fr-FR" sz="1000" dirty="0" smtClean="0">
                <a:solidFill>
                  <a:srgbClr val="004272"/>
                </a:solidFill>
                <a:latin typeface="+mn-lt"/>
              </a:rPr>
              <a:t>sont présentes dans les SIRH, dans les écrans afférents aux absences/maladie. Les libellés indiqués peuvent être néanmoins différents en fonction des SIRH. Lorsque </a:t>
            </a:r>
            <a:r>
              <a:rPr lang="fr-FR" sz="1000" dirty="0" smtClean="0">
                <a:solidFill>
                  <a:srgbClr val="004272"/>
                </a:solidFill>
              </a:rPr>
              <a:t>la case e</a:t>
            </a:r>
            <a:r>
              <a:rPr lang="fr-FR" sz="1000" dirty="0" smtClean="0">
                <a:solidFill>
                  <a:srgbClr val="004272"/>
                </a:solidFill>
                <a:latin typeface="+mn-lt"/>
              </a:rPr>
              <a:t>st cochée (croix rouge), l’indicateur est activé, lorsqu’il n’est pas coché, il ne l’est pas.</a:t>
            </a:r>
          </a:p>
          <a:p>
            <a:r>
              <a:rPr lang="fr-FR" sz="1000" dirty="0" smtClean="0">
                <a:solidFill>
                  <a:srgbClr val="004272"/>
                </a:solidFill>
                <a:latin typeface="+mn-lt"/>
              </a:rPr>
              <a:t>Dans ce cas de gestion, l’imputabilité au service est donc reconnue, à contrario le congé n’est pas requalifié.</a:t>
            </a:r>
          </a:p>
        </p:txBody>
      </p:sp>
    </p:spTree>
    <p:extLst>
      <p:ext uri="{BB962C8B-B14F-4D97-AF65-F5344CB8AC3E}">
        <p14:creationId xmlns:p14="http://schemas.microsoft.com/office/powerpoint/2010/main" val="32388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5529064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6192688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2371767" y="1571380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>
            <a:off x="2216696" y="1139332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568624" y="2900572"/>
            <a:ext cx="52925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CMO ou CM100 – CLM ou CM200 - CLD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CMO, CLM ou CLD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917633" y="296094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17617" y="321297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520797" y="2024844"/>
            <a:ext cx="2468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Placement en CMO,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CLM ou CLD </a:t>
            </a:r>
            <a:r>
              <a:rPr lang="fr-FR" sz="1000" b="1" u="sng" dirty="0" smtClean="0">
                <a:solidFill>
                  <a:schemeClr val="tx1"/>
                </a:solidFill>
                <a:latin typeface="+mn-lt"/>
              </a:rPr>
              <a:t>avant ou après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la déclaration ATMP et avant ou après la décision de non imputabilité</a:t>
            </a:r>
          </a:p>
        </p:txBody>
      </p:sp>
      <p:sp>
        <p:nvSpPr>
          <p:cNvPr id="35" name="Ellipse 34"/>
          <p:cNvSpPr/>
          <p:nvPr/>
        </p:nvSpPr>
        <p:spPr bwMode="auto">
          <a:xfrm>
            <a:off x="1496616" y="227687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989004" y="2060848"/>
            <a:ext cx="1080120" cy="828092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non imputabilité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892660" y="202484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sp>
        <p:nvSpPr>
          <p:cNvPr id="21" name="Titre 2"/>
          <p:cNvSpPr>
            <a:spLocks noGrp="1"/>
          </p:cNvSpPr>
          <p:nvPr>
            <p:ph type="title"/>
          </p:nvPr>
        </p:nvSpPr>
        <p:spPr>
          <a:xfrm>
            <a:off x="428627" y="116632"/>
            <a:ext cx="9061450" cy="791418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(2/9) – Placement direct en CMO, CLM ou CLD dans le délai d’instruction</a:t>
            </a:r>
            <a:endParaRPr lang="fr-FR" sz="1600" b="0" dirty="0">
              <a:latin typeface="Verdana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69124" y="2060848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FF"/>
                </a:solidFill>
                <a:latin typeface="+mn-lt"/>
              </a:rPr>
              <a:t>INTABS0101</a:t>
            </a:r>
          </a:p>
        </p:txBody>
      </p:sp>
    </p:spTree>
    <p:extLst>
      <p:ext uri="{BB962C8B-B14F-4D97-AF65-F5344CB8AC3E}">
        <p14:creationId xmlns:p14="http://schemas.microsoft.com/office/powerpoint/2010/main" val="3730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6722484" y="3687122"/>
            <a:ext cx="3276364" cy="24468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000" b="1" dirty="0" smtClean="0">
              <a:solidFill>
                <a:srgbClr val="004272"/>
              </a:solidFill>
              <a:latin typeface="+mn-lt"/>
            </a:endParaRPr>
          </a:p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CM007 –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(occurrence saisie pour le CITIS à titre provisoire)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à titre provisoire est rapporté par l’acte d’imputabilité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</a:t>
            </a:r>
            <a:endParaRPr lang="fr-FR" sz="1000" b="1" dirty="0">
              <a:solidFill>
                <a:srgbClr val="004272"/>
              </a:solidFill>
            </a:endParaRPr>
          </a:p>
          <a:p>
            <a:pPr marL="438150" lvl="1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1000" b="1" dirty="0" smtClean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4748" y="3821864"/>
            <a:ext cx="33123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CITIS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116632"/>
            <a:ext cx="9061450" cy="791418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(3/9) – Placement en CITIS à titre provisoire </a:t>
            </a:r>
            <a:r>
              <a:rPr lang="fr-FR" sz="1600" dirty="0" smtClean="0">
                <a:solidFill>
                  <a:srgbClr val="002060"/>
                </a:solidFill>
              </a:rPr>
              <a:t>puis placement </a:t>
            </a:r>
            <a:r>
              <a:rPr lang="fr-FR" sz="1600" dirty="0" smtClean="0"/>
              <a:t>en CITIS</a:t>
            </a:r>
            <a:endParaRPr lang="fr-FR" sz="1600" b="0" dirty="0">
              <a:latin typeface="Verdana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529064" y="2060848"/>
            <a:ext cx="1080120" cy="82809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Acte imputabilité</a:t>
            </a:r>
          </a:p>
        </p:txBody>
      </p:sp>
      <p:cxnSp>
        <p:nvCxnSpPr>
          <p:cNvPr id="51" name="Connecteur droit avec flèche 50"/>
          <p:cNvCxnSpPr>
            <a:endCxn id="19" idx="0"/>
          </p:cNvCxnSpPr>
          <p:nvPr/>
        </p:nvCxnSpPr>
        <p:spPr bwMode="auto">
          <a:xfrm>
            <a:off x="3368824" y="1160748"/>
            <a:ext cx="0" cy="179789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5076564" cy="87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3547900" y="1580660"/>
            <a:ext cx="2196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d’instruction non respecté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4788" y="2958641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à titre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provisoire</a:t>
            </a:r>
          </a:p>
        </p:txBody>
      </p:sp>
      <p:cxnSp>
        <p:nvCxnSpPr>
          <p:cNvPr id="31" name="Connecteur droit avec flèche 30"/>
          <p:cNvCxnSpPr/>
          <p:nvPr/>
        </p:nvCxnSpPr>
        <p:spPr bwMode="auto">
          <a:xfrm>
            <a:off x="992560" y="1268760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912448" y="1001633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080808" y="3894761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10516" y="299202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</a:t>
            </a:r>
          </a:p>
        </p:txBody>
      </p:sp>
      <p:grpSp>
        <p:nvGrpSpPr>
          <p:cNvPr id="45" name="Groupe 44"/>
          <p:cNvGrpSpPr/>
          <p:nvPr/>
        </p:nvGrpSpPr>
        <p:grpSpPr>
          <a:xfrm>
            <a:off x="7041248" y="3938000"/>
            <a:ext cx="144000" cy="144000"/>
            <a:chOff x="884548" y="2780928"/>
            <a:chExt cx="144000" cy="144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Connecteur droit 48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7041248" y="4190028"/>
            <a:ext cx="144000" cy="144000"/>
            <a:chOff x="884548" y="2780928"/>
            <a:chExt cx="144000" cy="1440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Ellipse 40"/>
          <p:cNvSpPr/>
          <p:nvPr/>
        </p:nvSpPr>
        <p:spPr bwMode="auto">
          <a:xfrm>
            <a:off x="2684748" y="317697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55" name="Ellipse 54"/>
          <p:cNvSpPr/>
          <p:nvPr/>
        </p:nvSpPr>
        <p:spPr bwMode="auto">
          <a:xfrm>
            <a:off x="6645228" y="321301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cxnSp>
        <p:nvCxnSpPr>
          <p:cNvPr id="57" name="Connecteur droit avec flèche 56"/>
          <p:cNvCxnSpPr/>
          <p:nvPr/>
        </p:nvCxnSpPr>
        <p:spPr bwMode="auto">
          <a:xfrm>
            <a:off x="6069124" y="1226933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eur en angle 57"/>
          <p:cNvCxnSpPr>
            <a:stCxn id="48" idx="3"/>
            <a:endCxn id="38" idx="0"/>
          </p:cNvCxnSpPr>
          <p:nvPr/>
        </p:nvCxnSpPr>
        <p:spPr bwMode="auto">
          <a:xfrm>
            <a:off x="6609184" y="2474894"/>
            <a:ext cx="725368" cy="517130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3080792" y="414909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620239" y="2060848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50"/>
                </a:solidFill>
                <a:latin typeface="+mn-lt"/>
              </a:rPr>
              <a:t>INTABS0100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658588" y="2992024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686242" y="2958641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INTABS0099</a:t>
            </a:r>
          </a:p>
        </p:txBody>
      </p:sp>
    </p:spTree>
    <p:extLst>
      <p:ext uri="{BB962C8B-B14F-4D97-AF65-F5344CB8AC3E}">
        <p14:creationId xmlns:p14="http://schemas.microsoft.com/office/powerpoint/2010/main" val="29563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4748" y="3821864"/>
            <a:ext cx="33123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CITIS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722484" y="3646190"/>
            <a:ext cx="3276364" cy="28469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000" b="1" dirty="0" smtClean="0">
              <a:solidFill>
                <a:srgbClr val="004272"/>
              </a:solidFill>
              <a:latin typeface="+mn-lt"/>
            </a:endParaRPr>
          </a:p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CM007 - CITIS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(occurrence saisie pour le CITIS à titre provisoire)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CITIS à titre provisoire est rapporté par l’acte de requalification en CMO, CLM, ou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CMO ou CM100 – CLM ou CM200 - CLD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requalification en CMO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CLM ou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CLD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80628"/>
            <a:ext cx="9061450" cy="827422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(4/9) – Placement en CITIS à titre provisoire requalifié </a:t>
            </a:r>
            <a:r>
              <a:rPr lang="fr-FR" sz="1600" dirty="0" smtClean="0">
                <a:solidFill>
                  <a:srgbClr val="002060"/>
                </a:solidFill>
              </a:rPr>
              <a:t>ensuite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en CMO, CLM ou CLD</a:t>
            </a:r>
            <a:endParaRPr lang="fr-FR" sz="1600" b="0" dirty="0">
              <a:latin typeface="Verdana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cxnSp>
        <p:nvCxnSpPr>
          <p:cNvPr id="51" name="Connecteur droit avec flèche 50"/>
          <p:cNvCxnSpPr>
            <a:endCxn id="19" idx="0"/>
          </p:cNvCxnSpPr>
          <p:nvPr/>
        </p:nvCxnSpPr>
        <p:spPr bwMode="auto">
          <a:xfrm>
            <a:off x="3368824" y="1160748"/>
            <a:ext cx="0" cy="179789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5076564" cy="87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3547900" y="1580660"/>
            <a:ext cx="2196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d’instruction non respecté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4788" y="2958641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à titre provisoire</a:t>
            </a:r>
          </a:p>
        </p:txBody>
      </p:sp>
      <p:cxnSp>
        <p:nvCxnSpPr>
          <p:cNvPr id="31" name="Connecteur droit avec flèche 30"/>
          <p:cNvCxnSpPr/>
          <p:nvPr/>
        </p:nvCxnSpPr>
        <p:spPr bwMode="auto">
          <a:xfrm>
            <a:off x="992560" y="1268760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912448" y="1001633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080808" y="3894761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10516" y="299202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7041248" y="4149096"/>
            <a:ext cx="144000" cy="144000"/>
            <a:chOff x="884548" y="2780928"/>
            <a:chExt cx="144000" cy="1440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Ellipse 40"/>
          <p:cNvSpPr/>
          <p:nvPr/>
        </p:nvSpPr>
        <p:spPr bwMode="auto">
          <a:xfrm>
            <a:off x="2684748" y="317697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55" name="Ellipse 54"/>
          <p:cNvSpPr/>
          <p:nvPr/>
        </p:nvSpPr>
        <p:spPr bwMode="auto">
          <a:xfrm>
            <a:off x="6357196" y="303295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cxnSp>
        <p:nvCxnSpPr>
          <p:cNvPr id="57" name="Connecteur droit avec flèche 56"/>
          <p:cNvCxnSpPr/>
          <p:nvPr/>
        </p:nvCxnSpPr>
        <p:spPr bwMode="auto">
          <a:xfrm>
            <a:off x="6069124" y="1226933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eur en angle 57"/>
          <p:cNvCxnSpPr>
            <a:stCxn id="34" idx="2"/>
            <a:endCxn id="38" idx="1"/>
          </p:cNvCxnSpPr>
          <p:nvPr/>
        </p:nvCxnSpPr>
        <p:spPr bwMode="auto">
          <a:xfrm rot="16200000" flipH="1">
            <a:off x="6299257" y="2694811"/>
            <a:ext cx="481126" cy="941392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3080792" y="414909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29064" y="2096852"/>
            <a:ext cx="1080120" cy="828092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non imputabilité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41248" y="3894761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686242" y="2958641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INTABS0099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620239" y="2096852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FF"/>
                </a:solidFill>
                <a:latin typeface="+mn-lt"/>
              </a:rPr>
              <a:t>INTABS0101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629033" y="3246080"/>
            <a:ext cx="96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En cours de rédaction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5347506"/>
            <a:ext cx="954289" cy="533615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565768" y="5347506"/>
            <a:ext cx="54447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durée du CITIS provisoire dépasse les durées réglementaires des périodes initiales de CLM/ CLD (contrôles bloquants dans les SIRH) alors, en cas de non imputabilité au service à la fin du délai </a:t>
            </a:r>
            <a:r>
              <a:rPr lang="fr-FR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d’instruction, </a:t>
            </a: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requalification en CLM/CLD pourra être découpée en occurrences de demande puis de prolongation(s) de périodes CLM ou CLD dans le </a:t>
            </a:r>
            <a:r>
              <a:rPr lang="fr-FR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SIRH ; </a:t>
            </a: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acte de requalification en CLM ou CLD sera alors produit par occurrence</a:t>
            </a:r>
            <a:r>
              <a:rPr lang="fr-FR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8624" y="4868287"/>
            <a:ext cx="396044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de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rapporté par l’acte de requalification en CITIS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requalification en CITIS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28627" y="116632"/>
            <a:ext cx="9061450" cy="791418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(5/9) – Placement en CITIS après </a:t>
            </a:r>
            <a:r>
              <a:rPr lang="fr-FR" sz="1600" dirty="0" smtClean="0">
                <a:solidFill>
                  <a:srgbClr val="002060"/>
                </a:solidFill>
              </a:rPr>
              <a:t>un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CMO, CLM ou CLD dans le délai d’instruction</a:t>
            </a:r>
            <a:endParaRPr lang="fr-FR" sz="1600" b="0" dirty="0">
              <a:latin typeface="Verdana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89004" y="2060848"/>
            <a:ext cx="1080120" cy="82809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imputabilité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5529064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633670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2371767" y="1571380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maximum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>
            <a:off x="2216696" y="1139332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892660" y="202484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8624" y="2900572"/>
            <a:ext cx="51845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 ou CM100 – CLM ou CM200 -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917633" y="296094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17617" y="321297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28664" y="400506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1955429" y="4941168"/>
            <a:ext cx="144000" cy="144000"/>
            <a:chOff x="884548" y="2780928"/>
            <a:chExt cx="144000" cy="14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Connecteur droit 22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e 23"/>
          <p:cNvGrpSpPr/>
          <p:nvPr/>
        </p:nvGrpSpPr>
        <p:grpSpPr>
          <a:xfrm>
            <a:off x="1964684" y="5193212"/>
            <a:ext cx="144000" cy="144000"/>
            <a:chOff x="884548" y="2780928"/>
            <a:chExt cx="144000" cy="144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necteur droit 26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Connecteur en angle 27"/>
          <p:cNvCxnSpPr>
            <a:stCxn id="48" idx="1"/>
            <a:endCxn id="19" idx="3"/>
          </p:cNvCxnSpPr>
          <p:nvPr/>
        </p:nvCxnSpPr>
        <p:spPr bwMode="auto">
          <a:xfrm rot="10800000" flipV="1">
            <a:off x="2576736" y="2474894"/>
            <a:ext cx="2412268" cy="194421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04729" y="1916832"/>
            <a:ext cx="248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Placement en CMO, CLM ou CLD</a:t>
            </a:r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000" b="1" u="sng" dirty="0" smtClean="0">
                <a:solidFill>
                  <a:schemeClr val="tx1"/>
                </a:solidFill>
                <a:latin typeface="+mn-lt"/>
              </a:rPr>
              <a:t>avant ou après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la déclaration ATMP </a:t>
            </a:r>
          </a:p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et avant la décision d’imputabilité</a:t>
            </a:r>
          </a:p>
        </p:txBody>
      </p:sp>
      <p:sp>
        <p:nvSpPr>
          <p:cNvPr id="35" name="Ellipse 34"/>
          <p:cNvSpPr/>
          <p:nvPr/>
        </p:nvSpPr>
        <p:spPr bwMode="auto">
          <a:xfrm>
            <a:off x="1532660" y="227687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1568624" y="429923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080179" y="2060848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50"/>
                </a:solidFill>
                <a:latin typeface="+mn-lt"/>
              </a:rPr>
              <a:t>INTABS0100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576736" y="4010871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INTABS0096</a:t>
            </a:r>
          </a:p>
        </p:txBody>
      </p:sp>
    </p:spTree>
    <p:extLst>
      <p:ext uri="{BB962C8B-B14F-4D97-AF65-F5344CB8AC3E}">
        <p14:creationId xmlns:p14="http://schemas.microsoft.com/office/powerpoint/2010/main" val="25279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8624" y="4976299"/>
            <a:ext cx="360040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de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rapporté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de requalification en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titre 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689304" y="2060848"/>
            <a:ext cx="1080120" cy="82809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imputabilité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8229364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723680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4664968" y="1571380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d’instruction non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respecté (*)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>
            <a:off x="2216696" y="1406969"/>
            <a:ext cx="0" cy="596459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568624" y="2900572"/>
            <a:ext cx="51485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CMO ou CM100 – CLM ou CM200 - CLD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CMO, CLM ou CLD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917633" y="2960948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17617" y="321297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28664" y="4113076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à titre provisoire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1964684" y="5301224"/>
            <a:ext cx="144000" cy="144000"/>
            <a:chOff x="884548" y="2780928"/>
            <a:chExt cx="144000" cy="144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necteur droit 26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ZoneTexte 33"/>
          <p:cNvSpPr txBox="1"/>
          <p:nvPr/>
        </p:nvSpPr>
        <p:spPr>
          <a:xfrm>
            <a:off x="2520796" y="2024844"/>
            <a:ext cx="192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Placement en CMO,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CLM ou CLD </a:t>
            </a:r>
            <a:r>
              <a:rPr lang="fr-FR" sz="1000" b="1" u="sng" dirty="0" smtClean="0">
                <a:solidFill>
                  <a:schemeClr val="tx1"/>
                </a:solidFill>
                <a:latin typeface="+mn-lt"/>
              </a:rPr>
              <a:t>avant ou après</a:t>
            </a:r>
          </a:p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la déclaration ATMP et avant la décision d’imputabilité</a:t>
            </a:r>
          </a:p>
        </p:txBody>
      </p:sp>
      <p:cxnSp>
        <p:nvCxnSpPr>
          <p:cNvPr id="31" name="Connecteur droit avec flèche 30"/>
          <p:cNvCxnSpPr/>
          <p:nvPr/>
        </p:nvCxnSpPr>
        <p:spPr bwMode="auto">
          <a:xfrm>
            <a:off x="992560" y="1268760"/>
            <a:ext cx="345638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1496616" y="1001633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maximum (*)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964684" y="5049196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9" name="Connecteur en angle 28"/>
          <p:cNvCxnSpPr>
            <a:endCxn id="5" idx="3"/>
          </p:cNvCxnSpPr>
          <p:nvPr/>
        </p:nvCxnSpPr>
        <p:spPr bwMode="auto">
          <a:xfrm rot="5400000">
            <a:off x="1700732" y="2019758"/>
            <a:ext cx="3607223" cy="1889202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781092" y="3753036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</a:t>
            </a:r>
          </a:p>
        </p:txBody>
      </p:sp>
      <p:cxnSp>
        <p:nvCxnSpPr>
          <p:cNvPr id="39" name="Connecteur en angle 38"/>
          <p:cNvCxnSpPr>
            <a:stCxn id="48" idx="2"/>
            <a:endCxn id="38" idx="3"/>
          </p:cNvCxnSpPr>
          <p:nvPr/>
        </p:nvCxnSpPr>
        <p:spPr bwMode="auto">
          <a:xfrm rot="5400000">
            <a:off x="6690193" y="2627911"/>
            <a:ext cx="1278142" cy="1800200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ZoneTexte 43"/>
          <p:cNvSpPr txBox="1"/>
          <p:nvPr/>
        </p:nvSpPr>
        <p:spPr>
          <a:xfrm>
            <a:off x="5493060" y="4438560"/>
            <a:ext cx="3276364" cy="24468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000" b="1" dirty="0" smtClean="0">
              <a:solidFill>
                <a:srgbClr val="004272"/>
              </a:solidFill>
              <a:latin typeface="+mn-lt"/>
            </a:endParaRPr>
          </a:p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CM007 – CITIS (occurrence saisie pour le CITIS à titre provisoire)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CITIS à titre provisoire est rapporté par l’acte d’imputabilité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</a:t>
            </a:r>
            <a:endParaRPr lang="fr-FR" sz="1000" b="1" dirty="0">
              <a:solidFill>
                <a:srgbClr val="004272"/>
              </a:solidFill>
            </a:endParaRPr>
          </a:p>
          <a:p>
            <a:pPr marL="438150" lvl="1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1000" b="1" dirty="0" smtClean="0">
              <a:solidFill>
                <a:srgbClr val="004272"/>
              </a:solidFill>
              <a:latin typeface="+mn-lt"/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5796115" y="4617132"/>
            <a:ext cx="144000" cy="144000"/>
            <a:chOff x="884548" y="2780928"/>
            <a:chExt cx="144000" cy="144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Connecteur droit 48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796115" y="4905180"/>
            <a:ext cx="144000" cy="144000"/>
            <a:chOff x="884548" y="2780928"/>
            <a:chExt cx="144000" cy="1440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Ellipse 40"/>
          <p:cNvSpPr/>
          <p:nvPr/>
        </p:nvSpPr>
        <p:spPr bwMode="auto">
          <a:xfrm>
            <a:off x="1532660" y="227687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55" name="Ellipse 54"/>
          <p:cNvSpPr/>
          <p:nvPr/>
        </p:nvSpPr>
        <p:spPr bwMode="auto">
          <a:xfrm>
            <a:off x="1568624" y="440724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421092" y="401960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892660" y="2024844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sp>
        <p:nvSpPr>
          <p:cNvPr id="57" name="Titre 2"/>
          <p:cNvSpPr>
            <a:spLocks noGrp="1"/>
          </p:cNvSpPr>
          <p:nvPr>
            <p:ph type="title"/>
          </p:nvPr>
        </p:nvSpPr>
        <p:spPr>
          <a:xfrm>
            <a:off x="428627" y="116632"/>
            <a:ext cx="9061450" cy="791418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(6/9) – </a:t>
            </a:r>
            <a:r>
              <a:rPr lang="fr-FR" sz="1600" dirty="0" smtClean="0">
                <a:solidFill>
                  <a:srgbClr val="002060"/>
                </a:solidFill>
              </a:rPr>
              <a:t>Placement en CMO, CLM, CLD suivi d’une requalification en CITIS à titre provisoire, puis placement en CITIS</a:t>
            </a:r>
            <a:endParaRPr lang="fr-FR" sz="16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769424" y="2060848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50"/>
                </a:solidFill>
                <a:latin typeface="+mn-lt"/>
              </a:rPr>
              <a:t>INTABS0100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429162" y="3753036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INTABS0095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576736" y="4077072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INTABS0104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28664" y="4559642"/>
            <a:ext cx="631078" cy="41665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33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493059" y="4340421"/>
            <a:ext cx="4377953" cy="2477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000" b="1" dirty="0" smtClean="0">
              <a:solidFill>
                <a:srgbClr val="004272"/>
              </a:solidFill>
              <a:latin typeface="+mn-lt"/>
            </a:endParaRPr>
          </a:p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CM007 - CITIS (occurrence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pour le CITIS à titre provisoire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à titre provisoire est rapporté par l’acte de requalification en CMO, CLM ou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CMO ou CM100 – CLM ou CM200 - CLD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de requalification en CMO, CLM ou CLD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CITIS à titre 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8624" y="4797152"/>
            <a:ext cx="3672408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Congé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du motif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</a:t>
            </a:r>
            <a:endParaRPr lang="fr-FR" sz="12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L’acte de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CMO, CLM ou CLD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rapporté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CM007 – CITIS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requalification en CITIS à titre provisoire</a:t>
            </a:r>
            <a:endParaRPr lang="fr-FR" sz="1000" b="1" dirty="0">
              <a:solidFill>
                <a:srgbClr val="00427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9453501" y="6143438"/>
            <a:ext cx="417512" cy="511958"/>
          </a:xfrm>
        </p:spPr>
        <p:txBody>
          <a:bodyPr/>
          <a:lstStyle/>
          <a:p>
            <a:pPr>
              <a:defRPr/>
            </a:pPr>
            <a:r>
              <a:rPr lang="fr-FR" smtClean="0"/>
              <a:t> </a:t>
            </a:r>
            <a:fld id="{113F9569-DEDB-4232-B405-4DF905CA75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V="1">
            <a:off x="632520" y="1484784"/>
            <a:ext cx="8604956" cy="36004"/>
          </a:xfrm>
          <a:prstGeom prst="straightConnector1">
            <a:avLst/>
          </a:prstGeom>
          <a:noFill/>
          <a:ln w="635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8913440" y="116074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Temps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992560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44488" y="206084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Déclaration ATMP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689304" y="2060848"/>
            <a:ext cx="1080120" cy="828092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Acte non imputabilité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8229364" y="1160748"/>
            <a:ext cx="0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eur droit avec flèche 2"/>
          <p:cNvCxnSpPr/>
          <p:nvPr/>
        </p:nvCxnSpPr>
        <p:spPr bwMode="auto">
          <a:xfrm>
            <a:off x="992560" y="1808820"/>
            <a:ext cx="723680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4664968" y="1571380"/>
            <a:ext cx="2196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d’instruction non respecté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(*)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>
            <a:off x="2216696" y="1376772"/>
            <a:ext cx="0" cy="596459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568624" y="2870375"/>
            <a:ext cx="53645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7" lvl="1" indent="0"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Imputable </a:t>
            </a: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service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Congé pour raison de santé requalifié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 du motif CM001 – CMO ou CM100 – CLM ou CM200 - CLD</a:t>
            </a:r>
          </a:p>
          <a:p>
            <a:pPr marL="4381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l’acte CMO, CLM ou CLD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917633" y="2930751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17617" y="3182779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28664" y="3969060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CITIS </a:t>
            </a:r>
          </a:p>
          <a:p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à titre provisoire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1964684" y="5121188"/>
            <a:ext cx="144000" cy="144000"/>
            <a:chOff x="884548" y="2780928"/>
            <a:chExt cx="144000" cy="144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necteur droit 26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ZoneTexte 33"/>
          <p:cNvSpPr txBox="1"/>
          <p:nvPr/>
        </p:nvSpPr>
        <p:spPr>
          <a:xfrm>
            <a:off x="2520796" y="1994647"/>
            <a:ext cx="192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Placement en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CMO, CLM ou CLD </a:t>
            </a:r>
            <a:r>
              <a:rPr lang="fr-FR" sz="1000" b="1" u="sng" dirty="0" smtClean="0">
                <a:solidFill>
                  <a:schemeClr val="tx1"/>
                </a:solidFill>
                <a:latin typeface="+mn-lt"/>
              </a:rPr>
              <a:t>avant ou après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la déclaration ATMP et avant la décision de non imputabilité</a:t>
            </a:r>
          </a:p>
        </p:txBody>
      </p:sp>
      <p:cxnSp>
        <p:nvCxnSpPr>
          <p:cNvPr id="31" name="Connecteur droit avec flèche 30"/>
          <p:cNvCxnSpPr/>
          <p:nvPr/>
        </p:nvCxnSpPr>
        <p:spPr bwMode="auto">
          <a:xfrm>
            <a:off x="992560" y="1268760"/>
            <a:ext cx="345638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1496616" y="1001633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  <a:latin typeface="+mn-lt"/>
              </a:rPr>
              <a:t>Délai réglementaire d’instruction </a:t>
            </a:r>
            <a:r>
              <a:rPr lang="fr-FR" sz="1000" dirty="0">
                <a:solidFill>
                  <a:srgbClr val="FF0000"/>
                </a:solidFill>
                <a:latin typeface="+mn-lt"/>
              </a:rPr>
              <a:t>maximum (*)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964684" y="4869160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9" name="Connecteur en angle 28"/>
          <p:cNvCxnSpPr>
            <a:endCxn id="2" idx="3"/>
          </p:cNvCxnSpPr>
          <p:nvPr/>
        </p:nvCxnSpPr>
        <p:spPr bwMode="auto">
          <a:xfrm rot="5400000">
            <a:off x="1726142" y="1867326"/>
            <a:ext cx="3573397" cy="1872208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Connecteur en angle 38"/>
          <p:cNvCxnSpPr>
            <a:stCxn id="48" idx="2"/>
            <a:endCxn id="45" idx="3"/>
          </p:cNvCxnSpPr>
          <p:nvPr/>
        </p:nvCxnSpPr>
        <p:spPr bwMode="auto">
          <a:xfrm rot="5400000">
            <a:off x="6744199" y="2609909"/>
            <a:ext cx="1206134" cy="1764196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1" name="Ellipse 40"/>
          <p:cNvSpPr/>
          <p:nvPr/>
        </p:nvSpPr>
        <p:spPr bwMode="auto">
          <a:xfrm>
            <a:off x="1496616" y="224667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1</a:t>
            </a:r>
          </a:p>
        </p:txBody>
      </p:sp>
      <p:sp>
        <p:nvSpPr>
          <p:cNvPr id="55" name="Ellipse 54"/>
          <p:cNvSpPr/>
          <p:nvPr/>
        </p:nvSpPr>
        <p:spPr bwMode="auto">
          <a:xfrm>
            <a:off x="1532580" y="426322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2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421092" y="3947594"/>
            <a:ext cx="360000" cy="3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 smtClean="0">
                <a:solidFill>
                  <a:srgbClr val="FF0000"/>
                </a:solidFill>
                <a:latin typeface="+mn-lt"/>
                <a:cs typeface="ＭＳ Ｐゴシック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817112" y="4545124"/>
            <a:ext cx="144000" cy="14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5817096" y="4833172"/>
            <a:ext cx="144000" cy="144000"/>
            <a:chOff x="884548" y="2780928"/>
            <a:chExt cx="144000" cy="14400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884548" y="2780928"/>
              <a:ext cx="144000" cy="1440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200" kern="0" dirty="0" smtClean="0">
                <a:solidFill>
                  <a:srgbClr val="004272"/>
                </a:solidFill>
                <a:latin typeface="+mn-lt"/>
                <a:cs typeface="ＭＳ Ｐゴシック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 bwMode="auto">
            <a:xfrm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 bwMode="auto">
            <a:xfrm flipH="1">
              <a:off x="884548" y="2780928"/>
              <a:ext cx="144000" cy="144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 bwMode="auto">
          <a:xfrm>
            <a:off x="1892660" y="1994647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817096" y="3681028"/>
            <a:ext cx="648072" cy="8280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 smtClean="0">
                <a:solidFill>
                  <a:srgbClr val="004272"/>
                </a:solidFill>
                <a:latin typeface="+mn-lt"/>
                <a:cs typeface="ＭＳ Ｐゴシック"/>
              </a:rPr>
              <a:t>CMO, CLM ou CLD</a:t>
            </a:r>
          </a:p>
        </p:txBody>
      </p:sp>
      <p:sp>
        <p:nvSpPr>
          <p:cNvPr id="46" name="Titre 2"/>
          <p:cNvSpPr>
            <a:spLocks noGrp="1"/>
          </p:cNvSpPr>
          <p:nvPr>
            <p:ph type="title"/>
          </p:nvPr>
        </p:nvSpPr>
        <p:spPr>
          <a:xfrm>
            <a:off x="428627" y="116632"/>
            <a:ext cx="9061450" cy="791418"/>
          </a:xfrm>
        </p:spPr>
        <p:txBody>
          <a:bodyPr/>
          <a:lstStyle/>
          <a:p>
            <a:pPr lvl="1"/>
            <a:r>
              <a:rPr lang="fr-FR" sz="1800" dirty="0" smtClean="0">
                <a:latin typeface="Arial"/>
              </a:rPr>
              <a:t>Congé </a:t>
            </a:r>
            <a:r>
              <a:rPr lang="fr-FR" sz="1800" dirty="0">
                <a:latin typeface="Arial"/>
              </a:rPr>
              <a:t>pour invalidité temporaire imputable au </a:t>
            </a:r>
            <a:r>
              <a:rPr lang="fr-FR" sz="1800" dirty="0" smtClean="0">
                <a:latin typeface="Arial"/>
              </a:rPr>
              <a:t>service</a:t>
            </a:r>
            <a:br>
              <a:rPr lang="fr-FR" sz="1800" dirty="0" smtClean="0">
                <a:latin typeface="Arial"/>
              </a:rPr>
            </a:br>
            <a:r>
              <a:rPr lang="fr-FR" sz="1600" dirty="0" smtClean="0">
                <a:latin typeface="Arial"/>
              </a:rPr>
              <a:t>Les </a:t>
            </a:r>
            <a:r>
              <a:rPr lang="fr-FR" sz="1600" dirty="0" smtClean="0"/>
              <a:t>différents cas de gestion du CITIS (7/9) – Placement en </a:t>
            </a:r>
            <a:r>
              <a:rPr lang="fr-FR" sz="1600" dirty="0" smtClean="0">
                <a:solidFill>
                  <a:srgbClr val="002060"/>
                </a:solidFill>
              </a:rPr>
              <a:t>CMO</a:t>
            </a:r>
            <a:r>
              <a:rPr lang="fr-FR" sz="1600" dirty="0">
                <a:solidFill>
                  <a:srgbClr val="002060"/>
                </a:solidFill>
              </a:rPr>
              <a:t>, CLM, CLD suivi </a:t>
            </a:r>
            <a:r>
              <a:rPr lang="fr-FR" sz="1600" dirty="0" smtClean="0">
                <a:solidFill>
                  <a:srgbClr val="002060"/>
                </a:solidFill>
              </a:rPr>
              <a:t>d’une requalification en </a:t>
            </a:r>
            <a:r>
              <a:rPr lang="fr-FR" sz="1600" dirty="0">
                <a:solidFill>
                  <a:srgbClr val="002060"/>
                </a:solidFill>
              </a:rPr>
              <a:t>CITIS </a:t>
            </a:r>
            <a:r>
              <a:rPr lang="fr-FR" sz="1600" dirty="0" smtClean="0">
                <a:solidFill>
                  <a:srgbClr val="002060"/>
                </a:solidFill>
              </a:rPr>
              <a:t>à titre provisoire</a:t>
            </a:r>
            <a:r>
              <a:rPr lang="fr-FR" sz="1600" dirty="0">
                <a:solidFill>
                  <a:srgbClr val="002060"/>
                </a:solidFill>
              </a:rPr>
              <a:t>, requalifié ensuite en CMO, CLM, CLD</a:t>
            </a:r>
            <a:r>
              <a:rPr lang="fr-FR" sz="1600" dirty="0"/>
              <a:t/>
            </a:r>
            <a:br>
              <a:rPr lang="fr-FR" sz="1600" dirty="0"/>
            </a:br>
            <a:endParaRPr lang="fr-FR" sz="1600" b="0" dirty="0"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17617" y="4383106"/>
            <a:ext cx="659119" cy="41404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smtClean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576736" y="3969060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INTABS0104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769424" y="2060848"/>
            <a:ext cx="9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FF"/>
                </a:solidFill>
                <a:latin typeface="+mn-lt"/>
              </a:rPr>
              <a:t>INTABS0101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476223" y="4149080"/>
            <a:ext cx="96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n-lt"/>
              </a:rPr>
              <a:t>En cours de rédaction</a:t>
            </a:r>
          </a:p>
        </p:txBody>
      </p:sp>
      <p:pic>
        <p:nvPicPr>
          <p:cNvPr id="52" name="Image 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13340" y="4133432"/>
            <a:ext cx="548649" cy="4116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73244" y="4185084"/>
            <a:ext cx="13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4272"/>
                </a:solidFill>
                <a:latin typeface="+mn-lt"/>
              </a:rPr>
              <a:t>Voir point d’attention slide 5</a:t>
            </a:r>
          </a:p>
        </p:txBody>
      </p:sp>
    </p:spTree>
    <p:extLst>
      <p:ext uri="{BB962C8B-B14F-4D97-AF65-F5344CB8AC3E}">
        <p14:creationId xmlns:p14="http://schemas.microsoft.com/office/powerpoint/2010/main" val="29673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1" i="0" u="none" strike="noStrike" cap="none" normalizeH="0" baseline="0" smtClean="0">
            <a:ln>
              <a:noFill/>
            </a:ln>
            <a:solidFill>
              <a:srgbClr val="007469"/>
            </a:solidFill>
            <a:effectLst/>
            <a:latin typeface="Verdana" pitchFamily="34" charset="0"/>
            <a:ea typeface="ＭＳ Ｐゴシック" pitchFamily="-9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1" i="0" u="none" strike="noStrike" cap="none" normalizeH="0" baseline="0" smtClean="0">
            <a:ln>
              <a:noFill/>
            </a:ln>
            <a:solidFill>
              <a:srgbClr val="007469"/>
            </a:solidFill>
            <a:effectLst/>
            <a:latin typeface="Verdana" pitchFamily="34" charset="0"/>
            <a:ea typeface="ＭＳ Ｐゴシック" pitchFamily="-9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150660</TotalTime>
  <Words>1384</Words>
  <Application>Microsoft Office PowerPoint</Application>
  <PresentationFormat>Format A4 (210 x 297 mm)</PresentationFormat>
  <Paragraphs>242</Paragraphs>
  <Slides>11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Courier New</vt:lpstr>
      <vt:lpstr>Tahoma</vt:lpstr>
      <vt:lpstr>Verdana</vt:lpstr>
      <vt:lpstr>Wingdings</vt:lpstr>
      <vt:lpstr>Wingdings 2</vt:lpstr>
      <vt:lpstr>2_Présentation Powerpoint diffusion interne</vt:lpstr>
      <vt:lpstr>3_Présentation Powerpoint diffusion interne</vt:lpstr>
      <vt:lpstr>4_Présentation Powerpoint diffusion interne</vt:lpstr>
      <vt:lpstr>9_Présentation Powerpoint diffusion interne</vt:lpstr>
      <vt:lpstr>5_Présentation Powerpoint diffusion interne</vt:lpstr>
      <vt:lpstr>think-cell Slide</vt:lpstr>
      <vt:lpstr>Présentation PowerPoint</vt:lpstr>
      <vt:lpstr>Congé pour invalidité temporaire imputable au service Les différents cas de gestion du CITIS</vt:lpstr>
      <vt:lpstr>Congé pour invalidité temporaire imputable au service Les différents cas de gestion du CITIS (1/9) : Placement direct en CITIS</vt:lpstr>
      <vt:lpstr>Congé pour invalidité temporaire imputable au service Les différents cas de gestion du CITIS (2/9) – Placement direct en CMO, CLM ou CLD dans le délai d’instruction</vt:lpstr>
      <vt:lpstr>Congé pour invalidité temporaire imputable au service Les différents cas de gestion du CITIS (3/9) – Placement en CITIS à titre provisoire puis placement en CITIS</vt:lpstr>
      <vt:lpstr>Congé pour invalidité temporaire imputable au service Les différents cas de gestion du CITIS (4/9) – Placement en CITIS à titre provisoire requalifié ensuite en CMO, CLM ou CLD</vt:lpstr>
      <vt:lpstr>Congé pour invalidité temporaire imputable au service Les différents cas de gestion du CITIS (5/9) – Placement en CITIS après un CMO, CLM ou CLD dans le délai d’instruction</vt:lpstr>
      <vt:lpstr>Congé pour invalidité temporaire imputable au service Les différents cas de gestion du CITIS (6/9) – Placement en CMO, CLM, CLD suivi d’une requalification en CITIS à titre provisoire, puis placement en CITIS</vt:lpstr>
      <vt:lpstr>Congé pour invalidité temporaire imputable au service Les différents cas de gestion du CITIS (7/9) – Placement en CMO, CLM, CLD suivi d’une requalification en CITIS à titre provisoire, requalifié ensuite en CMO, CLM, CLD </vt:lpstr>
      <vt:lpstr>Congé pour invalidité temporaire imputable au service Les différents cas de gestion du CITIS (8/9) – Prolongation du CITIS</vt:lpstr>
      <vt:lpstr>Congé pour invalidité temporaire imputable au service Les différents cas de gestion du CITIS (9/9) – Prolongation du CITIS à titre provisoire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BOUARFA Mounia</dc:creator>
  <cp:lastModifiedBy>LENTIGNAC Virginie</cp:lastModifiedBy>
  <cp:revision>8349</cp:revision>
  <cp:lastPrinted>2019-11-26T08:53:01Z</cp:lastPrinted>
  <dcterms:created xsi:type="dcterms:W3CDTF">2009-07-09T13:00:12Z</dcterms:created>
  <dcterms:modified xsi:type="dcterms:W3CDTF">2020-07-17T09:14:31Z</dcterms:modified>
</cp:coreProperties>
</file>