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7027" r:id="rId1"/>
  </p:sldMasterIdLst>
  <p:notesMasterIdLst>
    <p:notesMasterId r:id="rId36"/>
  </p:notesMasterIdLst>
  <p:handoutMasterIdLst>
    <p:handoutMasterId r:id="rId37"/>
  </p:handoutMasterIdLst>
  <p:sldIdLst>
    <p:sldId id="348" r:id="rId2"/>
    <p:sldId id="416" r:id="rId3"/>
    <p:sldId id="417" r:id="rId4"/>
    <p:sldId id="445" r:id="rId5"/>
    <p:sldId id="419" r:id="rId6"/>
    <p:sldId id="420" r:id="rId7"/>
    <p:sldId id="421" r:id="rId8"/>
    <p:sldId id="447" r:id="rId9"/>
    <p:sldId id="450" r:id="rId10"/>
    <p:sldId id="453" r:id="rId11"/>
    <p:sldId id="422" r:id="rId12"/>
    <p:sldId id="423" r:id="rId13"/>
    <p:sldId id="448" r:id="rId14"/>
    <p:sldId id="449" r:id="rId15"/>
    <p:sldId id="454" r:id="rId16"/>
    <p:sldId id="424" r:id="rId17"/>
    <p:sldId id="425" r:id="rId18"/>
    <p:sldId id="426" r:id="rId19"/>
    <p:sldId id="427" r:id="rId20"/>
    <p:sldId id="428" r:id="rId21"/>
    <p:sldId id="429" r:id="rId22"/>
    <p:sldId id="451" r:id="rId23"/>
    <p:sldId id="430" r:id="rId24"/>
    <p:sldId id="432" r:id="rId25"/>
    <p:sldId id="433" r:id="rId26"/>
    <p:sldId id="434" r:id="rId27"/>
    <p:sldId id="435" r:id="rId28"/>
    <p:sldId id="436" r:id="rId29"/>
    <p:sldId id="444" r:id="rId30"/>
    <p:sldId id="438" r:id="rId31"/>
    <p:sldId id="452" r:id="rId32"/>
    <p:sldId id="439" r:id="rId33"/>
    <p:sldId id="440" r:id="rId34"/>
    <p:sldId id="441" r:id="rId35"/>
  </p:sldIdLst>
  <p:sldSz cx="9906000" cy="6858000" type="A4"/>
  <p:notesSz cx="6797675" cy="9926638"/>
  <p:custDataLst>
    <p:tags r:id="rId38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023">
          <p15:clr>
            <a:srgbClr val="A4A3A4"/>
          </p15:clr>
        </p15:guide>
        <p15:guide id="3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MPAGNE Aurelie" initials="CA" lastIdx="1" clrIdx="0"/>
  <p:cmAuthor id="1" name="BERNARDIE Francoise" initials="BF" lastIdx="2" clrIdx="1">
    <p:extLst>
      <p:ext uri="{19B8F6BF-5375-455C-9EA6-DF929625EA0E}">
        <p15:presenceInfo xmlns:p15="http://schemas.microsoft.com/office/powerpoint/2012/main" userId="S-1-5-21-2043104406-512064258-1538882281-74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CC00"/>
    <a:srgbClr val="D6E0F2"/>
    <a:srgbClr val="FFCCFF"/>
    <a:srgbClr val="00355C"/>
    <a:srgbClr val="FF3399"/>
    <a:srgbClr val="FF9999"/>
    <a:srgbClr val="FDE9D9"/>
    <a:srgbClr val="00427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305" autoAdjust="0"/>
  </p:normalViewPr>
  <p:slideViewPr>
    <p:cSldViewPr snapToObjects="1">
      <p:cViewPr varScale="1">
        <p:scale>
          <a:sx n="90" d="100"/>
          <a:sy n="90" d="100"/>
        </p:scale>
        <p:origin x="864" y="78"/>
      </p:cViewPr>
      <p:guideLst>
        <p:guide orient="horz" pos="4319"/>
        <p:guide pos="6023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3306" y="108"/>
      </p:cViewPr>
      <p:guideLst>
        <p:guide orient="horz" pos="3127"/>
        <p:guide pos="2122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F47274-7A00-43C0-91BC-2BDD3E62FE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58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2"/>
            <a:ext cx="5435601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BDCDCA82-32D8-4C6E-A565-DC3A434618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93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68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33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428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35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29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66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00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74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8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48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41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9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1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9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3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9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5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9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9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9.jpe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9.jpeg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9.jpe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9.jpeg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jpe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12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jpeg"/><Relationship Id="rId4" Type="http://schemas.openxmlformats.org/officeDocument/2006/relationships/tags" Target="../tags/tag6.xml"/><Relationship Id="rId9" Type="http://schemas.openxmlformats.org/officeDocument/2006/relationships/image" Target="../media/image4.png"/><Relationship Id="rId1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9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9.jpeg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1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9.jpeg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3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9.jpeg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5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9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9.jpeg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.jpeg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9.jpeg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9.jpeg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5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7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9.jpeg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oleObject" Target="../embeddings/oleObject7.bin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9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.jpeg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9.jpeg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3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5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9.jpeg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slide" Target="../slides/slide30.xml"/><Relationship Id="rId18" Type="http://schemas.openxmlformats.org/officeDocument/2006/relationships/slide" Target="../slides/slide16.xml"/><Relationship Id="rId3" Type="http://schemas.openxmlformats.org/officeDocument/2006/relationships/slide" Target="../slides/slide23.xml"/><Relationship Id="rId21" Type="http://schemas.openxmlformats.org/officeDocument/2006/relationships/slide" Target="../slides/slide18.xml"/><Relationship Id="rId7" Type="http://schemas.openxmlformats.org/officeDocument/2006/relationships/slide" Target="../slides/slide8.xml"/><Relationship Id="rId12" Type="http://schemas.openxmlformats.org/officeDocument/2006/relationships/slide" Target="../slides/slide28.xml"/><Relationship Id="rId17" Type="http://schemas.openxmlformats.org/officeDocument/2006/relationships/slide" Target="../slides/slide2.xml"/><Relationship Id="rId2" Type="http://schemas.openxmlformats.org/officeDocument/2006/relationships/slide" Target="../slides/slide33.xml"/><Relationship Id="rId16" Type="http://schemas.openxmlformats.org/officeDocument/2006/relationships/slide" Target="../slides/slide26.xml"/><Relationship Id="rId20" Type="http://schemas.openxmlformats.org/officeDocument/2006/relationships/slide" Target="../slides/slide20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11" Type="http://schemas.openxmlformats.org/officeDocument/2006/relationships/slide" Target="../slides/slide24.xml"/><Relationship Id="rId5" Type="http://schemas.openxmlformats.org/officeDocument/2006/relationships/slide" Target="../slides/slide11.xml"/><Relationship Id="rId15" Type="http://schemas.openxmlformats.org/officeDocument/2006/relationships/slide" Target="../slides/slide14.xml"/><Relationship Id="rId10" Type="http://schemas.openxmlformats.org/officeDocument/2006/relationships/slide" Target="../slides/slide19.xml"/><Relationship Id="rId19" Type="http://schemas.openxmlformats.org/officeDocument/2006/relationships/slide" Target="../slides/slide17.xml"/><Relationship Id="rId4" Type="http://schemas.openxmlformats.org/officeDocument/2006/relationships/slide" Target="../slides/slide21.xml"/><Relationship Id="rId9" Type="http://schemas.openxmlformats.org/officeDocument/2006/relationships/slide" Target="../slides/slide32.xml"/><Relationship Id="rId14" Type="http://schemas.openxmlformats.org/officeDocument/2006/relationships/slide" Target="../slides/slide2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448944" y="2852738"/>
            <a:ext cx="4104456" cy="1368350"/>
          </a:xfrm>
        </p:spPr>
        <p:txBody>
          <a:bodyPr anchor="ctr"/>
          <a:lstStyle>
            <a:lvl1pPr marL="0" indent="0" algn="r" fontAlgn="auto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 lang="fr-FR" altLang="fr-FR" sz="1800" b="0" i="1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Vie de l’agent contractuel dans la FPE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Version 19.00.00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/10/2019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0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3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6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dirty="0"/>
              <a:t>C</a:t>
            </a:r>
            <a:r>
              <a:rPr lang="fr-FR" sz="1600" b="0" i="0" dirty="0"/>
              <a:t>entre</a:t>
            </a:r>
            <a:r>
              <a:rPr lang="fr-FR" sz="1600" b="1" i="0" dirty="0"/>
              <a:t> I</a:t>
            </a:r>
            <a:r>
              <a:rPr lang="fr-FR" sz="1600" b="0" i="0" dirty="0"/>
              <a:t>nterministériel de </a:t>
            </a:r>
            <a:r>
              <a:rPr lang="fr-FR" sz="1600" b="1" i="0" dirty="0"/>
              <a:t>S</a:t>
            </a:r>
            <a:r>
              <a:rPr lang="fr-FR" sz="1600" b="0" i="0" dirty="0"/>
              <a:t>ervices </a:t>
            </a:r>
            <a:r>
              <a:rPr lang="fr-FR" sz="1600" b="1" i="0" dirty="0"/>
              <a:t>I</a:t>
            </a:r>
            <a:r>
              <a:rPr lang="fr-FR" sz="1600" b="0" i="0" dirty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baseline="0" dirty="0"/>
              <a:t>r</a:t>
            </a:r>
            <a:r>
              <a:rPr lang="fr-FR" sz="1600" b="0" i="0" baseline="0" dirty="0"/>
              <a:t>elatifs aux </a:t>
            </a:r>
            <a:r>
              <a:rPr lang="fr-FR" sz="1600" b="1" i="0" baseline="0" dirty="0"/>
              <a:t>R</a:t>
            </a:r>
            <a:r>
              <a:rPr lang="fr-FR" sz="1600" b="0" i="0" baseline="0" dirty="0"/>
              <a:t>essources </a:t>
            </a:r>
            <a:r>
              <a:rPr lang="fr-FR" sz="1600" b="1" i="0" baseline="0" dirty="0"/>
              <a:t>H</a:t>
            </a:r>
            <a:r>
              <a:rPr lang="fr-FR" sz="1600" b="0" i="0" baseline="0" dirty="0"/>
              <a:t>umaines</a:t>
            </a:r>
            <a:endParaRPr lang="fr-FR" sz="1600" b="0" i="0" dirty="0"/>
          </a:p>
        </p:txBody>
      </p:sp>
      <p:grpSp>
        <p:nvGrpSpPr>
          <p:cNvPr id="36" name="Groupe 35"/>
          <p:cNvGrpSpPr/>
          <p:nvPr userDrawn="1"/>
        </p:nvGrpSpPr>
        <p:grpSpPr>
          <a:xfrm>
            <a:off x="221718" y="294141"/>
            <a:ext cx="3032787" cy="2924149"/>
            <a:chOff x="5259053" y="2639558"/>
            <a:chExt cx="1709797" cy="1648549"/>
          </a:xfrm>
        </p:grpSpPr>
        <p:sp>
          <p:nvSpPr>
            <p:cNvPr id="37" name="Hexagone 36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8" name="Hexagone 37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Hexagone 3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0" name="Hexagone 3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1" name="Hexagone 4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2" name="Hexagone 4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" name="Hexagone 42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Hexagone 72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4ABDE34-E6DC-43F0-B80B-A9777DBC8182}"/>
              </a:ext>
            </a:extLst>
          </p:cNvPr>
          <p:cNvSpPr/>
          <p:nvPr userDrawn="1"/>
        </p:nvSpPr>
        <p:spPr bwMode="auto">
          <a:xfrm>
            <a:off x="6587225" y="2333793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ACD72D-92D9-4142-AF86-B141376F1B18}"/>
              </a:ext>
            </a:extLst>
          </p:cNvPr>
          <p:cNvSpPr/>
          <p:nvPr userDrawn="1"/>
        </p:nvSpPr>
        <p:spPr bwMode="auto">
          <a:xfrm>
            <a:off x="6587226" y="1686002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Connector 66"/>
          <p:cNvCxnSpPr>
            <a:stCxn id="128" idx="1"/>
          </p:cNvCxnSpPr>
          <p:nvPr userDrawn="1"/>
        </p:nvCxnSpPr>
        <p:spPr bwMode="auto">
          <a:xfrm flipH="1">
            <a:off x="7418244" y="1242627"/>
            <a:ext cx="19032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 userDrawn="1"/>
        </p:nvSpPr>
        <p:spPr bwMode="auto">
          <a:xfrm>
            <a:off x="6529756" y="3753036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(1/3)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0377" y="334940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588084" y="1681852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Suite à maternité / paternité / adoption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INTMOS0001</a:t>
            </a:r>
          </a:p>
        </p:txBody>
      </p:sp>
      <p:cxnSp>
        <p:nvCxnSpPr>
          <p:cNvPr id="77" name="Straight Connector 52"/>
          <p:cNvCxnSpPr>
            <a:stCxn id="43" idx="3"/>
            <a:endCxn id="101" idx="1"/>
          </p:cNvCxnSpPr>
          <p:nvPr userDrawn="1"/>
        </p:nvCxnSpPr>
        <p:spPr bwMode="auto">
          <a:xfrm>
            <a:off x="2730377" y="3709408"/>
            <a:ext cx="163581" cy="78154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2892325" y="2294922"/>
            <a:ext cx="127096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 droit</a:t>
            </a:r>
          </a:p>
        </p:txBody>
      </p:sp>
      <p:cxnSp>
        <p:nvCxnSpPr>
          <p:cNvPr id="79" name="Straight Connector 34"/>
          <p:cNvCxnSpPr>
            <a:stCxn id="43" idx="3"/>
            <a:endCxn id="78" idx="1"/>
          </p:cNvCxnSpPr>
          <p:nvPr userDrawn="1"/>
        </p:nvCxnSpPr>
        <p:spPr bwMode="auto">
          <a:xfrm flipV="1">
            <a:off x="2730377" y="2582922"/>
            <a:ext cx="161948" cy="11264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Rectangle 100"/>
          <p:cNvSpPr/>
          <p:nvPr userDrawn="1"/>
        </p:nvSpPr>
        <p:spPr bwMode="auto">
          <a:xfrm>
            <a:off x="2893958" y="4202952"/>
            <a:ext cx="127096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autorisation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11951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67647" y="111951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37276" y="111951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>
            <a:stCxn id="128" idx="3"/>
          </p:cNvCxnSpPr>
          <p:nvPr userDrawn="1"/>
        </p:nvCxnSpPr>
        <p:spPr bwMode="auto">
          <a:xfrm>
            <a:off x="8625408" y="1242627"/>
            <a:ext cx="0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/>
          <p:cNvSpPr/>
          <p:nvPr userDrawn="1"/>
        </p:nvSpPr>
        <p:spPr bwMode="auto">
          <a:xfrm>
            <a:off x="8780115" y="1658135"/>
            <a:ext cx="720000" cy="356499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4552415" y="3776713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Avec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INTMOS0032 (initial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ou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4579523" y="4529624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Sans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INTMOS0010 (initial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ou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.)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42" name="Connecteur droit 41"/>
          <p:cNvCxnSpPr>
            <a:stCxn id="101" idx="3"/>
            <a:endCxn id="89" idx="1"/>
          </p:cNvCxnSpPr>
          <p:nvPr userDrawn="1"/>
        </p:nvCxnSpPr>
        <p:spPr bwMode="auto">
          <a:xfrm flipV="1">
            <a:off x="4164924" y="4064713"/>
            <a:ext cx="387491" cy="4262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Connecteur droit 80"/>
          <p:cNvCxnSpPr>
            <a:stCxn id="101" idx="3"/>
            <a:endCxn id="90" idx="1"/>
          </p:cNvCxnSpPr>
          <p:nvPr userDrawn="1"/>
        </p:nvCxnSpPr>
        <p:spPr bwMode="auto">
          <a:xfrm>
            <a:off x="4164924" y="4490952"/>
            <a:ext cx="414599" cy="3266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 userDrawn="1"/>
        </p:nvSpPr>
        <p:spPr bwMode="auto">
          <a:xfrm>
            <a:off x="6543373" y="4523555"/>
            <a:ext cx="1757177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necteur droit 107"/>
          <p:cNvCxnSpPr>
            <a:stCxn id="78" idx="3"/>
            <a:endCxn id="75" idx="1"/>
          </p:cNvCxnSpPr>
          <p:nvPr userDrawn="1"/>
        </p:nvCxnSpPr>
        <p:spPr bwMode="auto">
          <a:xfrm flipV="1">
            <a:off x="4163291" y="1969852"/>
            <a:ext cx="424793" cy="6130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ectangle 119"/>
          <p:cNvSpPr/>
          <p:nvPr userDrawn="1"/>
        </p:nvSpPr>
        <p:spPr bwMode="auto">
          <a:xfrm>
            <a:off x="4577751" y="2320224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handicap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INTMOS0024</a:t>
            </a:r>
          </a:p>
        </p:txBody>
      </p:sp>
      <p:cxnSp>
        <p:nvCxnSpPr>
          <p:cNvPr id="121" name="Connecteur droit 120"/>
          <p:cNvCxnSpPr>
            <a:stCxn id="78" idx="3"/>
            <a:endCxn id="120" idx="1"/>
          </p:cNvCxnSpPr>
          <p:nvPr userDrawn="1"/>
        </p:nvCxnSpPr>
        <p:spPr bwMode="auto">
          <a:xfrm>
            <a:off x="4163291" y="2582922"/>
            <a:ext cx="414460" cy="253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6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7" name="Groupe 66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8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2" name="Rectangle 91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ZoneTexte 9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6" name="Image 9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24" y="4665465"/>
            <a:ext cx="318039" cy="33626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05" y="3814770"/>
            <a:ext cx="318039" cy="336260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18" y="2417757"/>
            <a:ext cx="318039" cy="33626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18" y="1817547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3375" y="210909"/>
            <a:ext cx="1156700" cy="79208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B92F1A2-D59C-4973-9D88-C0FDF3E0B3C9}"/>
              </a:ext>
            </a:extLst>
          </p:cNvPr>
          <p:cNvSpPr/>
          <p:nvPr userDrawn="1"/>
        </p:nvSpPr>
        <p:spPr bwMode="auto">
          <a:xfrm>
            <a:off x="4590175" y="2988052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donner des soins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INTMOS0066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D0E122D-E994-44AC-9A53-76B95AA15CB4}"/>
              </a:ext>
            </a:extLst>
          </p:cNvPr>
          <p:cNvCxnSpPr>
            <a:cxnSpLocks/>
            <a:stCxn id="78" idx="3"/>
            <a:endCxn id="59" idx="1"/>
          </p:cNvCxnSpPr>
          <p:nvPr userDrawn="1"/>
        </p:nvCxnSpPr>
        <p:spPr bwMode="auto">
          <a:xfrm>
            <a:off x="4163291" y="2582922"/>
            <a:ext cx="426884" cy="6931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587C5E9-EA39-41B8-A659-22175CD2C702}"/>
              </a:ext>
            </a:extLst>
          </p:cNvPr>
          <p:cNvSpPr/>
          <p:nvPr userDrawn="1"/>
        </p:nvSpPr>
        <p:spPr bwMode="auto">
          <a:xfrm>
            <a:off x="6587226" y="2998065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3018B433-5974-48DC-BAD5-251EF5808D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53" y="3104964"/>
            <a:ext cx="362413" cy="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(2/3)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67341" y="308754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3662552" y="3894471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Reprise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des fonctions à temps plein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INTMOS0008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8714428" y="1598624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707341" y="3447542"/>
            <a:ext cx="955211" cy="8069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>
            <a:off x="7416612" y="1580131"/>
            <a:ext cx="758839" cy="36490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3662552" y="2158035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Suspension temps partiel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INTMOS0033</a:t>
            </a:r>
          </a:p>
        </p:txBody>
      </p:sp>
      <p:cxnSp>
        <p:nvCxnSpPr>
          <p:cNvPr id="47" name="Connecteur droit 46"/>
          <p:cNvCxnSpPr>
            <a:stCxn id="43" idx="3"/>
            <a:endCxn id="45" idx="1"/>
          </p:cNvCxnSpPr>
          <p:nvPr userDrawn="1"/>
        </p:nvCxnSpPr>
        <p:spPr bwMode="auto">
          <a:xfrm flipV="1">
            <a:off x="2707341" y="2518035"/>
            <a:ext cx="955211" cy="9295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66" y="4095358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7" y="240799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(3/3)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152268" y="308754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4113523" y="2899729"/>
            <a:ext cx="1860854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Temps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partiel thérapeutique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INTMOS0013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Changement de quotité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INTMOS0054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592268" y="3447542"/>
            <a:ext cx="1521255" cy="216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57" name="TextBox 54"/>
          <p:cNvSpPr txBox="1"/>
          <p:nvPr userDrawn="1"/>
        </p:nvSpPr>
        <p:spPr>
          <a:xfrm>
            <a:off x="7605816" y="329602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58" y="3010038"/>
            <a:ext cx="318039" cy="336260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 bwMode="auto">
          <a:xfrm>
            <a:off x="7286047" y="2899729"/>
            <a:ext cx="1065165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INTMOS0014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04" y="3526713"/>
            <a:ext cx="318039" cy="336260"/>
          </a:xfrm>
          <a:prstGeom prst="rect">
            <a:avLst/>
          </a:prstGeom>
        </p:spPr>
      </p:pic>
      <p:sp>
        <p:nvSpPr>
          <p:cNvPr id="58" name="TextBox 54"/>
          <p:cNvSpPr txBox="1"/>
          <p:nvPr userDrawn="1"/>
        </p:nvSpPr>
        <p:spPr>
          <a:xfrm>
            <a:off x="8990617" y="329602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8670848" y="2899729"/>
            <a:ext cx="1065165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INTMOS0057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249C504-A11F-43A2-A8F4-89DE8311D74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99" y="3520351"/>
            <a:ext cx="318039" cy="33626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D17AB27-485E-48FE-B737-9C7C77D1905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19" y="352079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télétravail</a:t>
            </a:r>
            <a:endParaRPr lang="fr-FR" sz="1800" kern="0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151425" y="2934894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Télétravail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4152492" y="3909300"/>
            <a:ext cx="2052759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initial avec période d’adaptation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INTMOS0029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4152493" y="1989137"/>
            <a:ext cx="2052759" cy="82276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initial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INTMOS0028</a:t>
            </a:r>
          </a:p>
        </p:txBody>
      </p:sp>
      <p:cxnSp>
        <p:nvCxnSpPr>
          <p:cNvPr id="45" name="Connecteur droit 44"/>
          <p:cNvCxnSpPr>
            <a:stCxn id="43" idx="3"/>
            <a:endCxn id="44" idx="1"/>
          </p:cNvCxnSpPr>
          <p:nvPr userDrawn="1"/>
        </p:nvCxnSpPr>
        <p:spPr bwMode="auto">
          <a:xfrm flipV="1">
            <a:off x="2864769" y="2400519"/>
            <a:ext cx="1287724" cy="8943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Connecteur droit 46"/>
          <p:cNvCxnSpPr>
            <a:stCxn id="43" idx="3"/>
            <a:endCxn id="37" idx="1"/>
          </p:cNvCxnSpPr>
          <p:nvPr userDrawn="1"/>
        </p:nvCxnSpPr>
        <p:spPr bwMode="auto">
          <a:xfrm>
            <a:off x="2864769" y="3294894"/>
            <a:ext cx="1287723" cy="10283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65095" y="221162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46990" y="431166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 userDrawn="1"/>
        </p:nvSpPr>
        <p:spPr bwMode="auto">
          <a:xfrm>
            <a:off x="7443381" y="1989138"/>
            <a:ext cx="720000" cy="82276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7428684" y="3909300"/>
            <a:ext cx="720000" cy="822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8644773" y="1989138"/>
            <a:ext cx="1015058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8600" y="2556315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 userDrawn="1"/>
        </p:nvSpPr>
        <p:spPr bwMode="auto">
          <a:xfrm>
            <a:off x="8644773" y="3909300"/>
            <a:ext cx="1015058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8600" y="447647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15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congé de proche aidant, solidarité familiale et </a:t>
            </a:r>
          </a:p>
          <a:p>
            <a:pPr eaLnBrk="1" hangingPunct="1"/>
            <a:r>
              <a:rPr lang="fr-FR" sz="1800" kern="0" dirty="0"/>
              <a:t>présence parentale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15527" y="1851621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présence parentale</a:t>
            </a: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35685" y="1163390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 / 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4152493" y="4166561"/>
            <a:ext cx="2003844" cy="7710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proche aidant  à temps partiel initial 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4152493" y="1838293"/>
            <a:ext cx="2052759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présence parentale à temps partiel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INTMOS0048</a:t>
            </a:r>
          </a:p>
        </p:txBody>
      </p:sp>
      <p:cxnSp>
        <p:nvCxnSpPr>
          <p:cNvPr id="45" name="Connecteur droit 44"/>
          <p:cNvCxnSpPr>
            <a:stCxn id="43" idx="3"/>
            <a:endCxn id="44" idx="1"/>
          </p:cNvCxnSpPr>
          <p:nvPr userDrawn="1"/>
        </p:nvCxnSpPr>
        <p:spPr bwMode="auto">
          <a:xfrm flipV="1">
            <a:off x="2928871" y="2206080"/>
            <a:ext cx="1223622" cy="55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64"/>
          <p:cNvSpPr/>
          <p:nvPr userDrawn="1"/>
        </p:nvSpPr>
        <p:spPr bwMode="auto">
          <a:xfrm>
            <a:off x="8756928" y="1855292"/>
            <a:ext cx="720000" cy="71857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8770075" y="4128855"/>
            <a:ext cx="720000" cy="79074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7218895" y="1838293"/>
            <a:ext cx="1195847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Prolongation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INTMOS0063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7194689" y="4157413"/>
            <a:ext cx="1220053" cy="7710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Renouvellement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INTMOS0060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1204971" y="4172731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de proche aidant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1215527" y="3012176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4152493" y="2997400"/>
            <a:ext cx="2052759" cy="7300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solidarité familiale à temps partiel initial INTMOS0012</a:t>
            </a:r>
          </a:p>
        </p:txBody>
      </p:sp>
      <p:cxnSp>
        <p:nvCxnSpPr>
          <p:cNvPr id="59" name="Connecteur droit 58"/>
          <p:cNvCxnSpPr/>
          <p:nvPr userDrawn="1"/>
        </p:nvCxnSpPr>
        <p:spPr bwMode="auto">
          <a:xfrm flipV="1">
            <a:off x="2918315" y="4567253"/>
            <a:ext cx="1223622" cy="66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necteur droit 61"/>
          <p:cNvCxnSpPr/>
          <p:nvPr userDrawn="1"/>
        </p:nvCxnSpPr>
        <p:spPr bwMode="auto">
          <a:xfrm flipV="1">
            <a:off x="2908592" y="3408781"/>
            <a:ext cx="1223622" cy="66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8756928" y="2980150"/>
            <a:ext cx="720000" cy="78744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92" y="3166471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99" y="2060848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2204864"/>
            <a:ext cx="318039" cy="336260"/>
          </a:xfrm>
          <a:prstGeom prst="rect">
            <a:avLst/>
          </a:prstGeom>
        </p:spPr>
      </p:pic>
      <p:sp>
        <p:nvSpPr>
          <p:cNvPr id="77" name="Rectangle 76"/>
          <p:cNvSpPr/>
          <p:nvPr userDrawn="1"/>
        </p:nvSpPr>
        <p:spPr bwMode="auto">
          <a:xfrm>
            <a:off x="7194689" y="2996952"/>
            <a:ext cx="1220053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Renouvellement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INTMOS0017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00" y="3356992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66" y="4405786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74" y="454512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 userDrawn="1"/>
        </p:nvSpPr>
        <p:spPr bwMode="auto">
          <a:xfrm>
            <a:off x="7159857" y="2055878"/>
            <a:ext cx="116731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INTABS0097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maladie ordinaire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278084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maladie ordinaire (CMO) avec ou sans jour de carence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261092" y="2060848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avec impact sur rémunération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INTABS0089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420848"/>
            <a:ext cx="648512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99"/>
          <p:cNvSpPr/>
          <p:nvPr userDrawn="1"/>
        </p:nvSpPr>
        <p:spPr bwMode="auto">
          <a:xfrm>
            <a:off x="3261092" y="3500848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sans impact sur rémunération</a:t>
            </a:r>
          </a:p>
        </p:txBody>
      </p:sp>
      <p:cxnSp>
        <p:nvCxnSpPr>
          <p:cNvPr id="101" name="Straight Connector 34"/>
          <p:cNvCxnSpPr>
            <a:stCxn id="72" idx="3"/>
            <a:endCxn id="100" idx="1"/>
          </p:cNvCxnSpPr>
          <p:nvPr userDrawn="1"/>
        </p:nvCxnSpPr>
        <p:spPr bwMode="auto">
          <a:xfrm>
            <a:off x="2612580" y="3140848"/>
            <a:ext cx="648512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830569" y="119959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164472" y="1300410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2" name="Straight Connector 66"/>
          <p:cNvCxnSpPr/>
          <p:nvPr userDrawn="1"/>
        </p:nvCxnSpPr>
        <p:spPr bwMode="auto">
          <a:xfrm>
            <a:off x="7018701" y="1629204"/>
            <a:ext cx="33931" cy="30959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68"/>
          <p:cNvCxnSpPr/>
          <p:nvPr userDrawn="1"/>
        </p:nvCxnSpPr>
        <p:spPr bwMode="auto">
          <a:xfrm>
            <a:off x="8457081" y="1623397"/>
            <a:ext cx="11164" cy="31017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6223457" y="3510464"/>
            <a:ext cx="699267" cy="70076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7133510" y="3510464"/>
            <a:ext cx="1193663" cy="7007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2" name="Rectangle 81"/>
          <p:cNvSpPr/>
          <p:nvPr userDrawn="1"/>
        </p:nvSpPr>
        <p:spPr bwMode="auto">
          <a:xfrm>
            <a:off x="8694283" y="1615311"/>
            <a:ext cx="793957" cy="30959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019459" y="2807325"/>
            <a:ext cx="308785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44" name="TextBox 54"/>
          <p:cNvSpPr txBox="1"/>
          <p:nvPr userDrawn="1"/>
        </p:nvSpPr>
        <p:spPr>
          <a:xfrm>
            <a:off x="6375972" y="2308464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5" name="TextBox 54"/>
          <p:cNvSpPr txBox="1"/>
          <p:nvPr userDrawn="1"/>
        </p:nvSpPr>
        <p:spPr>
          <a:xfrm>
            <a:off x="7646799" y="230846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9" y="2247748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83" y="238488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G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grave maladie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2982" y="311056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grave maladie (CGM)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442166" y="1988840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INTABS0014 (initial)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698681" y="1736812"/>
            <a:ext cx="793957" cy="34339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Sans objet 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541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11164" cy="35473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102" idx="1"/>
          </p:cNvCxnSpPr>
          <p:nvPr userDrawn="1"/>
        </p:nvCxnSpPr>
        <p:spPr bwMode="auto">
          <a:xfrm flipV="1">
            <a:off x="2652982" y="2348840"/>
            <a:ext cx="789184" cy="11217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42167" y="4113156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 fractionné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9" name="Connecteur droit 8"/>
          <p:cNvCxnSpPr>
            <a:stCxn id="72" idx="3"/>
            <a:endCxn id="74" idx="1"/>
          </p:cNvCxnSpPr>
          <p:nvPr userDrawn="1"/>
        </p:nvCxnSpPr>
        <p:spPr bwMode="auto">
          <a:xfrm>
            <a:off x="2652982" y="3470562"/>
            <a:ext cx="789185" cy="10025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 userDrawn="1"/>
        </p:nvSpPr>
        <p:spPr bwMode="auto">
          <a:xfrm rot="16200000">
            <a:off x="-1249212" y="3037077"/>
            <a:ext cx="354736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  <a:endParaRPr lang="fr-FR" sz="14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Rectangle 64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6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ZoneTexte 67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1" y="2219372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 bwMode="auto">
          <a:xfrm>
            <a:off x="7332220" y="1988842"/>
            <a:ext cx="1002524" cy="71999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INTABS0013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55" y="2312321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6284794" y="4131622"/>
            <a:ext cx="793957" cy="69598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cs typeface="ＭＳ Ｐゴシック"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7436503" y="4138587"/>
            <a:ext cx="793957" cy="69598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cs typeface="ＭＳ Ｐゴシック"/>
            </a:endParaRP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3463422" y="3110562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INTABS0019</a:t>
            </a:r>
          </a:p>
        </p:txBody>
      </p:sp>
      <p:cxnSp>
        <p:nvCxnSpPr>
          <p:cNvPr id="51" name="Connecteur droit 50"/>
          <p:cNvCxnSpPr>
            <a:stCxn id="72" idx="3"/>
            <a:endCxn id="50" idx="1"/>
          </p:cNvCxnSpPr>
          <p:nvPr userDrawn="1"/>
        </p:nvCxnSpPr>
        <p:spPr bwMode="auto">
          <a:xfrm>
            <a:off x="2652982" y="3470562"/>
            <a:ext cx="810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BB6283F3-3E11-4B69-907C-0ECE2483D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5416" y="333661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98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m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liés à la parentalité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184190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maternité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37218" y="1841901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maternité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794008" y="2201901"/>
            <a:ext cx="54321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145332" y="1223287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 userDrawn="1"/>
        </p:nvSpPr>
        <p:spPr bwMode="auto">
          <a:xfrm>
            <a:off x="1176978" y="2816932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paternité et d’accueil de l’enfant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3369176" y="281693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paternité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d’accueil de l’enfant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INTABS0037</a:t>
            </a:r>
          </a:p>
        </p:txBody>
      </p:sp>
      <p:cxnSp>
        <p:nvCxnSpPr>
          <p:cNvPr id="83" name="Straight Connector 34"/>
          <p:cNvCxnSpPr>
            <a:stCxn id="80" idx="3"/>
            <a:endCxn id="81" idx="1"/>
          </p:cNvCxnSpPr>
          <p:nvPr userDrawn="1"/>
        </p:nvCxnSpPr>
        <p:spPr bwMode="auto">
          <a:xfrm>
            <a:off x="2794008" y="3176932"/>
            <a:ext cx="57516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1176978" y="3789120"/>
            <a:ext cx="1617030" cy="6119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d’adoption</a:t>
            </a: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3369144" y="3789040"/>
            <a:ext cx="2880000" cy="61206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d’adoption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INTABS0030</a:t>
            </a:r>
          </a:p>
        </p:txBody>
      </p:sp>
      <p:cxnSp>
        <p:nvCxnSpPr>
          <p:cNvPr id="87" name="Straight Connector 34"/>
          <p:cNvCxnSpPr>
            <a:stCxn id="85" idx="3"/>
            <a:endCxn id="86" idx="1"/>
          </p:cNvCxnSpPr>
          <p:nvPr userDrawn="1"/>
        </p:nvCxnSpPr>
        <p:spPr bwMode="auto">
          <a:xfrm flipV="1">
            <a:off x="2794008" y="4095074"/>
            <a:ext cx="575136" cy="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/>
          <p:cNvSpPr/>
          <p:nvPr userDrawn="1"/>
        </p:nvSpPr>
        <p:spPr bwMode="auto">
          <a:xfrm rot="16200000">
            <a:off x="-1249212" y="3037077"/>
            <a:ext cx="354736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  <a:endParaRPr lang="fr-FR" sz="14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Image 5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85" y="2972223"/>
            <a:ext cx="318039" cy="336260"/>
          </a:xfrm>
          <a:prstGeom prst="rect">
            <a:avLst/>
          </a:prstGeom>
        </p:spPr>
      </p:pic>
      <p:sp>
        <p:nvSpPr>
          <p:cNvPr id="5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6" name="Groupe 65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7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9" name="Rectangle 68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ZoneTexte 77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9" name="Image 7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84" y="2025334"/>
            <a:ext cx="318039" cy="33626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922228"/>
            <a:ext cx="318039" cy="33626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auto">
          <a:xfrm>
            <a:off x="1176978" y="4595251"/>
            <a:ext cx="1617030" cy="6119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naissance ou adoption</a:t>
            </a: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3369144" y="4617132"/>
            <a:ext cx="2880000" cy="61206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naissance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ou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INTABS0140</a:t>
            </a:r>
          </a:p>
        </p:txBody>
      </p:sp>
      <p:cxnSp>
        <p:nvCxnSpPr>
          <p:cNvPr id="51" name="Straight Connector 34"/>
          <p:cNvCxnSpPr/>
          <p:nvPr userDrawn="1"/>
        </p:nvCxnSpPr>
        <p:spPr bwMode="auto">
          <a:xfrm flipV="1">
            <a:off x="2795287" y="4901205"/>
            <a:ext cx="575136" cy="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Image 5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45" y="47543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résence pare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 bwMode="auto">
          <a:xfrm>
            <a:off x="7056941" y="2374192"/>
            <a:ext cx="1230777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INTABS0123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présence parentale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présence parentale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05617" y="2385044"/>
            <a:ext cx="17274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INTABS0114 (initial)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80974" y="2745044"/>
            <a:ext cx="82464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356089" y="122993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056939" y="134944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6864894" y="163004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8662677" y="1751782"/>
            <a:ext cx="793957" cy="309634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8" name="Rectangle 77"/>
          <p:cNvSpPr/>
          <p:nvPr userDrawn="1"/>
        </p:nvSpPr>
        <p:spPr bwMode="auto">
          <a:xfrm>
            <a:off x="3405617" y="3825044"/>
            <a:ext cx="17274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fractionné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91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580974" y="3465044"/>
            <a:ext cx="82464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 rot="16200000">
            <a:off x="-1037070" y="2926588"/>
            <a:ext cx="31230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0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4" name="Groupe 53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ZoneTexte 6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55152" y="4108837"/>
            <a:ext cx="201185" cy="1524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90245" y="4113076"/>
            <a:ext cx="201185" cy="15241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2" y="2521624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66" y="268975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solidarité famil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solidarité familiale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>
            <a:hlinkClick r:id="rId8" action="ppaction://hlinksldjump"/>
          </p:cNvPr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SOMMAIRE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5128" y="319158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59505" y="2159999"/>
            <a:ext cx="181272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initial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INTABS0041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55128" y="2519999"/>
            <a:ext cx="804377" cy="103158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570341" y="124903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122910" y="1325975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041232" y="1598520"/>
            <a:ext cx="0" cy="3563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31200" y="1623397"/>
            <a:ext cx="10397" cy="35697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 userDrawn="1"/>
        </p:nvSpPr>
        <p:spPr bwMode="auto">
          <a:xfrm>
            <a:off x="8737225" y="1725048"/>
            <a:ext cx="788877" cy="34318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2" name="Rectangle 81"/>
          <p:cNvSpPr/>
          <p:nvPr userDrawn="1"/>
        </p:nvSpPr>
        <p:spPr bwMode="auto">
          <a:xfrm>
            <a:off x="3557713" y="3996993"/>
            <a:ext cx="171452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fractionné</a:t>
            </a:r>
          </a:p>
        </p:txBody>
      </p:sp>
      <p:cxnSp>
        <p:nvCxnSpPr>
          <p:cNvPr id="89" name="Straight Connector 34"/>
          <p:cNvCxnSpPr>
            <a:stCxn id="72" idx="3"/>
            <a:endCxn id="82" idx="1"/>
          </p:cNvCxnSpPr>
          <p:nvPr userDrawn="1"/>
        </p:nvCxnSpPr>
        <p:spPr bwMode="auto">
          <a:xfrm>
            <a:off x="2655128" y="3551588"/>
            <a:ext cx="902585" cy="80540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359703" y="3249220"/>
            <a:ext cx="376834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0" name="Groupe 59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6" name="Groupe 65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7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16846" y="4270863"/>
            <a:ext cx="201185" cy="1524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8701" y="4275825"/>
            <a:ext cx="201185" cy="152413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 bwMode="auto">
          <a:xfrm>
            <a:off x="7202609" y="2159999"/>
            <a:ext cx="1230777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INTABS0042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50" y="2438347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49" y="243834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 userDrawn="1"/>
        </p:nvSpPr>
        <p:spPr bwMode="auto">
          <a:xfrm>
            <a:off x="6454775" y="1412874"/>
            <a:ext cx="2889250" cy="18780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 sz="1200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5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0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558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1" descr="index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380038"/>
            <a:ext cx="5969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ZoneTexte 82"/>
          <p:cNvSpPr txBox="1">
            <a:spLocks noChangeArrowheads="1"/>
          </p:cNvSpPr>
          <p:nvPr userDrawn="1"/>
        </p:nvSpPr>
        <p:spPr bwMode="auto">
          <a:xfrm>
            <a:off x="165100" y="144938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Objectifs</a:t>
            </a:r>
          </a:p>
        </p:txBody>
      </p:sp>
      <p:sp>
        <p:nvSpPr>
          <p:cNvPr id="43" name="ZoneTexte 82"/>
          <p:cNvSpPr txBox="1">
            <a:spLocks noChangeArrowheads="1"/>
          </p:cNvSpPr>
          <p:nvPr userDrawn="1"/>
        </p:nvSpPr>
        <p:spPr bwMode="auto">
          <a:xfrm>
            <a:off x="165100" y="4810125"/>
            <a:ext cx="12239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Points clés </a:t>
            </a:r>
          </a:p>
        </p:txBody>
      </p:sp>
      <p:pic>
        <p:nvPicPr>
          <p:cNvPr id="72" name="Image 1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560388" y="1881188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ZoneTexte 82"/>
          <p:cNvSpPr txBox="1">
            <a:spLocks noChangeArrowheads="1"/>
          </p:cNvSpPr>
          <p:nvPr userDrawn="1"/>
        </p:nvSpPr>
        <p:spPr bwMode="auto">
          <a:xfrm>
            <a:off x="165100" y="329088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Acteurs</a:t>
            </a:r>
          </a:p>
        </p:txBody>
      </p:sp>
      <p:pic>
        <p:nvPicPr>
          <p:cNvPr id="74" name="Picture 40" descr="15929927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7" r="77336" b="28505"/>
          <a:stretch>
            <a:fillRect/>
          </a:stretch>
        </p:blipFill>
        <p:spPr bwMode="auto">
          <a:xfrm>
            <a:off x="523875" y="3670300"/>
            <a:ext cx="55721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26"/>
          <p:cNvSpPr/>
          <p:nvPr userDrawn="1"/>
        </p:nvSpPr>
        <p:spPr bwMode="auto">
          <a:xfrm>
            <a:off x="6848475" y="1622425"/>
            <a:ext cx="2208213" cy="289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fr-FR" sz="1100" b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3" name="Oval 39"/>
          <p:cNvSpPr/>
          <p:nvPr userDrawn="1"/>
        </p:nvSpPr>
        <p:spPr bwMode="auto">
          <a:xfrm>
            <a:off x="6575425" y="1673225"/>
            <a:ext cx="252413" cy="250825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52" tIns="46800" rIns="89852" bIns="46800" anchor="ctr"/>
          <a:lstStyle/>
          <a:p>
            <a:pPr algn="ctr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GB" sz="1200" b="1" dirty="0">
                <a:solidFill>
                  <a:srgbClr val="004272"/>
                </a:solidFill>
                <a:cs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 userDrawn="1">
            <p:custDataLst>
              <p:tags r:id="rId4"/>
            </p:custDataLst>
          </p:nvPr>
        </p:nvSpPr>
        <p:spPr bwMode="auto">
          <a:xfrm>
            <a:off x="7113588" y="4725988"/>
            <a:ext cx="2591940" cy="1116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9388" indent="-179388" eaLnBrk="0" hangingPunct="0">
              <a:spcBef>
                <a:spcPts val="200"/>
              </a:spcBef>
              <a:spcAft>
                <a:spcPts val="20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fr-FR" sz="1050" b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5" name="ZoneTexte 82"/>
          <p:cNvSpPr txBox="1">
            <a:spLocks noChangeArrowheads="1"/>
          </p:cNvSpPr>
          <p:nvPr userDrawn="1"/>
        </p:nvSpPr>
        <p:spPr bwMode="auto">
          <a:xfrm>
            <a:off x="5926138" y="483393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Dates clés</a:t>
            </a:r>
          </a:p>
        </p:txBody>
      </p:sp>
      <p:cxnSp>
        <p:nvCxnSpPr>
          <p:cNvPr id="86" name="Connecteur droit 96"/>
          <p:cNvCxnSpPr/>
          <p:nvPr userDrawn="1"/>
        </p:nvCxnSpPr>
        <p:spPr bwMode="auto">
          <a:xfrm>
            <a:off x="7040563" y="4545124"/>
            <a:ext cx="0" cy="145691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Picture 45" descr="dat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534670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Connecteur droit 96"/>
          <p:cNvCxnSpPr/>
          <p:nvPr userDrawn="1"/>
        </p:nvCxnSpPr>
        <p:spPr bwMode="auto">
          <a:xfrm>
            <a:off x="1460500" y="4848125"/>
            <a:ext cx="0" cy="127047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6"/>
          <p:cNvCxnSpPr/>
          <p:nvPr userDrawn="1"/>
        </p:nvCxnSpPr>
        <p:spPr bwMode="auto">
          <a:xfrm>
            <a:off x="1460500" y="1271588"/>
            <a:ext cx="0" cy="1296987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Connecteur droit 96"/>
          <p:cNvCxnSpPr/>
          <p:nvPr userDrawn="1"/>
        </p:nvCxnSpPr>
        <p:spPr bwMode="auto">
          <a:xfrm>
            <a:off x="1460500" y="2852936"/>
            <a:ext cx="0" cy="144016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1495425" y="3031331"/>
            <a:ext cx="4537075" cy="1277937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1495425" y="1271588"/>
            <a:ext cx="4537075" cy="1296987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3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495425" y="4551732"/>
            <a:ext cx="4537075" cy="1721826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4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095579" y="4720129"/>
            <a:ext cx="2431009" cy="1160291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5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6940077" y="1673226"/>
            <a:ext cx="1963256" cy="641350"/>
          </a:xfrm>
        </p:spPr>
        <p:txBody>
          <a:bodyPr/>
          <a:lstStyle>
            <a:lvl1pPr marL="0" indent="0">
              <a:buNone/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94" name="ZoneTexte 82"/>
          <p:cNvSpPr txBox="1">
            <a:spLocks noChangeArrowheads="1"/>
          </p:cNvSpPr>
          <p:nvPr userDrawn="1"/>
        </p:nvSpPr>
        <p:spPr bwMode="auto">
          <a:xfrm>
            <a:off x="6902450" y="1271588"/>
            <a:ext cx="1990725" cy="250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rgbClr val="FFC000"/>
                </a:solidFill>
                <a:latin typeface="+mn-lt"/>
                <a:ea typeface="ＭＳ Ｐゴシック" pitchFamily="34" charset="-128"/>
              </a:rPr>
              <a:t>Nos livrables</a:t>
            </a:r>
          </a:p>
        </p:txBody>
      </p:sp>
      <p:grpSp>
        <p:nvGrpSpPr>
          <p:cNvPr id="75" name="Groupe 74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76" name="Hexagone 75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7" name="Hexagone 76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9" name="Hexagone 7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0" name="Hexagone 7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1" name="Hexagone 8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2" name="Hexagone 8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7" name="Hexagone 86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Hexagone 89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</a:t>
            </a:r>
            <a:r>
              <a:rPr lang="fr-FR" sz="1800" kern="0" baseline="0" dirty="0"/>
              <a:t> formation professionnelle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8158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667604" y="238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INTABS0035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 flipV="1">
            <a:off x="2618158" y="274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7396672" y="1629204"/>
            <a:ext cx="873621" cy="3636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8698681" y="1615311"/>
            <a:ext cx="793957" cy="364408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667604" y="382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rémunéré fractionné</a:t>
            </a:r>
          </a:p>
        </p:txBody>
      </p:sp>
      <p:cxnSp>
        <p:nvCxnSpPr>
          <p:cNvPr id="82" name="Straight Connector 34"/>
          <p:cNvCxnSpPr>
            <a:stCxn id="72" idx="3"/>
            <a:endCxn id="75" idx="1"/>
          </p:cNvCxnSpPr>
          <p:nvPr userDrawn="1"/>
        </p:nvCxnSpPr>
        <p:spPr bwMode="auto">
          <a:xfrm>
            <a:off x="2618158" y="346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242706" y="3132224"/>
            <a:ext cx="353435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1" y="2576914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32516" y="4108837"/>
            <a:ext cx="20118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for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</a:t>
            </a:r>
            <a:r>
              <a:rPr lang="fr-FR" sz="1800" kern="0" baseline="0" dirty="0"/>
              <a:t> transition professionnelle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8158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transition</a:t>
            </a:r>
          </a:p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professionnelle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667604" y="238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transition professionnelle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INTABS0110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 flipV="1">
            <a:off x="2618158" y="274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7396672" y="1629204"/>
            <a:ext cx="873621" cy="3636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8698681" y="1615311"/>
            <a:ext cx="793957" cy="364408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667604" y="382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transition professionnelle fractionné</a:t>
            </a:r>
          </a:p>
        </p:txBody>
      </p:sp>
      <p:cxnSp>
        <p:nvCxnSpPr>
          <p:cNvPr id="82" name="Straight Connector 34"/>
          <p:cNvCxnSpPr>
            <a:stCxn id="72" idx="3"/>
            <a:endCxn id="75" idx="1"/>
          </p:cNvCxnSpPr>
          <p:nvPr userDrawn="1"/>
        </p:nvCxnSpPr>
        <p:spPr bwMode="auto">
          <a:xfrm>
            <a:off x="2618158" y="346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242706" y="3132224"/>
            <a:ext cx="353435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6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9580" y="4100014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80" y="256714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mation synd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congés des représentants du personnel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89206" y="3081397"/>
            <a:ext cx="181596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des représentants du personnel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710952" y="2361397"/>
            <a:ext cx="228616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syndicale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INTABS0036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905169" y="2721397"/>
            <a:ext cx="80578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697258" y="3801397"/>
            <a:ext cx="228616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hygiène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sécurité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INTABS0034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8" name="Connecteur droit 7"/>
          <p:cNvCxnSpPr>
            <a:stCxn id="72" idx="3"/>
            <a:endCxn id="78" idx="1"/>
          </p:cNvCxnSpPr>
          <p:nvPr userDrawn="1"/>
        </p:nvCxnSpPr>
        <p:spPr bwMode="auto">
          <a:xfrm>
            <a:off x="2905169" y="3441397"/>
            <a:ext cx="792089" cy="720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359703" y="3249220"/>
            <a:ext cx="376834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2529371"/>
            <a:ext cx="318039" cy="33626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3939624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13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congé mobil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bonifié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302799" y="3081397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bonifié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INTABS0048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468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97483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6" name="Groupe 5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9" name="Groupe 5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2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ZoneTexte 63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7466325" y="1632175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36" name="Image 3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99" y="325979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2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suspension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77908" y="334042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Suspension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 fonctions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72714" y="2245603"/>
            <a:ext cx="26107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fonctions inférieure à 4 mois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17908" y="2605603"/>
            <a:ext cx="854806" cy="10948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52640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2"/>
            <a:ext cx="793957" cy="351738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5260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5318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372714" y="3340429"/>
            <a:ext cx="26107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fonctions supérieure à 4 mois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INTABS0027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3407725" y="4435255"/>
            <a:ext cx="257569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Rétablissement dans les fonctions</a:t>
            </a:r>
          </a:p>
        </p:txBody>
      </p:sp>
      <p:cxnSp>
        <p:nvCxnSpPr>
          <p:cNvPr id="14" name="Connecteur droit 13"/>
          <p:cNvCxnSpPr>
            <a:stCxn id="72" idx="3"/>
            <a:endCxn id="78" idx="1"/>
          </p:cNvCxnSpPr>
          <p:nvPr userDrawn="1"/>
        </p:nvCxnSpPr>
        <p:spPr bwMode="auto">
          <a:xfrm>
            <a:off x="2517908" y="3700429"/>
            <a:ext cx="854806" cy="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/>
          <p:cNvCxnSpPr>
            <a:stCxn id="72" idx="3"/>
            <a:endCxn id="89" idx="1"/>
          </p:cNvCxnSpPr>
          <p:nvPr userDrawn="1"/>
        </p:nvCxnSpPr>
        <p:spPr bwMode="auto">
          <a:xfrm>
            <a:off x="2517908" y="3700429"/>
            <a:ext cx="889817" cy="1094826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381283" y="3270800"/>
            <a:ext cx="38115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1" name="Groupe 6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4" name="Groupe 6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ZoneTexte 6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2421516"/>
            <a:ext cx="318039" cy="33626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94" y="3524788"/>
            <a:ext cx="318039" cy="336260"/>
          </a:xfrm>
          <a:prstGeom prst="rect">
            <a:avLst/>
          </a:prstGeom>
        </p:spPr>
      </p:pic>
      <p:pic>
        <p:nvPicPr>
          <p:cNvPr id="5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65168" y="471208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4082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gestion reprise des fonctions suite abs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reprise des fonction suite à absence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352760" y="314096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Reprise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des fonctions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34706" y="3902867"/>
            <a:ext cx="26671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Suite à absence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avec impact rémunération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INTABS0094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792760" y="3500968"/>
            <a:ext cx="641946" cy="7618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4283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06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 userDrawn="1"/>
        </p:nvSpPr>
        <p:spPr bwMode="auto">
          <a:xfrm>
            <a:off x="3471399" y="2228749"/>
            <a:ext cx="262749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Suite à absence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sans impact rémunération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INTABS0090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" name="Connecteur droit 6"/>
          <p:cNvCxnSpPr>
            <a:stCxn id="72" idx="3"/>
            <a:endCxn id="48" idx="1"/>
          </p:cNvCxnSpPr>
          <p:nvPr userDrawn="1"/>
        </p:nvCxnSpPr>
        <p:spPr bwMode="auto">
          <a:xfrm flipV="1">
            <a:off x="2792760" y="2588749"/>
            <a:ext cx="678639" cy="9122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245610" y="3135127"/>
            <a:ext cx="354015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ZoneTexte 6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64" y="2451514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80" y="4094737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8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gestion réintég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8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proche aidant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proche aidant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828127" y="3105044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proche aidant initial 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INTABS0134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612580" y="3465044"/>
            <a:ext cx="21554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4283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 userDrawn="1"/>
        </p:nvSpPr>
        <p:spPr bwMode="auto">
          <a:xfrm rot="16200000">
            <a:off x="-1245610" y="3135127"/>
            <a:ext cx="354015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7302673" y="3099618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INTABS0135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41" y="3326997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63" y="333820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2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parental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80265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parental</a:t>
            </a:r>
          </a:p>
        </p:txBody>
      </p:sp>
      <p:sp>
        <p:nvSpPr>
          <p:cNvPr id="99" name="Rectangle 98"/>
          <p:cNvSpPr/>
          <p:nvPr userDrawn="1"/>
        </p:nvSpPr>
        <p:spPr bwMode="auto">
          <a:xfrm>
            <a:off x="4292749" y="1952836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ancienneté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INTPOS0072</a:t>
            </a:r>
          </a:p>
        </p:txBody>
      </p:sp>
      <p:cxnSp>
        <p:nvCxnSpPr>
          <p:cNvPr id="100" name="Straight Connector 34"/>
          <p:cNvCxnSpPr>
            <a:stCxn id="72" idx="3"/>
            <a:endCxn id="99" idx="1"/>
          </p:cNvCxnSpPr>
          <p:nvPr userDrawn="1"/>
        </p:nvCxnSpPr>
        <p:spPr bwMode="auto">
          <a:xfrm flipV="1">
            <a:off x="2620265" y="2312836"/>
            <a:ext cx="1672484" cy="108012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65"/>
          <p:cNvSpPr txBox="1"/>
          <p:nvPr userDrawn="1"/>
        </p:nvSpPr>
        <p:spPr>
          <a:xfrm>
            <a:off x="8701814" y="126904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53803" y="1692839"/>
            <a:ext cx="33931" cy="30959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8839563" y="1700809"/>
            <a:ext cx="793957" cy="309634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 rot="16200000">
            <a:off x="-1023704" y="2888981"/>
            <a:ext cx="30963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5" name="TextBox 69"/>
          <p:cNvSpPr txBox="1"/>
          <p:nvPr userDrawn="1"/>
        </p:nvSpPr>
        <p:spPr>
          <a:xfrm>
            <a:off x="736526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46" name="Straight Connector 66"/>
          <p:cNvCxnSpPr/>
          <p:nvPr userDrawn="1"/>
        </p:nvCxnSpPr>
        <p:spPr bwMode="auto">
          <a:xfrm>
            <a:off x="8662910" y="1637248"/>
            <a:ext cx="33931" cy="30959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>
            <a:off x="4282798" y="3027442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INTPOS0073 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4303346" y="4077154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et sans ancienneté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INTPOS0071</a:t>
            </a: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8" y="2144706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60" y="3242705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4247038"/>
            <a:ext cx="318039" cy="336260"/>
          </a:xfrm>
          <a:prstGeom prst="rect">
            <a:avLst/>
          </a:prstGeom>
        </p:spPr>
      </p:pic>
      <p:sp>
        <p:nvSpPr>
          <p:cNvPr id="69" name="Rectangle 68"/>
          <p:cNvSpPr/>
          <p:nvPr userDrawn="1"/>
        </p:nvSpPr>
        <p:spPr bwMode="auto">
          <a:xfrm>
            <a:off x="7353051" y="1918924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INTPOS0074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Rectangle 69"/>
          <p:cNvSpPr/>
          <p:nvPr userDrawn="1"/>
        </p:nvSpPr>
        <p:spPr bwMode="auto">
          <a:xfrm>
            <a:off x="7360762" y="3037310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INTPOS0076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7372271" y="4043840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INTPOS0075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08" y="3341365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9" y="2224598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07" y="4363649"/>
            <a:ext cx="318039" cy="336260"/>
          </a:xfrm>
          <a:prstGeom prst="rect">
            <a:avLst/>
          </a:prstGeom>
        </p:spPr>
      </p:pic>
      <p:cxnSp>
        <p:nvCxnSpPr>
          <p:cNvPr id="76" name="Straight Connector 34"/>
          <p:cNvCxnSpPr>
            <a:stCxn id="72" idx="3"/>
            <a:endCxn id="47" idx="1"/>
          </p:cNvCxnSpPr>
          <p:nvPr userDrawn="1"/>
        </p:nvCxnSpPr>
        <p:spPr bwMode="auto">
          <a:xfrm flipV="1">
            <a:off x="2620265" y="3387442"/>
            <a:ext cx="1662533" cy="551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4"/>
          <p:cNvCxnSpPr>
            <a:stCxn id="72" idx="3"/>
            <a:endCxn id="51" idx="1"/>
          </p:cNvCxnSpPr>
          <p:nvPr userDrawn="1"/>
        </p:nvCxnSpPr>
        <p:spPr bwMode="auto">
          <a:xfrm>
            <a:off x="2620265" y="3392956"/>
            <a:ext cx="1683081" cy="104419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4671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M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 bwMode="auto">
          <a:xfrm>
            <a:off x="7413732" y="3183282"/>
            <a:ext cx="1084621" cy="80988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INTPOS0030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mise à disposition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6" name="TextBox 29"/>
          <p:cNvSpPr txBox="1"/>
          <p:nvPr userDrawn="1"/>
        </p:nvSpPr>
        <p:spPr>
          <a:xfrm>
            <a:off x="6227596" y="1092430"/>
            <a:ext cx="120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12895" y="1091933"/>
            <a:ext cx="1183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78804" y="1092430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338603" y="1338651"/>
            <a:ext cx="0" cy="38545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512895" y="1292485"/>
            <a:ext cx="0" cy="38545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82"/>
          <p:cNvSpPr/>
          <p:nvPr userDrawn="1"/>
        </p:nvSpPr>
        <p:spPr bwMode="auto">
          <a:xfrm>
            <a:off x="1095992" y="3106494"/>
            <a:ext cx="1440000" cy="87187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Mise à disposition (MAD)</a:t>
            </a:r>
          </a:p>
        </p:txBody>
      </p:sp>
      <p:sp>
        <p:nvSpPr>
          <p:cNvPr id="122" name="Rectangle 121"/>
          <p:cNvSpPr/>
          <p:nvPr userDrawn="1"/>
        </p:nvSpPr>
        <p:spPr bwMode="auto">
          <a:xfrm>
            <a:off x="4206531" y="3106494"/>
            <a:ext cx="1851606" cy="87187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</a:t>
            </a:r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initial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INTPOS0029</a:t>
            </a:r>
          </a:p>
        </p:txBody>
      </p:sp>
      <p:cxnSp>
        <p:nvCxnSpPr>
          <p:cNvPr id="6" name="Connecteur droit 5"/>
          <p:cNvCxnSpPr>
            <a:stCxn id="83" idx="3"/>
            <a:endCxn id="122" idx="1"/>
          </p:cNvCxnSpPr>
          <p:nvPr userDrawn="1"/>
        </p:nvCxnSpPr>
        <p:spPr bwMode="auto">
          <a:xfrm>
            <a:off x="2535992" y="3542432"/>
            <a:ext cx="167053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 userDrawn="1"/>
        </p:nvSpPr>
        <p:spPr bwMode="auto">
          <a:xfrm rot="16200000">
            <a:off x="-1789113" y="3362717"/>
            <a:ext cx="462716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73" name="Rectangle 7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9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1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6" name="Groupe 8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8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2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93" name="Groupe 9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9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6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ZoneTexte 97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9" name="Image 9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auto">
          <a:xfrm>
            <a:off x="8593610" y="3172055"/>
            <a:ext cx="1084621" cy="80988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INTPOS0026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7140581" y="411266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6622432" y="3352232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42" y="3420095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95" y="3445597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341946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86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s sans r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 bwMode="auto">
          <a:xfrm>
            <a:off x="7397950" y="3529442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INTPOS0034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7409565" y="4459102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INTPOS0036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7369143" y="1548368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07262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congés sans</a:t>
            </a:r>
            <a:r>
              <a:rPr lang="fr-FR" sz="1800" kern="0" baseline="0" dirty="0"/>
              <a:t> rémunération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37736" y="3339331"/>
            <a:ext cx="147940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sans rémunération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3368824" y="1538367"/>
            <a:ext cx="2520000" cy="7025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motif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familial Art 20 Décret 86-83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INTPOS0031 (initial)</a:t>
            </a:r>
          </a:p>
        </p:txBody>
      </p:sp>
      <p:sp>
        <p:nvSpPr>
          <p:cNvPr id="95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56660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379773" y="3580018"/>
            <a:ext cx="2509051" cy="64931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pour convenances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personnelles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INTPOS0033 (initial)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368824" y="4459102"/>
            <a:ext cx="2520000" cy="64865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pour création d’entreprise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INTPOS0035 (initial)</a:t>
            </a:r>
          </a:p>
        </p:txBody>
      </p:sp>
      <p:cxnSp>
        <p:nvCxnSpPr>
          <p:cNvPr id="4" name="Connecteur droit 3"/>
          <p:cNvCxnSpPr>
            <a:stCxn id="72" idx="3"/>
            <a:endCxn id="101" idx="1"/>
          </p:cNvCxnSpPr>
          <p:nvPr userDrawn="1"/>
        </p:nvCxnSpPr>
        <p:spPr bwMode="auto">
          <a:xfrm flipV="1">
            <a:off x="2617138" y="1889618"/>
            <a:ext cx="751686" cy="180971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>
            <a:stCxn id="72" idx="3"/>
            <a:endCxn id="74" idx="1"/>
          </p:cNvCxnSpPr>
          <p:nvPr userDrawn="1"/>
        </p:nvCxnSpPr>
        <p:spPr bwMode="auto">
          <a:xfrm>
            <a:off x="2617138" y="3699331"/>
            <a:ext cx="762635" cy="2053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>
            <a:stCxn id="72" idx="3"/>
            <a:endCxn id="75" idx="1"/>
          </p:cNvCxnSpPr>
          <p:nvPr userDrawn="1"/>
        </p:nvCxnSpPr>
        <p:spPr bwMode="auto">
          <a:xfrm>
            <a:off x="2617138" y="3699331"/>
            <a:ext cx="751686" cy="108409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101"/>
          <p:cNvSpPr/>
          <p:nvPr userDrawn="1"/>
        </p:nvSpPr>
        <p:spPr bwMode="auto">
          <a:xfrm>
            <a:off x="8734685" y="1695619"/>
            <a:ext cx="793957" cy="34846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6" name="Groupe 6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9" name="Groupe 6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3368824" y="2566275"/>
            <a:ext cx="2520000" cy="6890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rémunération ancienneté insuffisante INTABS0039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sans rémunération épuisement congé rémunéré INTABS0040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necteur droit 79"/>
          <p:cNvCxnSpPr>
            <a:endCxn id="54" idx="1"/>
          </p:cNvCxnSpPr>
          <p:nvPr userDrawn="1"/>
        </p:nvCxnSpPr>
        <p:spPr bwMode="auto">
          <a:xfrm flipV="1">
            <a:off x="2628087" y="2910818"/>
            <a:ext cx="740737" cy="78851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7507415" y="2488964"/>
            <a:ext cx="793957" cy="78116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8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82967" y="467674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24081" y="479525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64" y="1771947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3" y="1864222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69" y="3780239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2" y="3834360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67" y="273471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5" y="6310313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313"/>
            <a:ext cx="9161523" cy="4465637"/>
          </a:xfrm>
        </p:spPr>
        <p:txBody>
          <a:bodyPr/>
          <a:lstStyle>
            <a:lvl1pPr>
              <a:defRPr sz="16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63" y="6288088"/>
            <a:ext cx="417512" cy="511175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2E213F33-44B3-4E5A-874B-1241FE46FE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2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sp>
        <p:nvSpPr>
          <p:cNvPr id="4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57356" y="6356350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/>
              <a:t>18 Mai 2016</a:t>
            </a:r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418611" y="6356350"/>
            <a:ext cx="573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Réunion de suivi des missions d'appuis et d'expertises au CISIRH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49" name="Hexagone 48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0" name="Hexagone 49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1" name="Hexagone 50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2" name="Hexagone 51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3" name="Hexagone 52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4" name="Hexagone 53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5" name="Hexagone 54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Hexagone 56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15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s sans r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 bwMode="auto">
          <a:xfrm>
            <a:off x="7365301" y="2996829"/>
            <a:ext cx="1084621" cy="7025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INTPOS0059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07262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du congé de mobilité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29549" y="2961487"/>
            <a:ext cx="147940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mobilité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3460034" y="2961488"/>
            <a:ext cx="2520000" cy="7112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mobilité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INTPOS0058 (initial)</a:t>
            </a:r>
          </a:p>
        </p:txBody>
      </p:sp>
      <p:sp>
        <p:nvSpPr>
          <p:cNvPr id="95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56660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101" idx="1"/>
          </p:cNvCxnSpPr>
          <p:nvPr userDrawn="1"/>
        </p:nvCxnSpPr>
        <p:spPr bwMode="auto">
          <a:xfrm flipV="1">
            <a:off x="2608951" y="3317113"/>
            <a:ext cx="851083" cy="437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6" name="Groupe 6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9" name="Groupe 6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8696118" y="1620639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67" y="3236123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16" y="329140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31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ex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l’exclusion temporaire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4415" y="309683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Exclusion temporaire de fonctions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829962" y="3096835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INTDIS0003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614415" y="3456835"/>
            <a:ext cx="21554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0859" y="1206992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5235" y="120699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6853" y="128393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6118" y="1620639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3941" y="1620592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2922" y="1620995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8916" y="1615188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 rot="16200000">
            <a:off x="-1238602" y="3128119"/>
            <a:ext cx="35261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Sanctions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63" y="330803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radiation des cadr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(1/2)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96763" y="3280397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78" name="Straight Connector 52"/>
          <p:cNvCxnSpPr>
            <a:stCxn id="72" idx="3"/>
            <a:endCxn id="104" idx="1"/>
          </p:cNvCxnSpPr>
          <p:nvPr userDrawn="1"/>
        </p:nvCxnSpPr>
        <p:spPr bwMode="auto">
          <a:xfrm>
            <a:off x="2384895" y="3640397"/>
            <a:ext cx="432000" cy="54471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816895" y="1592796"/>
            <a:ext cx="327956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Abandon de poste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INTCES0009</a:t>
            </a:r>
          </a:p>
        </p:txBody>
      </p:sp>
      <p:cxnSp>
        <p:nvCxnSpPr>
          <p:cNvPr id="80" name="Straight Connector 34"/>
          <p:cNvCxnSpPr>
            <a:stCxn id="72" idx="3"/>
            <a:endCxn id="79" idx="1"/>
          </p:cNvCxnSpPr>
          <p:nvPr userDrawn="1"/>
        </p:nvCxnSpPr>
        <p:spPr bwMode="auto">
          <a:xfrm flipV="1">
            <a:off x="2384895" y="1880796"/>
            <a:ext cx="432000" cy="17596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8716917" y="1447042"/>
            <a:ext cx="793957" cy="37583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3" name="Straight Connector 52"/>
          <p:cNvCxnSpPr>
            <a:stCxn id="72" idx="3"/>
            <a:endCxn id="105" idx="1"/>
          </p:cNvCxnSpPr>
          <p:nvPr userDrawn="1"/>
        </p:nvCxnSpPr>
        <p:spPr bwMode="auto">
          <a:xfrm flipV="1">
            <a:off x="2384895" y="2743848"/>
            <a:ext cx="427050" cy="89654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 userDrawn="1"/>
        </p:nvSpPr>
        <p:spPr bwMode="auto">
          <a:xfrm>
            <a:off x="2816895" y="3897116"/>
            <a:ext cx="126357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</a:t>
            </a:r>
          </a:p>
        </p:txBody>
      </p:sp>
      <p:sp>
        <p:nvSpPr>
          <p:cNvPr id="105" name="Rectangle 104"/>
          <p:cNvSpPr/>
          <p:nvPr userDrawn="1"/>
        </p:nvSpPr>
        <p:spPr bwMode="auto">
          <a:xfrm>
            <a:off x="2811945" y="2455848"/>
            <a:ext cx="328452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Décès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INTCES0011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465853" y="1447041"/>
            <a:ext cx="793957" cy="374615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5994683" y="104693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76034" y="104693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268765" y="1123875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23721" y="1370096"/>
            <a:ext cx="0" cy="38663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79715" y="1370096"/>
            <a:ext cx="0" cy="38663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Rectangle 137"/>
          <p:cNvSpPr/>
          <p:nvPr userDrawn="1"/>
        </p:nvSpPr>
        <p:spPr bwMode="auto">
          <a:xfrm>
            <a:off x="4512465" y="3189411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pendant la période d’essai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INTCES0008</a:t>
            </a:r>
          </a:p>
        </p:txBody>
      </p:sp>
      <p:sp>
        <p:nvSpPr>
          <p:cNvPr id="139" name="Rectangle 138"/>
          <p:cNvSpPr/>
          <p:nvPr userDrawn="1"/>
        </p:nvSpPr>
        <p:spPr bwMode="auto">
          <a:xfrm>
            <a:off x="4505027" y="3898501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pour motif disciplinaire</a:t>
            </a:r>
          </a:p>
        </p:txBody>
      </p:sp>
      <p:cxnSp>
        <p:nvCxnSpPr>
          <p:cNvPr id="148" name="Straight Connector 52"/>
          <p:cNvCxnSpPr>
            <a:stCxn id="104" idx="3"/>
            <a:endCxn id="138" idx="1"/>
          </p:cNvCxnSpPr>
          <p:nvPr userDrawn="1"/>
        </p:nvCxnSpPr>
        <p:spPr bwMode="auto">
          <a:xfrm flipV="1">
            <a:off x="4080465" y="3477411"/>
            <a:ext cx="432000" cy="70770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52"/>
          <p:cNvCxnSpPr>
            <a:stCxn id="104" idx="3"/>
            <a:endCxn id="139" idx="1"/>
          </p:cNvCxnSpPr>
          <p:nvPr userDrawn="1"/>
        </p:nvCxnSpPr>
        <p:spPr bwMode="auto">
          <a:xfrm>
            <a:off x="4080465" y="4185116"/>
            <a:ext cx="424562" cy="138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 userDrawn="1"/>
        </p:nvSpPr>
        <p:spPr bwMode="auto">
          <a:xfrm rot="16200000">
            <a:off x="-1658184" y="3186985"/>
            <a:ext cx="43653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61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7282" y="4079607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521128" y="4581128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pour insuffisance</a:t>
            </a:r>
            <a:r>
              <a:rPr lang="fr-FR" sz="110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professionnelle</a:t>
            </a:r>
            <a:endParaRPr lang="fr-FR" sz="110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3" name="Straight Connector 52"/>
          <p:cNvCxnSpPr>
            <a:stCxn id="104" idx="3"/>
            <a:endCxn id="62" idx="1"/>
          </p:cNvCxnSpPr>
          <p:nvPr userDrawn="1"/>
        </p:nvCxnSpPr>
        <p:spPr bwMode="auto">
          <a:xfrm>
            <a:off x="4080465" y="4185116"/>
            <a:ext cx="440663" cy="6840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38385" y="4757586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8" name="Groupe 6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1" name="Groupe 70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5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56490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320118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68" y="165279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4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 radiation des cad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(2/2)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1178516" y="4349560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 de fonction</a:t>
            </a: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8734685" y="1552734"/>
            <a:ext cx="793957" cy="35168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3391155" y="4364537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Anticipée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pour cause amiante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INTCES0028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1" name="Straight Connector 52"/>
          <p:cNvCxnSpPr>
            <a:stCxn id="42" idx="3"/>
            <a:endCxn id="47" idx="1"/>
          </p:cNvCxnSpPr>
          <p:nvPr userDrawn="1"/>
        </p:nvCxnSpPr>
        <p:spPr bwMode="auto">
          <a:xfrm>
            <a:off x="2366648" y="4709560"/>
            <a:ext cx="1024507" cy="237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 userDrawn="1"/>
        </p:nvSpPr>
        <p:spPr bwMode="auto">
          <a:xfrm>
            <a:off x="7480426" y="1500867"/>
            <a:ext cx="793957" cy="351682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226360" y="1152624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93802" y="1138257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68" name="TextBox 69"/>
          <p:cNvSpPr txBox="1"/>
          <p:nvPr userDrawn="1"/>
        </p:nvSpPr>
        <p:spPr>
          <a:xfrm>
            <a:off x="7283338" y="122201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69" name="Straight Connector 66"/>
          <p:cNvCxnSpPr/>
          <p:nvPr userDrawn="1"/>
        </p:nvCxnSpPr>
        <p:spPr bwMode="auto">
          <a:xfrm>
            <a:off x="7256480" y="1445085"/>
            <a:ext cx="0" cy="35937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8"/>
          <p:cNvCxnSpPr/>
          <p:nvPr userDrawn="1"/>
        </p:nvCxnSpPr>
        <p:spPr bwMode="auto">
          <a:xfrm>
            <a:off x="8430598" y="1461422"/>
            <a:ext cx="11164" cy="35937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658184" y="3186985"/>
            <a:ext cx="43653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2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3" name="Groupe 7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80" name="Groupe 7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4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ZoneTexte 8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3595" y="4581780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 userDrawn="1"/>
        </p:nvSpPr>
        <p:spPr bwMode="auto">
          <a:xfrm>
            <a:off x="1172049" y="2564984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44" name="Straight Connector 52"/>
          <p:cNvCxnSpPr>
            <a:stCxn id="43" idx="3"/>
          </p:cNvCxnSpPr>
          <p:nvPr userDrawn="1"/>
        </p:nvCxnSpPr>
        <p:spPr bwMode="auto">
          <a:xfrm flipV="1">
            <a:off x="2360181" y="2173631"/>
            <a:ext cx="1244307" cy="75135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>
            <a:off x="3390463" y="1647045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INTCES0012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3390463" y="2565017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 avec indemnité de départ volontaire dans le cadre d’une réorganisation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INTCES0018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0" name="Straight Connector 52"/>
          <p:cNvCxnSpPr>
            <a:stCxn id="43" idx="3"/>
            <a:endCxn id="49" idx="1"/>
          </p:cNvCxnSpPr>
          <p:nvPr userDrawn="1"/>
        </p:nvCxnSpPr>
        <p:spPr bwMode="auto">
          <a:xfrm>
            <a:off x="2360181" y="2924984"/>
            <a:ext cx="1030282" cy="884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28" y="2740584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3391155" y="3444296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suite à une rupture conventionnelle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INTCES0031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9" name="Straight Connector 52"/>
          <p:cNvCxnSpPr>
            <a:stCxn id="43" idx="3"/>
          </p:cNvCxnSpPr>
          <p:nvPr userDrawn="1"/>
        </p:nvCxnSpPr>
        <p:spPr bwMode="auto">
          <a:xfrm>
            <a:off x="2360181" y="2924984"/>
            <a:ext cx="1031364" cy="11042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Image 6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03" y="1884872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02" y="368375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8375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auto">
          <a:xfrm>
            <a:off x="2420211" y="1124744"/>
            <a:ext cx="7143054" cy="40506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pSp>
        <p:nvGrpSpPr>
          <p:cNvPr id="4" name="Group 43"/>
          <p:cNvGrpSpPr>
            <a:grpSpLocks noChangeAspect="1"/>
          </p:cNvGrpSpPr>
          <p:nvPr userDrawn="1"/>
        </p:nvGrpSpPr>
        <p:grpSpPr>
          <a:xfrm>
            <a:off x="7725600" y="4868947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1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2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2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2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2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34" name="Title 1"/>
          <p:cNvSpPr txBox="1">
            <a:spLocks/>
          </p:cNvSpPr>
          <p:nvPr userDrawn="1"/>
        </p:nvSpPr>
        <p:spPr bwMode="gray">
          <a:xfrm>
            <a:off x="428400" y="25920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r>
              <a:rPr lang="fr-FR" sz="1800" kern="0" dirty="0"/>
              <a:t>Vie d’un agent contractuel dans la FPE</a:t>
            </a:r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2452564" y="5261316"/>
            <a:ext cx="7180958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157106" y="3607387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Cessation d’activité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164387" y="3964135"/>
            <a:ext cx="1980000" cy="24351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" action="ppaction://hlinksldjump"/>
              </a:rPr>
              <a:t>CESSATION HORS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Rectangle 6"/>
          <p:cNvSpPr>
            <a:spLocks noChangeArrowheads="1"/>
          </p:cNvSpPr>
          <p:nvPr userDrawn="1"/>
        </p:nvSpPr>
        <p:spPr bwMode="auto">
          <a:xfrm>
            <a:off x="7416527" y="537321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Sanctions disciplinaires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7" name="Rectangle 6"/>
          <p:cNvSpPr>
            <a:spLocks noChangeArrowheads="1"/>
          </p:cNvSpPr>
          <p:nvPr userDrawn="1"/>
        </p:nvSpPr>
        <p:spPr bwMode="auto">
          <a:xfrm>
            <a:off x="7509504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Formation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8" name="Rectangle 57">
            <a:hlinkClick r:id="" action="ppaction://noaction"/>
          </p:cNvPr>
          <p:cNvSpPr/>
          <p:nvPr userDrawn="1"/>
        </p:nvSpPr>
        <p:spPr bwMode="auto">
          <a:xfrm>
            <a:off x="7509503" y="1717006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DU CPF</a:t>
            </a:r>
          </a:p>
        </p:txBody>
      </p:sp>
      <p:sp>
        <p:nvSpPr>
          <p:cNvPr id="59" name="Rectangle 58">
            <a:hlinkClick r:id="" action="ppaction://noaction"/>
          </p:cNvPr>
          <p:cNvSpPr/>
          <p:nvPr userDrawn="1"/>
        </p:nvSpPr>
        <p:spPr bwMode="auto">
          <a:xfrm>
            <a:off x="7509503" y="1879482"/>
            <a:ext cx="198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POUR CONCOURS &amp; EXAMENS</a:t>
            </a:r>
          </a:p>
        </p:txBody>
      </p:sp>
      <p:sp>
        <p:nvSpPr>
          <p:cNvPr id="60" name="Rectangle 59">
            <a:hlinkClick r:id="" action="ppaction://noaction"/>
          </p:cNvPr>
          <p:cNvSpPr/>
          <p:nvPr userDrawn="1"/>
        </p:nvSpPr>
        <p:spPr bwMode="auto">
          <a:xfrm>
            <a:off x="7509503" y="2131958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CONTINUE</a:t>
            </a:r>
          </a:p>
        </p:txBody>
      </p:sp>
      <p:sp>
        <p:nvSpPr>
          <p:cNvPr id="61" name="Rectangle 60">
            <a:hlinkClick r:id="" action="ppaction://noaction"/>
          </p:cNvPr>
          <p:cNvSpPr/>
          <p:nvPr userDrawn="1"/>
        </p:nvSpPr>
        <p:spPr bwMode="auto">
          <a:xfrm>
            <a:off x="7509503" y="2294434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STATUTAIRE</a:t>
            </a:r>
          </a:p>
        </p:txBody>
      </p:sp>
      <p:sp>
        <p:nvSpPr>
          <p:cNvPr id="62" name="Rectangle 61">
            <a:hlinkClick r:id="" action="ppaction://noaction"/>
          </p:cNvPr>
          <p:cNvSpPr/>
          <p:nvPr userDrawn="1"/>
        </p:nvSpPr>
        <p:spPr bwMode="auto">
          <a:xfrm>
            <a:off x="7509503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ENTRETIENS, BILANS</a:t>
            </a:r>
          </a:p>
        </p:txBody>
      </p:sp>
      <p:sp>
        <p:nvSpPr>
          <p:cNvPr id="63" name="Rectangle 62">
            <a:hlinkClick r:id="" action="ppaction://noaction"/>
          </p:cNvPr>
          <p:cNvSpPr/>
          <p:nvPr userDrawn="1"/>
        </p:nvSpPr>
        <p:spPr bwMode="auto">
          <a:xfrm>
            <a:off x="7416527" y="6319346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DONNEES PERSO.</a:t>
            </a:r>
          </a:p>
        </p:txBody>
      </p:sp>
      <p:sp>
        <p:nvSpPr>
          <p:cNvPr id="64" name="Rectangle 6"/>
          <p:cNvSpPr>
            <a:spLocks noChangeArrowheads="1"/>
          </p:cNvSpPr>
          <p:nvPr userDrawn="1"/>
        </p:nvSpPr>
        <p:spPr bwMode="auto">
          <a:xfrm>
            <a:off x="4948120" y="2780928"/>
            <a:ext cx="4576033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Congés &amp; Absences</a:t>
            </a:r>
          </a:p>
        </p:txBody>
      </p:sp>
      <p:sp>
        <p:nvSpPr>
          <p:cNvPr id="65" name="Rectangle 64">
            <a:hlinkClick r:id="" action="ppaction://noaction"/>
          </p:cNvPr>
          <p:cNvSpPr/>
          <p:nvPr userDrawn="1"/>
        </p:nvSpPr>
        <p:spPr bwMode="auto">
          <a:xfrm>
            <a:off x="4948120" y="3163891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4948120" y="3340639"/>
            <a:ext cx="1980000" cy="2667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CONGES REPRESENTANTS PERSONNEL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7" name="Rectangle 66">
            <a:hlinkClick r:id="" action="ppaction://noaction"/>
          </p:cNvPr>
          <p:cNvSpPr/>
          <p:nvPr userDrawn="1"/>
        </p:nvSpPr>
        <p:spPr bwMode="auto">
          <a:xfrm>
            <a:off x="4948120" y="3608840"/>
            <a:ext cx="198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ABSENCE DE SERVICE FAIT</a:t>
            </a:r>
          </a:p>
        </p:txBody>
      </p:sp>
      <p:sp>
        <p:nvSpPr>
          <p:cNvPr id="73" name="Rectangle 72">
            <a:hlinkClick r:id="" action="ppaction://noaction"/>
          </p:cNvPr>
          <p:cNvSpPr/>
          <p:nvPr userDrawn="1"/>
        </p:nvSpPr>
        <p:spPr bwMode="auto">
          <a:xfrm>
            <a:off x="7552480" y="3176928"/>
            <a:ext cx="1980000" cy="1828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CET</a:t>
            </a:r>
          </a:p>
        </p:txBody>
      </p:sp>
      <p:sp>
        <p:nvSpPr>
          <p:cNvPr id="76" name="Rectangle 75"/>
          <p:cNvSpPr/>
          <p:nvPr userDrawn="1"/>
        </p:nvSpPr>
        <p:spPr bwMode="auto">
          <a:xfrm>
            <a:off x="7552480" y="3356992"/>
            <a:ext cx="1980000" cy="2536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CONGE FORMATION PROF.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TextBox 239"/>
          <p:cNvSpPr txBox="1"/>
          <p:nvPr userDrawn="1"/>
        </p:nvSpPr>
        <p:spPr>
          <a:xfrm>
            <a:off x="4484948" y="5143072"/>
            <a:ext cx="29719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PROCESSUS HORS PARCOURS CLASSIQUE</a:t>
            </a:r>
          </a:p>
        </p:txBody>
      </p:sp>
      <p:sp>
        <p:nvSpPr>
          <p:cNvPr id="84" name="Rectangle 6"/>
          <p:cNvSpPr>
            <a:spLocks noChangeArrowheads="1"/>
          </p:cNvSpPr>
          <p:nvPr userDrawn="1"/>
        </p:nvSpPr>
        <p:spPr bwMode="auto">
          <a:xfrm>
            <a:off x="2684748" y="5403702"/>
            <a:ext cx="1980000" cy="552019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Activités, sujétions, éléments annexes de rémunération</a:t>
            </a: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2684748" y="5954227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ACTIVITES &amp;SUJETIONS / REMUNERATION COMPLEM.</a:t>
            </a: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2684748" y="6213822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ELEMENTS ANNEXES DE REMUNERATION</a:t>
            </a:r>
          </a:p>
        </p:txBody>
      </p:sp>
      <p:sp>
        <p:nvSpPr>
          <p:cNvPr id="87" name="Rectangle 6"/>
          <p:cNvSpPr>
            <a:spLocks noChangeArrowheads="1"/>
          </p:cNvSpPr>
          <p:nvPr userDrawn="1"/>
        </p:nvSpPr>
        <p:spPr bwMode="auto">
          <a:xfrm>
            <a:off x="2633089" y="3742133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Modalités de service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2635786" y="4329286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5" action="ppaction://hlinksldjump"/>
              </a:rPr>
              <a:t>TEMPS PARTIEL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6"/>
          <p:cNvSpPr>
            <a:spLocks noChangeArrowheads="1"/>
          </p:cNvSpPr>
          <p:nvPr userDrawn="1"/>
        </p:nvSpPr>
        <p:spPr bwMode="auto">
          <a:xfrm>
            <a:off x="5004259" y="597976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Modification du décret portant statut d’un corps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1" name="Rectangle 90">
            <a:hlinkClick r:id="" action="ppaction://noaction"/>
          </p:cNvPr>
          <p:cNvSpPr/>
          <p:nvPr userDrawn="1"/>
        </p:nvSpPr>
        <p:spPr bwMode="auto">
          <a:xfrm>
            <a:off x="5004259" y="6359087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</a:t>
            </a:r>
          </a:p>
        </p:txBody>
      </p:sp>
      <p:sp>
        <p:nvSpPr>
          <p:cNvPr id="92" name="Rectangle 6"/>
          <p:cNvSpPr>
            <a:spLocks noChangeArrowheads="1"/>
          </p:cNvSpPr>
          <p:nvPr userDrawn="1"/>
        </p:nvSpPr>
        <p:spPr bwMode="auto">
          <a:xfrm>
            <a:off x="2633089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Mobilité &amp; Position statutaire</a:t>
            </a:r>
            <a:endParaRPr lang="fr-FR" sz="105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04" name="Rectangle 103">
            <a:hlinkClick r:id="" action="ppaction://noaction"/>
          </p:cNvPr>
          <p:cNvSpPr/>
          <p:nvPr userDrawn="1"/>
        </p:nvSpPr>
        <p:spPr bwMode="auto">
          <a:xfrm>
            <a:off x="7416527" y="5750125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DE LA SANCTION</a:t>
            </a:r>
          </a:p>
        </p:txBody>
      </p:sp>
      <p:sp>
        <p:nvSpPr>
          <p:cNvPr id="105" name="Rectangle 104">
            <a:hlinkClick r:id="" action="ppaction://noaction"/>
          </p:cNvPr>
          <p:cNvSpPr/>
          <p:nvPr userDrawn="1"/>
        </p:nvSpPr>
        <p:spPr bwMode="auto">
          <a:xfrm>
            <a:off x="7416527" y="590331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6" action="ppaction://hlinksldjump"/>
              </a:rPr>
              <a:t>SUSPENSION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6" name="Rectangle 6"/>
          <p:cNvSpPr>
            <a:spLocks noChangeArrowheads="1"/>
          </p:cNvSpPr>
          <p:nvPr userDrawn="1"/>
        </p:nvSpPr>
        <p:spPr bwMode="auto">
          <a:xfrm>
            <a:off x="164387" y="1179219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Entrée dans la FPE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164387" y="154320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RECRUTEMENT</a:t>
            </a:r>
          </a:p>
        </p:txBody>
      </p:sp>
      <p:sp>
        <p:nvSpPr>
          <p:cNvPr id="108" name="Rectangle 107">
            <a:hlinkClick r:id="rId7" action="ppaction://hlinksldjump"/>
          </p:cNvPr>
          <p:cNvSpPr/>
          <p:nvPr userDrawn="1"/>
        </p:nvSpPr>
        <p:spPr bwMode="auto">
          <a:xfrm>
            <a:off x="164387" y="1753434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CDD</a:t>
            </a:r>
          </a:p>
        </p:txBody>
      </p:sp>
      <p:sp>
        <p:nvSpPr>
          <p:cNvPr id="109" name="Rectangle 108">
            <a:hlinkClick r:id="rId8" action="ppaction://hlinksldjump"/>
          </p:cNvPr>
          <p:cNvSpPr/>
          <p:nvPr userDrawn="1"/>
        </p:nvSpPr>
        <p:spPr bwMode="auto">
          <a:xfrm>
            <a:off x="164387" y="2014934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CDI</a:t>
            </a: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57106" y="2583801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6" name="Rectangle 115">
            <a:hlinkClick r:id="" action="ppaction://noaction"/>
          </p:cNvPr>
          <p:cNvSpPr/>
          <p:nvPr userDrawn="1"/>
        </p:nvSpPr>
        <p:spPr bwMode="auto">
          <a:xfrm>
            <a:off x="164387" y="2822493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7" name="Rectangle 6"/>
          <p:cNvSpPr>
            <a:spLocks noChangeArrowheads="1"/>
          </p:cNvSpPr>
          <p:nvPr userDrawn="1"/>
        </p:nvSpPr>
        <p:spPr bwMode="auto">
          <a:xfrm>
            <a:off x="5004259" y="538312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Distinctions honorifiques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5004259" y="5750731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LEGION D’HONNEUR, etc.</a:t>
            </a:r>
          </a:p>
        </p:txBody>
      </p:sp>
      <p:sp>
        <p:nvSpPr>
          <p:cNvPr id="120" name="Espace réservé du numéro de diapositive 2"/>
          <p:cNvSpPr txBox="1">
            <a:spLocks/>
          </p:cNvSpPr>
          <p:nvPr userDrawn="1"/>
        </p:nvSpPr>
        <p:spPr bwMode="gray">
          <a:xfrm>
            <a:off x="9317448" y="655434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0" name="Rectangle 109">
            <a:hlinkClick r:id="" action="ppaction://noaction"/>
          </p:cNvPr>
          <p:cNvSpPr/>
          <p:nvPr userDrawn="1"/>
        </p:nvSpPr>
        <p:spPr bwMode="auto">
          <a:xfrm>
            <a:off x="7416527" y="606363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9" action="ppaction://hlinksldjump"/>
              </a:rPr>
              <a:t>EXCLUSION TEMPORAIRE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Rectangle 67">
            <a:hlinkClick r:id="" action="ppaction://noaction"/>
          </p:cNvPr>
          <p:cNvSpPr/>
          <p:nvPr userDrawn="1"/>
        </p:nvSpPr>
        <p:spPr bwMode="auto">
          <a:xfrm>
            <a:off x="4948120" y="3806840"/>
            <a:ext cx="1980000" cy="22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DECHARGE DE SERVICE</a:t>
            </a:r>
          </a:p>
        </p:txBody>
      </p:sp>
      <p:sp>
        <p:nvSpPr>
          <p:cNvPr id="41" name="Rectangle 6"/>
          <p:cNvSpPr>
            <a:spLocks noChangeArrowheads="1"/>
          </p:cNvSpPr>
          <p:nvPr userDrawn="1"/>
        </p:nvSpPr>
        <p:spPr bwMode="auto">
          <a:xfrm>
            <a:off x="4948120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Progression dans la carrière</a:t>
            </a:r>
          </a:p>
        </p:txBody>
      </p:sp>
      <p:sp>
        <p:nvSpPr>
          <p:cNvPr id="69" name="Rectangle 68">
            <a:hlinkClick r:id="" action="ppaction://noaction"/>
          </p:cNvPr>
          <p:cNvSpPr/>
          <p:nvPr userDrawn="1"/>
        </p:nvSpPr>
        <p:spPr bwMode="auto">
          <a:xfrm>
            <a:off x="4948120" y="4030498"/>
            <a:ext cx="19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 ETRANGER</a:t>
            </a:r>
          </a:p>
        </p:txBody>
      </p:sp>
      <p:sp>
        <p:nvSpPr>
          <p:cNvPr id="70" name="Rectangle 69">
            <a:hlinkClick r:id="" action="ppaction://noaction"/>
          </p:cNvPr>
          <p:cNvSpPr/>
          <p:nvPr userDrawn="1"/>
        </p:nvSpPr>
        <p:spPr bwMode="auto">
          <a:xfrm>
            <a:off x="4948120" y="4207651"/>
            <a:ext cx="1980000" cy="27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 BILAN DE COMPETENCES</a:t>
            </a: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4948120" y="446137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0" action="ppaction://hlinksldjump"/>
              </a:rPr>
              <a:t>CONGE PRESENCE PARENTALE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4948120" y="1711264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D’ECHELON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4948120" y="1897006"/>
            <a:ext cx="1980000" cy="2349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</a:t>
            </a:r>
          </a:p>
        </p:txBody>
      </p:sp>
      <p:sp>
        <p:nvSpPr>
          <p:cNvPr id="44" name="Rectangle 43">
            <a:hlinkClick r:id="" action="ppaction://noaction"/>
          </p:cNvPr>
          <p:cNvSpPr/>
          <p:nvPr userDrawn="1"/>
        </p:nvSpPr>
        <p:spPr bwMode="auto">
          <a:xfrm>
            <a:off x="4948120" y="2131958"/>
            <a:ext cx="1980000" cy="2064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45" name="Rectangle 44">
            <a:hlinkClick r:id="" action="ppaction://noaction"/>
          </p:cNvPr>
          <p:cNvSpPr/>
          <p:nvPr userDrawn="1"/>
        </p:nvSpPr>
        <p:spPr bwMode="auto">
          <a:xfrm>
            <a:off x="4948120" y="2337046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ANCIENNETE</a:t>
            </a:r>
          </a:p>
        </p:txBody>
      </p:sp>
      <p:sp>
        <p:nvSpPr>
          <p:cNvPr id="46" name="Rectangle 45">
            <a:hlinkClick r:id="" action="ppaction://noaction"/>
          </p:cNvPr>
          <p:cNvSpPr/>
          <p:nvPr userDrawn="1"/>
        </p:nvSpPr>
        <p:spPr bwMode="auto">
          <a:xfrm>
            <a:off x="4948120" y="2515640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EVALUATION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2633089" y="1711265"/>
            <a:ext cx="1980000" cy="2738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CHANGEMENT D’AFFECTATION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2633089" y="198516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MOBILITE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2633089" y="2165161"/>
            <a:ext cx="1980000" cy="18756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2" action="ppaction://hlinksldjump"/>
              </a:rPr>
              <a:t>CONGE PARENTAL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Rectangle 99"/>
          <p:cNvSpPr/>
          <p:nvPr userDrawn="1"/>
        </p:nvSpPr>
        <p:spPr bwMode="auto">
          <a:xfrm>
            <a:off x="2633089" y="2352725"/>
            <a:ext cx="1980000" cy="1993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CONGES SANS 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1" name="Rectangle 100">
            <a:hlinkClick r:id="" action="ppaction://noaction"/>
          </p:cNvPr>
          <p:cNvSpPr/>
          <p:nvPr userDrawn="1"/>
        </p:nvSpPr>
        <p:spPr bwMode="auto">
          <a:xfrm>
            <a:off x="2633089" y="2850625"/>
            <a:ext cx="1980000" cy="167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SERVICE NATIONAL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2633089" y="3016407"/>
            <a:ext cx="1980000" cy="1610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lvl="0">
              <a:defRPr kern="0">
                <a:solidFill>
                  <a:srgbClr val="004272"/>
                </a:solidFill>
                <a:latin typeface="+mn-lt"/>
                <a:cs typeface="ＭＳ Ｐゴシック"/>
              </a:defRPr>
            </a:lvl1pPr>
          </a:lstStyle>
          <a:p>
            <a:pPr lvl="0"/>
            <a:r>
              <a:rPr lang="fr-FR" dirty="0">
                <a:hlinkClick r:id="rId14" action="ppaction://hlinksldjump"/>
              </a:rPr>
              <a:t>MISE A DISPOSITION</a:t>
            </a:r>
            <a:endParaRPr lang="fr-FR" dirty="0"/>
          </a:p>
        </p:txBody>
      </p:sp>
      <p:sp>
        <p:nvSpPr>
          <p:cNvPr id="103" name="Rectangle 102">
            <a:hlinkClick r:id="" action="ppaction://noaction"/>
          </p:cNvPr>
          <p:cNvSpPr/>
          <p:nvPr userDrawn="1"/>
        </p:nvSpPr>
        <p:spPr bwMode="auto">
          <a:xfrm>
            <a:off x="2633089" y="3177446"/>
            <a:ext cx="1980000" cy="179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SITUATION ADMIN. A L’ETRANGER</a:t>
            </a:r>
          </a:p>
        </p:txBody>
      </p:sp>
      <p:sp>
        <p:nvSpPr>
          <p:cNvPr id="122" name="Rectangle 121"/>
          <p:cNvSpPr/>
          <p:nvPr userDrawn="1"/>
        </p:nvSpPr>
        <p:spPr bwMode="auto">
          <a:xfrm>
            <a:off x="2633089" y="3357445"/>
            <a:ext cx="1980000" cy="179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REINTEGRATION D’EMPLOI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32076" y="5275130"/>
            <a:ext cx="2241679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3" name="Rectangle 6"/>
          <p:cNvSpPr>
            <a:spLocks noChangeArrowheads="1"/>
          </p:cNvSpPr>
          <p:nvPr userDrawn="1"/>
        </p:nvSpPr>
        <p:spPr bwMode="auto">
          <a:xfrm>
            <a:off x="236476" y="5409220"/>
            <a:ext cx="1785937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Macro-processus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236476" y="5769933"/>
            <a:ext cx="1785937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174625" indent="-174625" algn="ctr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</a:t>
            </a:r>
          </a:p>
        </p:txBody>
      </p:sp>
      <p:sp>
        <p:nvSpPr>
          <p:cNvPr id="123" name="TextBox 621"/>
          <p:cNvSpPr txBox="1"/>
          <p:nvPr userDrawn="1"/>
        </p:nvSpPr>
        <p:spPr>
          <a:xfrm>
            <a:off x="690544" y="5159442"/>
            <a:ext cx="8420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FFC000"/>
                </a:solidFill>
                <a:latin typeface="+mn-lt"/>
              </a:rPr>
              <a:t>LEGENDE</a:t>
            </a:r>
          </a:p>
        </p:txBody>
      </p:sp>
      <p:sp>
        <p:nvSpPr>
          <p:cNvPr id="124" name="Rectangle 123"/>
          <p:cNvSpPr/>
          <p:nvPr userDrawn="1"/>
        </p:nvSpPr>
        <p:spPr bwMode="auto">
          <a:xfrm>
            <a:off x="956556" y="6061406"/>
            <a:ext cx="485983" cy="347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A étudier</a:t>
            </a:r>
          </a:p>
        </p:txBody>
      </p:sp>
      <p:sp>
        <p:nvSpPr>
          <p:cNvPr id="125" name="Rectangle 124"/>
          <p:cNvSpPr/>
          <p:nvPr userDrawn="1"/>
        </p:nvSpPr>
        <p:spPr bwMode="auto">
          <a:xfrm>
            <a:off x="236476" y="6061406"/>
            <a:ext cx="648000" cy="3479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Existence d’un acte</a:t>
            </a:r>
          </a:p>
        </p:txBody>
      </p:sp>
      <p:sp>
        <p:nvSpPr>
          <p:cNvPr id="126" name="Rectangle 125"/>
          <p:cNvSpPr/>
          <p:nvPr userDrawn="1"/>
        </p:nvSpPr>
        <p:spPr bwMode="auto">
          <a:xfrm>
            <a:off x="1554854" y="6069392"/>
            <a:ext cx="485983" cy="347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sp>
        <p:nvSpPr>
          <p:cNvPr id="119" name="Rectangle 118"/>
          <p:cNvSpPr/>
          <p:nvPr userDrawn="1"/>
        </p:nvSpPr>
        <p:spPr bwMode="auto">
          <a:xfrm>
            <a:off x="2642134" y="4145565"/>
            <a:ext cx="1973652" cy="16880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5" action="ppaction://hlinksldjump"/>
              </a:rPr>
              <a:t>TELETRAVAIL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7" name="Rectangle 126">
            <a:hlinkClick r:id="" action="ppaction://noaction"/>
          </p:cNvPr>
          <p:cNvSpPr/>
          <p:nvPr userDrawn="1"/>
        </p:nvSpPr>
        <p:spPr bwMode="auto">
          <a:xfrm>
            <a:off x="165111" y="22952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CONTRAT DE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PROJE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T</a:t>
            </a:r>
          </a:p>
        </p:txBody>
      </p:sp>
      <p:sp>
        <p:nvSpPr>
          <p:cNvPr id="128" name="Rectangle 127"/>
          <p:cNvSpPr/>
          <p:nvPr userDrawn="1"/>
        </p:nvSpPr>
        <p:spPr bwMode="auto">
          <a:xfrm>
            <a:off x="4948120" y="4638984"/>
            <a:ext cx="1980000" cy="29759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6" action="ppaction://hlinksldjump"/>
              </a:rPr>
              <a:t>REPRISE ANTICIPEE SUITE A CONGE/ABSENCE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1" name="Rectangle 130">
            <a:hlinkClick r:id="rId17" action="ppaction://hlinksldjump"/>
          </p:cNvPr>
          <p:cNvSpPr/>
          <p:nvPr userDrawn="1"/>
        </p:nvSpPr>
        <p:spPr bwMode="auto">
          <a:xfrm>
            <a:off x="7552484" y="3568927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6" action="ppaction://hlinksldjump"/>
              </a:rPr>
              <a:t>CONGE TRANSITION PROF.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7" name="Rectangle 76"/>
          <p:cNvSpPr/>
          <p:nvPr userDrawn="1"/>
        </p:nvSpPr>
        <p:spPr bwMode="auto">
          <a:xfrm>
            <a:off x="7552480" y="3725986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 CONGES MALADIE ORDINAIRE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2" name="Rectangle 111"/>
          <p:cNvSpPr/>
          <p:nvPr userDrawn="1"/>
        </p:nvSpPr>
        <p:spPr bwMode="auto">
          <a:xfrm>
            <a:off x="7552480" y="390606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RESTRUCTURATION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0" name="Rectangle 79"/>
          <p:cNvSpPr/>
          <p:nvPr userDrawn="1"/>
        </p:nvSpPr>
        <p:spPr bwMode="auto">
          <a:xfrm>
            <a:off x="7552480" y="408761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CONGE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 GRAVE MALADIE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1" name="Rectangle 120"/>
          <p:cNvSpPr/>
          <p:nvPr userDrawn="1"/>
        </p:nvSpPr>
        <p:spPr bwMode="auto">
          <a:xfrm>
            <a:off x="7552480" y="426761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CONGE SOLIDARITE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 FAMILIALE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7552480" y="4445709"/>
            <a:ext cx="1980000" cy="22857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1" action="ppaction://hlinksldjump"/>
              </a:rPr>
              <a:t>CONGES LIEES A LA PARENTALITE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7552484" y="4686038"/>
            <a:ext cx="1980000" cy="18312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CONGE BONIFIE</a:t>
            </a:r>
            <a:endParaRPr lang="fr-FR" sz="900" kern="0" baseline="0" dirty="0">
              <a:solidFill>
                <a:srgbClr val="339933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633089" y="2547641"/>
            <a:ext cx="1980000" cy="29506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CONGES NAISSANCE ET ADOPTION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>
            <a:off x="7552480" y="4869160"/>
            <a:ext cx="1980000" cy="18312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CONGE PROCHE</a:t>
            </a:r>
            <a:r>
              <a:rPr lang="fr-FR" sz="900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 AIDANT</a:t>
            </a:r>
            <a:endParaRPr lang="fr-FR" sz="900" kern="0" baseline="0" dirty="0">
              <a:solidFill>
                <a:srgbClr val="339933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52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(1/4) 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314443" y="3031886"/>
            <a:ext cx="1440000" cy="72107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indéterminée (CDI)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111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14" name="Connecteur droit 13"/>
          <p:cNvCxnSpPr>
            <a:stCxn id="97" idx="3"/>
            <a:endCxn id="43" idx="1"/>
          </p:cNvCxnSpPr>
          <p:nvPr userDrawn="1"/>
        </p:nvCxnSpPr>
        <p:spPr bwMode="auto">
          <a:xfrm flipV="1">
            <a:off x="2618002" y="3392421"/>
            <a:ext cx="696441" cy="5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 userDrawn="1"/>
        </p:nvCxnSpPr>
        <p:spPr bwMode="auto">
          <a:xfrm>
            <a:off x="3145833" y="332171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/>
          <p:cNvCxnSpPr>
            <a:stCxn id="43" idx="3"/>
            <a:endCxn id="141" idx="1"/>
          </p:cNvCxnSpPr>
          <p:nvPr userDrawn="1"/>
        </p:nvCxnSpPr>
        <p:spPr bwMode="auto">
          <a:xfrm>
            <a:off x="4754443" y="3392421"/>
            <a:ext cx="334610" cy="1097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>
            <a:stCxn id="43" idx="3"/>
            <a:endCxn id="143" idx="1"/>
          </p:cNvCxnSpPr>
          <p:nvPr userDrawn="1"/>
        </p:nvCxnSpPr>
        <p:spPr bwMode="auto">
          <a:xfrm flipV="1">
            <a:off x="4754443" y="2372119"/>
            <a:ext cx="331439" cy="10203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Rectangle 140"/>
          <p:cNvSpPr/>
          <p:nvPr userDrawn="1"/>
        </p:nvSpPr>
        <p:spPr bwMode="auto">
          <a:xfrm>
            <a:off x="5089053" y="4141759"/>
            <a:ext cx="1440000" cy="69602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332-2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(1°) 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INTRAN0014</a:t>
            </a:r>
          </a:p>
        </p:txBody>
      </p:sp>
      <p:sp>
        <p:nvSpPr>
          <p:cNvPr id="143" name="Rectangle 142"/>
          <p:cNvSpPr/>
          <p:nvPr userDrawn="1"/>
        </p:nvSpPr>
        <p:spPr bwMode="auto">
          <a:xfrm>
            <a:off x="5085882" y="2035909"/>
            <a:ext cx="1440000" cy="67241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332-3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INTRAN0016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6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7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4" name="Groupe 7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7" name="Rectangle 7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8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26817" y="220146"/>
            <a:ext cx="1156700" cy="79208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79" y="4329205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1" y="220486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(2/4)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090939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déterminée (CDD)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111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1136576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14" name="Connecteur droit 13"/>
          <p:cNvCxnSpPr>
            <a:stCxn id="97" idx="3"/>
            <a:endCxn id="43" idx="1"/>
          </p:cNvCxnSpPr>
          <p:nvPr userDrawn="1"/>
        </p:nvCxnSpPr>
        <p:spPr bwMode="auto">
          <a:xfrm>
            <a:off x="2576576" y="3392956"/>
            <a:ext cx="5143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>
            <a:stCxn id="43" idx="3"/>
            <a:endCxn id="142" idx="1"/>
          </p:cNvCxnSpPr>
          <p:nvPr userDrawn="1"/>
        </p:nvCxnSpPr>
        <p:spPr bwMode="auto">
          <a:xfrm flipV="1">
            <a:off x="4530939" y="2659815"/>
            <a:ext cx="442389" cy="7331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>
            <a:stCxn id="43" idx="3"/>
            <a:endCxn id="143" idx="1"/>
          </p:cNvCxnSpPr>
          <p:nvPr userDrawn="1"/>
        </p:nvCxnSpPr>
        <p:spPr bwMode="auto">
          <a:xfrm flipV="1">
            <a:off x="4530939" y="1741104"/>
            <a:ext cx="444758" cy="16518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141"/>
          <p:cNvSpPr/>
          <p:nvPr userDrawn="1"/>
        </p:nvSpPr>
        <p:spPr bwMode="auto">
          <a:xfrm>
            <a:off x="4973328" y="2257610"/>
            <a:ext cx="1440000" cy="80441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recrutement agent handicapé sans formation initiale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INTRAN0005</a:t>
            </a:r>
          </a:p>
        </p:txBody>
      </p:sp>
      <p:sp>
        <p:nvSpPr>
          <p:cNvPr id="143" name="Rectangle 142"/>
          <p:cNvSpPr/>
          <p:nvPr userDrawn="1"/>
        </p:nvSpPr>
        <p:spPr bwMode="auto">
          <a:xfrm>
            <a:off x="4975697" y="1326151"/>
            <a:ext cx="1440000" cy="82990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recrutement agent handicapé avec formation initiale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INTRAN0002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6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7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4" name="Groupe 7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7" name="Rectangle 7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8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cxnSp>
        <p:nvCxnSpPr>
          <p:cNvPr id="67" name="Connecteur droit 66"/>
          <p:cNvCxnSpPr>
            <a:stCxn id="43" idx="3"/>
            <a:endCxn id="88" idx="1"/>
          </p:cNvCxnSpPr>
          <p:nvPr userDrawn="1"/>
        </p:nvCxnSpPr>
        <p:spPr bwMode="auto">
          <a:xfrm>
            <a:off x="4530939" y="3392956"/>
            <a:ext cx="451941" cy="1548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>
            <a:endCxn id="83" idx="1"/>
          </p:cNvCxnSpPr>
          <p:nvPr userDrawn="1"/>
        </p:nvCxnSpPr>
        <p:spPr bwMode="auto">
          <a:xfrm>
            <a:off x="4527480" y="3371834"/>
            <a:ext cx="467820" cy="8348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82"/>
          <p:cNvSpPr/>
          <p:nvPr userDrawn="1"/>
        </p:nvSpPr>
        <p:spPr bwMode="auto">
          <a:xfrm>
            <a:off x="4995300" y="389010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L.332-22 INTRAN0015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4982880" y="316236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332-2 (1°)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INTRAN0013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4982880" y="4624756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332-3 INTRAN0017</a:t>
            </a:r>
          </a:p>
        </p:txBody>
      </p:sp>
      <p:cxnSp>
        <p:nvCxnSpPr>
          <p:cNvPr id="90" name="Connecteur droit 89"/>
          <p:cNvCxnSpPr>
            <a:stCxn id="43" idx="3"/>
            <a:endCxn id="84" idx="1"/>
          </p:cNvCxnSpPr>
          <p:nvPr userDrawn="1"/>
        </p:nvCxnSpPr>
        <p:spPr bwMode="auto">
          <a:xfrm>
            <a:off x="4530939" y="3392956"/>
            <a:ext cx="451941" cy="85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24" y="1694598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14" y="2374844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2669"/>
            <a:ext cx="1156700" cy="7920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14" y="3198346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3993262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74892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cxnSp>
        <p:nvCxnSpPr>
          <p:cNvPr id="55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5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60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62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(3/4)</a:t>
            </a:r>
          </a:p>
        </p:txBody>
      </p:sp>
      <p:sp>
        <p:nvSpPr>
          <p:cNvPr id="63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3004079" y="172145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déterminée (CDD)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1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92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93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5" name="Rectangle 94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98" name="Connecteur droit 97"/>
          <p:cNvCxnSpPr>
            <a:stCxn id="96" idx="3"/>
            <a:endCxn id="64" idx="1"/>
          </p:cNvCxnSpPr>
          <p:nvPr userDrawn="1"/>
        </p:nvCxnSpPr>
        <p:spPr bwMode="auto">
          <a:xfrm flipV="1">
            <a:off x="2618002" y="2081459"/>
            <a:ext cx="386077" cy="1311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stCxn id="64" idx="3"/>
          </p:cNvCxnSpPr>
          <p:nvPr userDrawn="1"/>
        </p:nvCxnSpPr>
        <p:spPr bwMode="auto">
          <a:xfrm>
            <a:off x="4444079" y="2081459"/>
            <a:ext cx="556228" cy="3698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>
            <a:stCxn id="64" idx="3"/>
            <a:endCxn id="102" idx="1"/>
          </p:cNvCxnSpPr>
          <p:nvPr userDrawn="1"/>
        </p:nvCxnSpPr>
        <p:spPr bwMode="auto">
          <a:xfrm flipV="1">
            <a:off x="4444079" y="1796056"/>
            <a:ext cx="531618" cy="2854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Rectangle 100"/>
          <p:cNvSpPr/>
          <p:nvPr userDrawn="1"/>
        </p:nvSpPr>
        <p:spPr bwMode="auto">
          <a:xfrm>
            <a:off x="4973328" y="225594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</a:t>
            </a:r>
            <a:r>
              <a:rPr lang="en-US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L. 332-2 (2° a)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INTRAN0020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4975697" y="14360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332-2 (3°) INTRAN0018</a:t>
            </a:r>
          </a:p>
        </p:txBody>
      </p:sp>
      <p:sp>
        <p:nvSpPr>
          <p:cNvPr id="103" name="Rectangle 102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10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10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107" name="Groupe 10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10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113" name="Groupe 11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11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16" name="Rectangle 11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ZoneTexte 11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20" name="Image 1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sp>
        <p:nvSpPr>
          <p:cNvPr id="121" name="Rectangle 120"/>
          <p:cNvSpPr/>
          <p:nvPr userDrawn="1"/>
        </p:nvSpPr>
        <p:spPr bwMode="auto">
          <a:xfrm>
            <a:off x="3004079" y="4188398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indéterminée (CDI)</a:t>
            </a:r>
          </a:p>
        </p:txBody>
      </p:sp>
      <p:cxnSp>
        <p:nvCxnSpPr>
          <p:cNvPr id="122" name="Connecteur droit 121"/>
          <p:cNvCxnSpPr>
            <a:stCxn id="121" idx="3"/>
          </p:cNvCxnSpPr>
          <p:nvPr userDrawn="1"/>
        </p:nvCxnSpPr>
        <p:spPr bwMode="auto">
          <a:xfrm>
            <a:off x="4444079" y="4504944"/>
            <a:ext cx="556228" cy="6864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Connecteur droit 122"/>
          <p:cNvCxnSpPr>
            <a:stCxn id="121" idx="3"/>
          </p:cNvCxnSpPr>
          <p:nvPr userDrawn="1"/>
        </p:nvCxnSpPr>
        <p:spPr bwMode="auto">
          <a:xfrm flipV="1">
            <a:off x="4444079" y="4221040"/>
            <a:ext cx="549045" cy="2839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123"/>
          <p:cNvSpPr/>
          <p:nvPr userDrawn="1"/>
        </p:nvSpPr>
        <p:spPr bwMode="auto">
          <a:xfrm>
            <a:off x="4995300" y="389010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332-2 (3°) INTRAN0019</a:t>
            </a:r>
          </a:p>
        </p:txBody>
      </p:sp>
      <p:cxnSp>
        <p:nvCxnSpPr>
          <p:cNvPr id="130" name="Connecteur droit 129"/>
          <p:cNvCxnSpPr>
            <a:endCxn id="121" idx="1"/>
          </p:cNvCxnSpPr>
          <p:nvPr userDrawn="1"/>
        </p:nvCxnSpPr>
        <p:spPr bwMode="auto">
          <a:xfrm>
            <a:off x="2618002" y="3392956"/>
            <a:ext cx="386077" cy="11119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130"/>
          <p:cNvSpPr/>
          <p:nvPr userDrawn="1"/>
        </p:nvSpPr>
        <p:spPr bwMode="auto">
          <a:xfrm>
            <a:off x="4982880" y="4624756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</a:t>
            </a:r>
            <a:r>
              <a:rPr lang="en-US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L. 332-2 (2° a)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INTRAN0021</a:t>
            </a:r>
          </a:p>
        </p:txBody>
      </p:sp>
      <p:pic>
        <p:nvPicPr>
          <p:cNvPr id="135" name="Image 13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4369"/>
            <a:ext cx="1156700" cy="79208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97" y="2456892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1675987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4" y="4041068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58" y="4777471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cxnSp>
        <p:nvCxnSpPr>
          <p:cNvPr id="55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5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60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62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(4/4)</a:t>
            </a:r>
          </a:p>
        </p:txBody>
      </p:sp>
      <p:sp>
        <p:nvSpPr>
          <p:cNvPr id="63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4655063" y="204356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projet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INTRAN0008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1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92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93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5" name="Rectangle 94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98" name="Connecteur droit 97"/>
          <p:cNvCxnSpPr>
            <a:stCxn id="96" idx="3"/>
            <a:endCxn id="44" idx="1"/>
          </p:cNvCxnSpPr>
          <p:nvPr userDrawn="1"/>
        </p:nvCxnSpPr>
        <p:spPr bwMode="auto">
          <a:xfrm flipV="1">
            <a:off x="2618002" y="3378825"/>
            <a:ext cx="2037061" cy="141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10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10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107" name="Groupe 10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10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113" name="Groupe 11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11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16" name="Rectangle 11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ZoneTexte 11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20" name="Image 1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4369"/>
            <a:ext cx="1156700" cy="792088"/>
          </a:xfrm>
          <a:prstGeom prst="rect">
            <a:avLst/>
          </a:prstGeom>
        </p:spPr>
      </p:pic>
      <p:cxnSp>
        <p:nvCxnSpPr>
          <p:cNvPr id="42" name="Connecteur droit 41"/>
          <p:cNvCxnSpPr>
            <a:stCxn id="96" idx="3"/>
          </p:cNvCxnSpPr>
          <p:nvPr userDrawn="1"/>
        </p:nvCxnSpPr>
        <p:spPr bwMode="auto">
          <a:xfrm flipV="1">
            <a:off x="2618002" y="2403567"/>
            <a:ext cx="2037060" cy="9893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Image 4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70" y="3138952"/>
            <a:ext cx="362413" cy="362413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655063" y="3032956"/>
            <a:ext cx="1440000" cy="69173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PACTE_CERFA.pdf</a:t>
            </a: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39" y="2248634"/>
            <a:ext cx="318039" cy="33626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65" y="4161157"/>
            <a:ext cx="362413" cy="362413"/>
          </a:xfrm>
          <a:prstGeom prst="rect">
            <a:avLst/>
          </a:prstGeom>
        </p:spPr>
      </p:pic>
      <p:cxnSp>
        <p:nvCxnSpPr>
          <p:cNvPr id="53" name="Connecteur droit 52"/>
          <p:cNvCxnSpPr>
            <a:stCxn id="96" idx="3"/>
            <a:endCxn id="54" idx="1"/>
          </p:cNvCxnSpPr>
          <p:nvPr userDrawn="1"/>
        </p:nvCxnSpPr>
        <p:spPr bwMode="auto">
          <a:xfrm>
            <a:off x="2618002" y="3392956"/>
            <a:ext cx="2037061" cy="9339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 userDrawn="1"/>
        </p:nvSpPr>
        <p:spPr bwMode="auto">
          <a:xfrm>
            <a:off x="4655063" y="3994083"/>
            <a:ext cx="1440000" cy="66560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d’apprentissage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CERFA.pdf</a:t>
            </a:r>
          </a:p>
        </p:txBody>
      </p:sp>
    </p:spTree>
    <p:extLst>
      <p:ext uri="{BB962C8B-B14F-4D97-AF65-F5344CB8AC3E}">
        <p14:creationId xmlns:p14="http://schemas.microsoft.com/office/powerpoint/2010/main" val="21161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" name="think-cell Slide" r:id="rId37" imgW="360" imgH="360" progId="">
                  <p:embed/>
                </p:oleObj>
              </mc:Choice>
              <mc:Fallback>
                <p:oleObj name="think-cell Slide" r:id="rId37" imgW="360" imgH="3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0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1" r:id="rId1"/>
    <p:sldLayoutId id="2147487393" r:id="rId2"/>
    <p:sldLayoutId id="2147487396" r:id="rId3"/>
    <p:sldLayoutId id="2147487397" r:id="rId4"/>
    <p:sldLayoutId id="2147487398" r:id="rId5"/>
    <p:sldLayoutId id="2147487399" r:id="rId6"/>
    <p:sldLayoutId id="2147487421" r:id="rId7"/>
    <p:sldLayoutId id="2147487465" r:id="rId8"/>
    <p:sldLayoutId id="2147487519" r:id="rId9"/>
    <p:sldLayoutId id="2147487400" r:id="rId10"/>
    <p:sldLayoutId id="2147487401" r:id="rId11"/>
    <p:sldLayoutId id="2147487423" r:id="rId12"/>
    <p:sldLayoutId id="2147487422" r:id="rId13"/>
    <p:sldLayoutId id="2147487520" r:id="rId14"/>
    <p:sldLayoutId id="2147487402" r:id="rId15"/>
    <p:sldLayoutId id="2147487403" r:id="rId16"/>
    <p:sldLayoutId id="2147487404" r:id="rId17"/>
    <p:sldLayoutId id="2147487405" r:id="rId18"/>
    <p:sldLayoutId id="2147487406" r:id="rId19"/>
    <p:sldLayoutId id="2147487407" r:id="rId20"/>
    <p:sldLayoutId id="2147487503" r:id="rId21"/>
    <p:sldLayoutId id="2147487408" r:id="rId22"/>
    <p:sldLayoutId id="2147487410" r:id="rId23"/>
    <p:sldLayoutId id="2147487411" r:id="rId24"/>
    <p:sldLayoutId id="2147487412" r:id="rId25"/>
    <p:sldLayoutId id="2147487413" r:id="rId26"/>
    <p:sldLayoutId id="2147487414" r:id="rId27"/>
    <p:sldLayoutId id="2147487420" r:id="rId28"/>
    <p:sldLayoutId id="2147487416" r:id="rId29"/>
    <p:sldLayoutId id="2147487504" r:id="rId30"/>
    <p:sldLayoutId id="2147487417" r:id="rId31"/>
    <p:sldLayoutId id="2147487418" r:id="rId32"/>
    <p:sldLayoutId id="2147487419" r:id="rId3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lig.le-grand@finances.gouv.fr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virginie.lentignac@finances.gouv.f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mailto:L-CISIRH&#8212;BARRI-BDA@finances.gouv.fr" TargetMode="External"/><Relationship Id="rId4" Type="http://schemas.openxmlformats.org/officeDocument/2006/relationships/hyperlink" Target="mailto:marwa.moussif@finances.gouv.f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ssarho.cisirh.rie.gouv.fr/fonds-documentaire/open-rh-fpe/gestion-administrative" TargetMode="External"/><Relationship Id="rId3" Type="http://schemas.openxmlformats.org/officeDocument/2006/relationships/slide" Target="slide6.xml"/><Relationship Id="rId7" Type="http://schemas.openxmlformats.org/officeDocument/2006/relationships/hyperlink" Target="https://hopper.cisirh.budget.gouv.fr/BdA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tmp"/><Relationship Id="rId10" Type="http://schemas.openxmlformats.org/officeDocument/2006/relationships/image" Target="../media/image23.png"/><Relationship Id="rId4" Type="http://schemas.openxmlformats.org/officeDocument/2006/relationships/image" Target="../media/image19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ctrTitle"/>
          </p:nvPr>
        </p:nvSpPr>
        <p:spPr>
          <a:xfrm>
            <a:off x="3521075" y="620688"/>
            <a:ext cx="5032375" cy="1295400"/>
          </a:xfrm>
        </p:spPr>
        <p:txBody>
          <a:bodyPr/>
          <a:lstStyle/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altLang="fr-FR" b="0" i="1" dirty="0"/>
          </a:p>
        </p:txBody>
      </p:sp>
      <p:sp>
        <p:nvSpPr>
          <p:cNvPr id="52227" name="Subtitle 2"/>
          <p:cNvSpPr>
            <a:spLocks noGrp="1"/>
          </p:cNvSpPr>
          <p:nvPr>
            <p:ph type="subTitle" idx="1"/>
          </p:nvPr>
        </p:nvSpPr>
        <p:spPr>
          <a:xfrm>
            <a:off x="2504728" y="1988976"/>
            <a:ext cx="6048722" cy="2376128"/>
          </a:xfrm>
        </p:spPr>
        <p:txBody>
          <a:bodyPr/>
          <a:lstStyle/>
          <a:p>
            <a:r>
              <a:rPr lang="fr-FR" dirty="0">
                <a:ea typeface="ＭＳ Ｐゴシック"/>
              </a:rPr>
              <a:t>Vie de l’agent contractuel dans la FPE</a:t>
            </a:r>
          </a:p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Version 23.10.00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dirty="0">
                <a:ea typeface="ＭＳ Ｐゴシック"/>
              </a:rPr>
              <a:t>/02/2024</a:t>
            </a:r>
          </a:p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31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49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74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81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86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99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17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19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40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6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4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72" y="3750182"/>
            <a:ext cx="7706801" cy="310558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 du document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36989" y="1124744"/>
            <a:ext cx="7740860" cy="4465637"/>
          </a:xfrm>
        </p:spPr>
        <p:txBody>
          <a:bodyPr/>
          <a:lstStyle/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altLang="fr-FR" dirty="0">
                <a:solidFill>
                  <a:srgbClr val="002060"/>
                </a:solidFill>
              </a:rPr>
              <a:t>Dans le cadre du projet d’appui à la modernisation de la fonction RH, l</a:t>
            </a:r>
            <a:r>
              <a:rPr lang="fr-FR" dirty="0">
                <a:solidFill>
                  <a:srgbClr val="002060"/>
                </a:solidFill>
              </a:rPr>
              <a:t>e COPIL métier du 8 octobre 2014 a décidé </a:t>
            </a:r>
            <a:r>
              <a:rPr lang="fr-FR" b="1" dirty="0">
                <a:solidFill>
                  <a:srgbClr val="002060"/>
                </a:solidFill>
              </a:rPr>
              <a:t>d’initier</a:t>
            </a:r>
            <a:r>
              <a:rPr lang="fr-FR" altLang="fr-FR" b="1" dirty="0">
                <a:solidFill>
                  <a:srgbClr val="002060"/>
                </a:solidFill>
              </a:rPr>
              <a:t> un groupe de travail afin de constituer la bibliothèque des actes administratifs</a:t>
            </a:r>
            <a:r>
              <a:rPr lang="fr-FR" altLang="fr-FR" dirty="0">
                <a:solidFill>
                  <a:srgbClr val="002060"/>
                </a:solidFill>
              </a:rPr>
              <a:t>. Cette démarche a été, dans un premier temps, </a:t>
            </a:r>
            <a:r>
              <a:rPr lang="fr-FR" dirty="0">
                <a:solidFill>
                  <a:srgbClr val="002060"/>
                </a:solidFill>
              </a:rPr>
              <a:t>initiée avec les ministères clients de RenoiRH, ces derniers disposant déjà d’un cadre de travail bien établi avec le CISIRH. 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Le groupe de travail bénéficie de la participation permanente de la DGAFP, du bureau CE-2A de la DGFIP et de la validation du SRE.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Représenter de manière logique et structurée l’état des lieux de la production des modèles d’actes administratifs</a:t>
            </a:r>
            <a:r>
              <a:rPr lang="fr-FR" i="1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1200"/>
              </a:spcBef>
              <a:buClr>
                <a:srgbClr val="002060"/>
              </a:buClr>
              <a:buNone/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343916" y="1592796"/>
            <a:ext cx="1404728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Contexte</a:t>
            </a:r>
          </a:p>
        </p:txBody>
      </p:sp>
      <p:sp>
        <p:nvSpPr>
          <p:cNvPr id="9" name="Pentagon 5"/>
          <p:cNvSpPr/>
          <p:nvPr/>
        </p:nvSpPr>
        <p:spPr bwMode="auto">
          <a:xfrm>
            <a:off x="308484" y="3140968"/>
            <a:ext cx="1512740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Objectifs</a:t>
            </a:r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681038" y="3571677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96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40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96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5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1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70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95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12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/>
              <a:t>Mise à jour du document et contacts</a:t>
            </a:r>
            <a:endParaRPr lang="fr-FR" altLang="fr-FR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108684" y="1124744"/>
            <a:ext cx="7381392" cy="3256100"/>
          </a:xfrm>
        </p:spPr>
        <p:txBody>
          <a:bodyPr/>
          <a:lstStyle/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Le document sera mis à jour en suivant le rythme de publication du Noyau RH FPE en fonction :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 la </a:t>
            </a:r>
            <a:r>
              <a:rPr lang="fr-FR" sz="1200" b="1" i="1" dirty="0">
                <a:solidFill>
                  <a:srgbClr val="002060"/>
                </a:solidFill>
              </a:rPr>
              <a:t>veille juridique </a:t>
            </a:r>
            <a:r>
              <a:rPr lang="fr-FR" sz="1200" i="1" dirty="0">
                <a:solidFill>
                  <a:srgbClr val="002060"/>
                </a:solidFill>
              </a:rPr>
              <a:t>(nouveaux textes impactant les modèles d’actes) ;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des </a:t>
            </a:r>
            <a:r>
              <a:rPr lang="fr-FR" sz="1200" b="1" i="1" dirty="0">
                <a:solidFill>
                  <a:srgbClr val="002060"/>
                </a:solidFill>
              </a:rPr>
              <a:t>modèles validés dans le cadre des GT </a:t>
            </a:r>
            <a:r>
              <a:rPr lang="fr-FR" sz="1200" i="1" dirty="0">
                <a:solidFill>
                  <a:srgbClr val="002060"/>
                </a:solidFill>
              </a:rPr>
              <a:t>interministériels bibliothèque des actes et via l’espace de validation à distance des ministres: l’espace collaboratif </a:t>
            </a:r>
            <a:r>
              <a:rPr lang="fr-FR" sz="1200" i="1" dirty="0" err="1">
                <a:solidFill>
                  <a:srgbClr val="002060"/>
                </a:solidFill>
              </a:rPr>
              <a:t>hOPPER</a:t>
            </a:r>
            <a:r>
              <a:rPr lang="fr-FR" sz="1200" i="1" dirty="0">
                <a:solidFill>
                  <a:srgbClr val="002060"/>
                </a:solidFill>
              </a:rPr>
              <a:t>.</a:t>
            </a:r>
          </a:p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A noter que la publication d’un texte impactant les modèles d’actes ne peut pas être prise en compte immédiatement. A ce titre, il est nécessaire d’être vigilant lors de la publication de nouveaux textes et d’attendre une nouvelle version du présent document.</a:t>
            </a: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  <a:p>
            <a:pPr marL="174625" indent="-174625">
              <a:spcBef>
                <a:spcPts val="1200"/>
              </a:spcBef>
            </a:pPr>
            <a:r>
              <a:rPr lang="fr-FR" sz="1200" b="1" i="1" dirty="0">
                <a:solidFill>
                  <a:srgbClr val="002060"/>
                </a:solidFill>
              </a:rPr>
              <a:t>Bureau de l’appui à la Simplification Réglementaire et à la Modernisation de la fonction RH / Pôle Simplification et Veille Réglementaire :</a:t>
            </a: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1F3B73"/>
                </a:solidFill>
              </a:rPr>
              <a:t>Stéphanie ARUMUGAM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stephanie.arumugam@finances.gouv.fr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Virginie </a:t>
            </a:r>
            <a:r>
              <a:rPr lang="fr-FR" sz="1200" b="1" i="1" dirty="0">
                <a:solidFill>
                  <a:srgbClr val="1F3B73"/>
                </a:solidFill>
              </a:rPr>
              <a:t>LENTIGNAC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virginie.lentignac@finances.gouv.fr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Kelig LE GRAND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kelig.le-grand@finances.gouv.fr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Marwa MOUSSIF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marwa.moussif@finances.gouv.fr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</a:rPr>
              <a:t>BALF : </a:t>
            </a:r>
            <a:r>
              <a:rPr lang="fr-FR" sz="1200" b="1" i="1" dirty="0">
                <a:solidFill>
                  <a:srgbClr val="002060"/>
                </a:solidFill>
                <a:hlinkClick r:id="rId5"/>
              </a:rPr>
              <a:t>L-CISIRH-BARRI-BDA@finances.gouv.fr</a:t>
            </a:r>
            <a:endParaRPr lang="fr-FR" sz="12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</p:txBody>
      </p:sp>
      <p:sp>
        <p:nvSpPr>
          <p:cNvPr id="5" name="Pentagon 5"/>
          <p:cNvSpPr/>
          <p:nvPr/>
        </p:nvSpPr>
        <p:spPr bwMode="auto">
          <a:xfrm>
            <a:off x="437861" y="1643895"/>
            <a:ext cx="1548172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Mise à jour du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454599" cy="520810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 bwMode="auto">
          <a:xfrm>
            <a:off x="428626" y="3538260"/>
            <a:ext cx="1557407" cy="61206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1" y="3679439"/>
            <a:ext cx="1191208" cy="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51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10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943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0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4508" y="1095791"/>
            <a:ext cx="8856984" cy="5004556"/>
          </a:xfrm>
        </p:spPr>
        <p:txBody>
          <a:bodyPr/>
          <a:lstStyle/>
          <a:p>
            <a:pPr marL="0" lvl="0" indent="0" algn="just">
              <a:buNone/>
            </a:pP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actes liés à la fin d’un congé (sauf exception) ne sont plus à produire puisque les actes de demande et de prolongation/renouvellement portent déjà les dates de fin de congés. En effet, la DGAFP a préconisé de ne plus notifier la fin de certains congés aux agents, ce type d’acte étant considéré inutile. </a:t>
            </a:r>
          </a:p>
          <a:p>
            <a:pPr marL="0" lvl="0" indent="0" algn="just">
              <a:buNone/>
            </a:pP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échange avec la communauté interministérielle, cette préconisation a été validée lors du GT BDA du 12 septembre 2019.</a:t>
            </a:r>
          </a:p>
          <a:p>
            <a:pPr marL="0" lvl="0" indent="0" algn="just">
              <a:spcAft>
                <a:spcPts val="0"/>
              </a:spcAft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exemple, l’acte suivant ne sera plus produit dans la BDA : </a:t>
            </a:r>
          </a:p>
          <a:p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INTABS0059 - </a:t>
            </a:r>
            <a:r>
              <a:rPr lang="fr-FR" dirty="0">
                <a:solidFill>
                  <a:srgbClr val="004272"/>
                </a:solidFill>
              </a:rPr>
              <a:t>Congé présence parental fin (C)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Toutefois, </a:t>
            </a: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 de retour anticipé </a:t>
            </a: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gestionnaires auront la possibilité d’utiliser l’acte portant reprise suite à absence avec impact rémunération _ INTABS0094 (C).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même, pour les absences sans impact sur rémunération, ils pourront utiliser l’acte :</a:t>
            </a:r>
          </a:p>
          <a:p>
            <a:pPr marL="285750" indent="-285750"/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INTABS0090 pour reprise suite à absence sans impact rémunération - (C).</a:t>
            </a:r>
          </a:p>
          <a:p>
            <a:pPr marL="268287" lvl="1" indent="0">
              <a:buNone/>
            </a:pPr>
            <a:endParaRPr lang="fr-FR" b="1" dirty="0"/>
          </a:p>
          <a:p>
            <a:pPr marL="2682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0" y="1196752"/>
            <a:ext cx="256786" cy="2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6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219400" y="1337556"/>
            <a:ext cx="9109012" cy="5259796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4272">
                <a:alpha val="97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46800" anchor="ctr"/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357188" indent="-17462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539750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712788" indent="-17303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895350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4272"/>
              </a:buClr>
              <a:buSzPct val="120000"/>
              <a:buFont typeface="Arial" pitchFamily="34" charset="0"/>
              <a:buChar char="•"/>
              <a:defRPr/>
            </a:pPr>
            <a:endParaRPr lang="fr-FR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Présentation du livrable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680897" y="2078850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MACRO-PROCESSUS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680897" y="2654914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PROCESSUS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783906" y="4131223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EVENEMENTS</a:t>
            </a:r>
          </a:p>
        </p:txBody>
      </p:sp>
      <p:sp>
        <p:nvSpPr>
          <p:cNvPr id="72" name="Down Arrow 71"/>
          <p:cNvSpPr/>
          <p:nvPr/>
        </p:nvSpPr>
        <p:spPr bwMode="auto">
          <a:xfrm>
            <a:off x="4574036" y="3068960"/>
            <a:ext cx="288032" cy="28425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3100" y="1808820"/>
            <a:ext cx="3636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La diapositive n°7 présente l’ensemble des événements de gestion composant la vie d’un agent  contractuel de la FPE. Les événements sont classés en macro-processus.</a:t>
            </a:r>
          </a:p>
          <a:p>
            <a:pPr marL="17780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+mn-lt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suffit de cliquer (en mode diaporama) sur un des processus pour accéder à la diapositive de l’événement correspondant.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3099" y="4022795"/>
            <a:ext cx="363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Pour chaque événement, les principaux cas sont détaillés.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5853099" y="1872595"/>
            <a:ext cx="1" cy="119636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876209" y="4060850"/>
            <a:ext cx="0" cy="324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Picture 5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3380359"/>
            <a:ext cx="559526" cy="3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853100" y="3271046"/>
            <a:ext cx="363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est possible de revenir au sommaire en cliquant sur l’image en haut à droite de chaque diapositive (en mode diaporama).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5853100" y="3305203"/>
            <a:ext cx="0" cy="48568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4465758" y="3541609"/>
            <a:ext cx="1213797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1945780" y="2492896"/>
            <a:ext cx="1158887" cy="108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9" name="Image 4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23" y="5302804"/>
            <a:ext cx="837870" cy="64294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87" y="817815"/>
            <a:ext cx="905649" cy="10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55"/>
          <p:cNvSpPr txBox="1"/>
          <p:nvPr/>
        </p:nvSpPr>
        <p:spPr>
          <a:xfrm>
            <a:off x="4773906" y="5000100"/>
            <a:ext cx="34678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</a:rPr>
              <a:t>Lien pour accéder aux actes :</a:t>
            </a:r>
          </a:p>
          <a:p>
            <a:pPr marL="177800" lvl="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  <a:hlinkClick r:id="rId7"/>
              </a:rPr>
              <a:t>hOPPER</a:t>
            </a:r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85725" lvl="1"/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85725" lvl="1"/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  <a:hlinkClick r:id="rId8"/>
              </a:rPr>
              <a:t>PISSARHO</a:t>
            </a:r>
            <a:endParaRPr lang="fr-FR" sz="1200" b="1" dirty="0">
              <a:solidFill>
                <a:srgbClr val="004272"/>
              </a:solidFill>
              <a:latin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62" y="6050668"/>
            <a:ext cx="310788" cy="3183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076" y="4078481"/>
            <a:ext cx="2995327" cy="2073688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 bwMode="auto">
          <a:xfrm>
            <a:off x="1945780" y="4230234"/>
            <a:ext cx="1838126" cy="0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16" y="1595495"/>
            <a:ext cx="3309265" cy="2291030"/>
          </a:xfrm>
          <a:prstGeom prst="rect">
            <a:avLst/>
          </a:prstGeom>
        </p:spPr>
      </p:pic>
      <p:sp>
        <p:nvSpPr>
          <p:cNvPr id="66" name="Pentagon 65"/>
          <p:cNvSpPr/>
          <p:nvPr/>
        </p:nvSpPr>
        <p:spPr bwMode="auto">
          <a:xfrm>
            <a:off x="2060551" y="1340768"/>
            <a:ext cx="2088232" cy="396044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dirty="0">
                <a:solidFill>
                  <a:srgbClr val="004272"/>
                </a:solidFill>
                <a:latin typeface="+mn-lt"/>
              </a:rPr>
              <a:t>Structure du livrable</a:t>
            </a:r>
          </a:p>
        </p:txBody>
      </p:sp>
      <p:cxnSp>
        <p:nvCxnSpPr>
          <p:cNvPr id="10" name="Connecteur en angle 9"/>
          <p:cNvCxnSpPr>
            <a:stCxn id="2" idx="3"/>
          </p:cNvCxnSpPr>
          <p:nvPr/>
        </p:nvCxnSpPr>
        <p:spPr bwMode="auto">
          <a:xfrm flipH="1">
            <a:off x="2675582" y="2881111"/>
            <a:ext cx="743954" cy="1250112"/>
          </a:xfrm>
          <a:prstGeom prst="bentConnector4">
            <a:avLst>
              <a:gd name="adj1" fmla="val -30728"/>
              <a:gd name="adj2" fmla="val 5112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2804088" y="2852936"/>
            <a:ext cx="615448" cy="563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32" name="Straight Arrow Connector 94"/>
          <p:cNvCxnSpPr/>
          <p:nvPr/>
        </p:nvCxnSpPr>
        <p:spPr bwMode="auto">
          <a:xfrm>
            <a:off x="3414004" y="2753124"/>
            <a:ext cx="266893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94"/>
          <p:cNvCxnSpPr/>
          <p:nvPr/>
        </p:nvCxnSpPr>
        <p:spPr bwMode="auto">
          <a:xfrm>
            <a:off x="3404060" y="2171651"/>
            <a:ext cx="266893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224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1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99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7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923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2566463"/>
  <p:tag name="LINEFORESCHEMECOLOR" val="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  <p:tag name="LINEFORECOLOR" val="10921638"/>
  <p:tag name="LINEFORESCHEMECOLOR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142142</TotalTime>
  <Words>656</Words>
  <Application>Microsoft Office PowerPoint</Application>
  <PresentationFormat>Format A4 (210 x 297 mm)</PresentationFormat>
  <Paragraphs>84</Paragraphs>
  <Slides>34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Arial</vt:lpstr>
      <vt:lpstr>Arial (Body)</vt:lpstr>
      <vt:lpstr>Calibri</vt:lpstr>
      <vt:lpstr>Courier New</vt:lpstr>
      <vt:lpstr>Tahoma</vt:lpstr>
      <vt:lpstr>Verdana</vt:lpstr>
      <vt:lpstr>Wingdings</vt:lpstr>
      <vt:lpstr>Wingdings 2</vt:lpstr>
      <vt:lpstr>2_Présentation Powerpoint diffusion interne</vt:lpstr>
      <vt:lpstr>think-cell Slide</vt:lpstr>
      <vt:lpstr>CISIRH Bibliothèque des actes</vt:lpstr>
      <vt:lpstr>Contexte et objectifs du document</vt:lpstr>
      <vt:lpstr>Mise à jour du document et contacts</vt:lpstr>
      <vt:lpstr>Informations utiles</vt:lpstr>
      <vt:lpstr>Présentation du livrable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Groupement Mc²i, Eurogroup, Trexia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Appui CISRH - Livret d'accueil des nouveaux arrivants</dc:title>
  <dc:subject>Livret d'accueil à l'attention des nouveaux arrivants</dc:subject>
  <dc:creator>Bastien Turpault (Trexia)</dc:creator>
  <cp:lastModifiedBy>LENTIGNAC Virginie</cp:lastModifiedBy>
  <cp:revision>7541</cp:revision>
  <cp:lastPrinted>2022-06-30T14:09:12Z</cp:lastPrinted>
  <dcterms:created xsi:type="dcterms:W3CDTF">2009-07-09T13:00:12Z</dcterms:created>
  <dcterms:modified xsi:type="dcterms:W3CDTF">2024-01-26T13:39:47Z</dcterms:modified>
</cp:coreProperties>
</file>