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7027" r:id="rId1"/>
  </p:sldMasterIdLst>
  <p:notesMasterIdLst>
    <p:notesMasterId r:id="rId60"/>
  </p:notesMasterIdLst>
  <p:handoutMasterIdLst>
    <p:handoutMasterId r:id="rId61"/>
  </p:handoutMasterIdLst>
  <p:sldIdLst>
    <p:sldId id="348" r:id="rId2"/>
    <p:sldId id="386" r:id="rId3"/>
    <p:sldId id="415" r:id="rId4"/>
    <p:sldId id="452" r:id="rId5"/>
    <p:sldId id="454" r:id="rId6"/>
    <p:sldId id="453" r:id="rId7"/>
    <p:sldId id="416" r:id="rId8"/>
    <p:sldId id="418" r:id="rId9"/>
    <p:sldId id="475" r:id="rId10"/>
    <p:sldId id="468" r:id="rId11"/>
    <p:sldId id="467" r:id="rId12"/>
    <p:sldId id="419" r:id="rId13"/>
    <p:sldId id="420" r:id="rId14"/>
    <p:sldId id="471" r:id="rId15"/>
    <p:sldId id="421" r:id="rId16"/>
    <p:sldId id="422" r:id="rId17"/>
    <p:sldId id="423" r:id="rId18"/>
    <p:sldId id="424" r:id="rId19"/>
    <p:sldId id="476" r:id="rId20"/>
    <p:sldId id="455" r:id="rId21"/>
    <p:sldId id="469" r:id="rId22"/>
    <p:sldId id="456" r:id="rId23"/>
    <p:sldId id="472" r:id="rId24"/>
    <p:sldId id="464" r:id="rId25"/>
    <p:sldId id="431" r:id="rId26"/>
    <p:sldId id="426" r:id="rId27"/>
    <p:sldId id="427" r:id="rId28"/>
    <p:sldId id="457" r:id="rId29"/>
    <p:sldId id="458" r:id="rId30"/>
    <p:sldId id="428" r:id="rId31"/>
    <p:sldId id="466" r:id="rId32"/>
    <p:sldId id="429" r:id="rId33"/>
    <p:sldId id="430" r:id="rId34"/>
    <p:sldId id="432" r:id="rId35"/>
    <p:sldId id="473" r:id="rId36"/>
    <p:sldId id="433" r:id="rId37"/>
    <p:sldId id="459" r:id="rId38"/>
    <p:sldId id="434" r:id="rId39"/>
    <p:sldId id="435" r:id="rId40"/>
    <p:sldId id="436" r:id="rId41"/>
    <p:sldId id="437" r:id="rId42"/>
    <p:sldId id="438" r:id="rId43"/>
    <p:sldId id="474" r:id="rId44"/>
    <p:sldId id="460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63" r:id="rId56"/>
    <p:sldId id="449" r:id="rId57"/>
    <p:sldId id="470" r:id="rId58"/>
    <p:sldId id="451" r:id="rId59"/>
  </p:sldIdLst>
  <p:sldSz cx="9906000" cy="6858000" type="A4"/>
  <p:notesSz cx="7104063" cy="10234613"/>
  <p:custDataLst>
    <p:tags r:id="rId62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023">
          <p15:clr>
            <a:srgbClr val="A4A3A4"/>
          </p15:clr>
        </p15:guide>
        <p15:guide id="3" pos="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18" userDrawn="1">
          <p15:clr>
            <a:srgbClr val="A4A3A4"/>
          </p15:clr>
        </p15:guide>
        <p15:guide id="3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MPAGNE Aurelie" initials="CA" lastIdx="1" clrIdx="0"/>
  <p:cmAuthor id="1" name="BERNARDIE Francoise" initials="BF" lastIdx="2" clrIdx="1">
    <p:extLst>
      <p:ext uri="{19B8F6BF-5375-455C-9EA6-DF929625EA0E}">
        <p15:presenceInfo xmlns:p15="http://schemas.microsoft.com/office/powerpoint/2012/main" userId="S-1-5-21-2043104406-512064258-1538882281-744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1F3B73"/>
    <a:srgbClr val="004272"/>
    <a:srgbClr val="FFCCFF"/>
    <a:srgbClr val="FF9933"/>
    <a:srgbClr val="00355C"/>
    <a:srgbClr val="FF3399"/>
    <a:srgbClr val="FF9999"/>
    <a:srgbClr val="FDE9D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6305" autoAdjust="0"/>
  </p:normalViewPr>
  <p:slideViewPr>
    <p:cSldViewPr snapToObjects="1">
      <p:cViewPr varScale="1">
        <p:scale>
          <a:sx n="72" d="100"/>
          <a:sy n="72" d="100"/>
        </p:scale>
        <p:origin x="1254" y="66"/>
      </p:cViewPr>
      <p:guideLst>
        <p:guide orient="horz" pos="4319"/>
        <p:guide pos="6023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2184" y="-878"/>
      </p:cViewPr>
      <p:guideLst>
        <p:guide orient="horz" pos="3224"/>
        <p:guide pos="2218"/>
        <p:guide pos="22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03" y="1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algn="r"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756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03" y="9720756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algn="r"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4AF47274-7A00-43C0-91BC-2BDD3E62FE6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58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03" y="1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>
            <a:lvl1pPr algn="r"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735" y="4862018"/>
            <a:ext cx="5680597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6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03" y="9720756"/>
            <a:ext cx="3079203" cy="51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0" tIns="47170" rIns="94340" bIns="47170" numCol="1" anchor="b" anchorCtr="0" compatLnSpc="1">
            <a:prstTxWarp prst="textNoShape">
              <a:avLst/>
            </a:prstTxWarp>
          </a:bodyPr>
          <a:lstStyle>
            <a:lvl1pPr algn="r" defTabSz="942943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BDCDCA82-32D8-4C6E-A565-DC3A434618E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46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9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13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01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39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400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96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090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136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055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131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33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898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209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154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28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49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87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60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49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09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38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21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48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0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8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2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4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6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28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0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2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4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7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6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38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oleObject" Target="../embeddings/oleObject5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0.xml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7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2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4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.png"/><Relationship Id="rId2" Type="http://schemas.openxmlformats.org/officeDocument/2006/relationships/tags" Target="../tags/tag43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11.png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slide" Target="../slides/slide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6.xml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13.png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48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.png"/><Relationship Id="rId2" Type="http://schemas.openxmlformats.org/officeDocument/2006/relationships/tags" Target="../tags/tag4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0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7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13.png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2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.png"/><Relationship Id="rId2" Type="http://schemas.openxmlformats.org/officeDocument/2006/relationships/tags" Target="../tags/tag5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4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.png"/><Relationship Id="rId2" Type="http://schemas.openxmlformats.org/officeDocument/2006/relationships/tags" Target="../tags/tag5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6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.png"/><Relationship Id="rId2" Type="http://schemas.openxmlformats.org/officeDocument/2006/relationships/tags" Target="../tags/tag5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58.xml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.png"/><Relationship Id="rId2" Type="http://schemas.openxmlformats.org/officeDocument/2006/relationships/tags" Target="../tags/tag5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51.xml"/><Relationship Id="rId18" Type="http://schemas.openxmlformats.org/officeDocument/2006/relationships/slide" Target="../slides/slide46.xml"/><Relationship Id="rId26" Type="http://schemas.openxmlformats.org/officeDocument/2006/relationships/slide" Target="../slides/slide29.xml"/><Relationship Id="rId3" Type="http://schemas.openxmlformats.org/officeDocument/2006/relationships/slide" Target="../slides/slide13.xml"/><Relationship Id="rId21" Type="http://schemas.openxmlformats.org/officeDocument/2006/relationships/slide" Target="../slides/slide32.xml"/><Relationship Id="rId34" Type="http://schemas.openxmlformats.org/officeDocument/2006/relationships/slide" Target="../slides/slide47.xml"/><Relationship Id="rId7" Type="http://schemas.openxmlformats.org/officeDocument/2006/relationships/slide" Target="../slides/slide54.xml"/><Relationship Id="rId12" Type="http://schemas.openxmlformats.org/officeDocument/2006/relationships/slide" Target="../slides/slide26.xml"/><Relationship Id="rId17" Type="http://schemas.openxmlformats.org/officeDocument/2006/relationships/slide" Target="../slides/slide17.xml"/><Relationship Id="rId25" Type="http://schemas.openxmlformats.org/officeDocument/2006/relationships/slide" Target="../slides/slide40.xml"/><Relationship Id="rId33" Type="http://schemas.openxmlformats.org/officeDocument/2006/relationships/slide" Target="../slides/slide8.xml"/><Relationship Id="rId2" Type="http://schemas.openxmlformats.org/officeDocument/2006/relationships/slide" Target="../slides/slide33.xml"/><Relationship Id="rId16" Type="http://schemas.openxmlformats.org/officeDocument/2006/relationships/slide" Target="../slides/slide18.xml"/><Relationship Id="rId20" Type="http://schemas.openxmlformats.org/officeDocument/2006/relationships/slide" Target="../slides/slide48.xml"/><Relationship Id="rId29" Type="http://schemas.openxmlformats.org/officeDocument/2006/relationships/slide" Target="../slides/slide24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42.xml"/><Relationship Id="rId11" Type="http://schemas.openxmlformats.org/officeDocument/2006/relationships/slide" Target="../slides/slide36.xml"/><Relationship Id="rId24" Type="http://schemas.openxmlformats.org/officeDocument/2006/relationships/slide" Target="../slides/slide11.xml"/><Relationship Id="rId32" Type="http://schemas.openxmlformats.org/officeDocument/2006/relationships/slide" Target="../slides/slide10.xml"/><Relationship Id="rId5" Type="http://schemas.openxmlformats.org/officeDocument/2006/relationships/slide" Target="../slides/slide15.xml"/><Relationship Id="rId15" Type="http://schemas.openxmlformats.org/officeDocument/2006/relationships/slide" Target="../slides/slide12.xml"/><Relationship Id="rId23" Type="http://schemas.openxmlformats.org/officeDocument/2006/relationships/slide" Target="../slides/slide53.xml"/><Relationship Id="rId28" Type="http://schemas.openxmlformats.org/officeDocument/2006/relationships/slide" Target="../slides/slide38.xml"/><Relationship Id="rId10" Type="http://schemas.openxmlformats.org/officeDocument/2006/relationships/slide" Target="../slides/slide2.xml"/><Relationship Id="rId19" Type="http://schemas.openxmlformats.org/officeDocument/2006/relationships/slide" Target="../slides/slide45.xml"/><Relationship Id="rId31" Type="http://schemas.openxmlformats.org/officeDocument/2006/relationships/slide" Target="../slides/slide30.xml"/><Relationship Id="rId4" Type="http://schemas.openxmlformats.org/officeDocument/2006/relationships/slide" Target="../slides/slide25.xml"/><Relationship Id="rId9" Type="http://schemas.openxmlformats.org/officeDocument/2006/relationships/slide" Target="../slides/slide34.xml"/><Relationship Id="rId14" Type="http://schemas.openxmlformats.org/officeDocument/2006/relationships/slide" Target="../slides/slide52.xml"/><Relationship Id="rId22" Type="http://schemas.openxmlformats.org/officeDocument/2006/relationships/slide" Target="../slides/slide50.xml"/><Relationship Id="rId27" Type="http://schemas.openxmlformats.org/officeDocument/2006/relationships/slide" Target="../slides/slide28.xml"/><Relationship Id="rId30" Type="http://schemas.openxmlformats.org/officeDocument/2006/relationships/slide" Target="../slides/slide27.xml"/><Relationship Id="rId35" Type="http://schemas.openxmlformats.org/officeDocument/2006/relationships/slide" Target="../slides/slide41.xml"/><Relationship Id="rId8" Type="http://schemas.openxmlformats.org/officeDocument/2006/relationships/slide" Target="../slides/slide57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0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2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.png"/><Relationship Id="rId2" Type="http://schemas.openxmlformats.org/officeDocument/2006/relationships/tags" Target="../tags/tag6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4.xml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.png"/><Relationship Id="rId2" Type="http://schemas.openxmlformats.org/officeDocument/2006/relationships/tags" Target="../tags/tag6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66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.png"/><Relationship Id="rId2" Type="http://schemas.openxmlformats.org/officeDocument/2006/relationships/tags" Target="../tags/tag6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68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.jpeg"/><Relationship Id="rId2" Type="http://schemas.openxmlformats.org/officeDocument/2006/relationships/tags" Target="../tags/tag6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0.xml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9.jpeg"/><Relationship Id="rId2" Type="http://schemas.openxmlformats.org/officeDocument/2006/relationships/tags" Target="../tags/tag6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2.xml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9.jpeg"/><Relationship Id="rId2" Type="http://schemas.openxmlformats.org/officeDocument/2006/relationships/tags" Target="../tags/tag7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4.xml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9.jpeg"/><Relationship Id="rId2" Type="http://schemas.openxmlformats.org/officeDocument/2006/relationships/tags" Target="../tags/tag7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6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.jpeg"/><Relationship Id="rId2" Type="http://schemas.openxmlformats.org/officeDocument/2006/relationships/tags" Target="../tags/tag7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78.xml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.jpeg"/><Relationship Id="rId2" Type="http://schemas.openxmlformats.org/officeDocument/2006/relationships/tags" Target="../tags/tag7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0.xml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.jpeg"/><Relationship Id="rId2" Type="http://schemas.openxmlformats.org/officeDocument/2006/relationships/tags" Target="../tags/tag79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2.xml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.jpeg"/><Relationship Id="rId2" Type="http://schemas.openxmlformats.org/officeDocument/2006/relationships/tags" Target="../tags/tag8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4.xml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.jpeg"/><Relationship Id="rId2" Type="http://schemas.openxmlformats.org/officeDocument/2006/relationships/tags" Target="../tags/tag8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6.xml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.jpeg"/><Relationship Id="rId2" Type="http://schemas.openxmlformats.org/officeDocument/2006/relationships/tags" Target="../tags/tag8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88.xml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.jpeg"/><Relationship Id="rId2" Type="http://schemas.openxmlformats.org/officeDocument/2006/relationships/tags" Target="../tags/tag8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0.xml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.jpeg"/><Relationship Id="rId2" Type="http://schemas.openxmlformats.org/officeDocument/2006/relationships/tags" Target="../tags/tag89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2.xml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.jpeg"/><Relationship Id="rId2" Type="http://schemas.openxmlformats.org/officeDocument/2006/relationships/tags" Target="../tags/tag9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4.xml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.jpeg"/><Relationship Id="rId2" Type="http://schemas.openxmlformats.org/officeDocument/2006/relationships/tags" Target="../tags/tag9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6.xml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.jpeg"/><Relationship Id="rId2" Type="http://schemas.openxmlformats.org/officeDocument/2006/relationships/tags" Target="../tags/tag9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98.xml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.jpeg"/><Relationship Id="rId2" Type="http://schemas.openxmlformats.org/officeDocument/2006/relationships/tags" Target="../tags/tag9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00.xml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7.png"/><Relationship Id="rId2" Type="http://schemas.openxmlformats.org/officeDocument/2006/relationships/tags" Target="../tags/tag99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8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02.xml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7.png"/><Relationship Id="rId2" Type="http://schemas.openxmlformats.org/officeDocument/2006/relationships/tags" Target="../tags/tag10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104.xml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.jpeg"/><Relationship Id="rId2" Type="http://schemas.openxmlformats.org/officeDocument/2006/relationships/tags" Target="../tags/tag10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106.xml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.jpeg"/><Relationship Id="rId2" Type="http://schemas.openxmlformats.org/officeDocument/2006/relationships/tags" Target="../tags/tag105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5.jpeg"/><Relationship Id="rId3" Type="http://schemas.openxmlformats.org/officeDocument/2006/relationships/tags" Target="../tags/tag108.xml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.jpeg"/><Relationship Id="rId2" Type="http://schemas.openxmlformats.org/officeDocument/2006/relationships/tags" Target="../tags/tag10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9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5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image" Target="../media/image9.jpeg"/><Relationship Id="rId3" Type="http://schemas.openxmlformats.org/officeDocument/2006/relationships/tags" Target="../tags/tag18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altLang="fr-FR" dirty="0"/>
              <a:t>CISIRH</a:t>
            </a:r>
            <a:br>
              <a:rPr lang="fr-FR" altLang="fr-FR" dirty="0"/>
            </a:br>
            <a:r>
              <a:rPr lang="fr-FR" altLang="fr-FR" dirty="0"/>
              <a:t>Bibliothèque des actes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580467" y="2852738"/>
            <a:ext cx="3972933" cy="1656382"/>
          </a:xfrm>
        </p:spPr>
        <p:txBody>
          <a:bodyPr anchor="ctr"/>
          <a:lstStyle>
            <a:lvl1pPr marL="0" indent="0" algn="r" fontAlgn="auto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Parcours de l’agent fonctionnaire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004272"/>
              </a:solidFill>
              <a:latin typeface="+mn-lt"/>
              <a:ea typeface="ＭＳ Ｐゴシック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Version 21.10.00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004272"/>
              </a:solidFill>
              <a:latin typeface="+mn-lt"/>
              <a:ea typeface="ＭＳ Ｐゴシック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01/03/2022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646000" y="0"/>
            <a:ext cx="1260000" cy="6858000"/>
          </a:xfrm>
          <a:prstGeom prst="rect">
            <a:avLst/>
          </a:prstGeom>
          <a:solidFill>
            <a:srgbClr val="00345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Verdana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303" y="5085364"/>
            <a:ext cx="2430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"/>
          <p:cNvSpPr txBox="1">
            <a:spLocks noChangeArrowheads="1"/>
          </p:cNvSpPr>
          <p:nvPr userDrawn="1"/>
        </p:nvSpPr>
        <p:spPr bwMode="gray">
          <a:xfrm>
            <a:off x="2898966" y="5895364"/>
            <a:ext cx="5117367" cy="62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SzPct val="120000"/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marL="533400" indent="-26511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alibri" pitchFamily="34" charset="0"/>
              <a:buChar char="–"/>
              <a:defRPr sz="16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2pPr>
            <a:lvl3pPr marL="1085850" indent="-3619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ourier New" pitchFamily="49" charset="0"/>
              <a:buChar char="o"/>
              <a:defRPr sz="14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120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dirty="0"/>
              <a:t>C</a:t>
            </a:r>
            <a:r>
              <a:rPr lang="fr-FR" sz="1600" b="0" i="0" dirty="0"/>
              <a:t>entre</a:t>
            </a:r>
            <a:r>
              <a:rPr lang="fr-FR" sz="1600" b="1" i="0" dirty="0"/>
              <a:t> I</a:t>
            </a:r>
            <a:r>
              <a:rPr lang="fr-FR" sz="1600" b="0" i="0" dirty="0"/>
              <a:t>nterministériel de </a:t>
            </a:r>
            <a:r>
              <a:rPr lang="fr-FR" sz="1600" b="1" i="0" dirty="0"/>
              <a:t>S</a:t>
            </a:r>
            <a:r>
              <a:rPr lang="fr-FR" sz="1600" b="0" i="0" dirty="0"/>
              <a:t>ervices </a:t>
            </a:r>
            <a:r>
              <a:rPr lang="fr-FR" sz="1600" b="1" i="0" dirty="0"/>
              <a:t>I</a:t>
            </a:r>
            <a:r>
              <a:rPr lang="fr-FR" sz="1600" b="0" i="0" dirty="0"/>
              <a:t>nformatiques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baseline="0" dirty="0"/>
              <a:t>r</a:t>
            </a:r>
            <a:r>
              <a:rPr lang="fr-FR" sz="1600" b="0" i="0" baseline="0" dirty="0"/>
              <a:t>elatifs aux </a:t>
            </a:r>
            <a:r>
              <a:rPr lang="fr-FR" sz="1600" b="1" i="0" baseline="0" dirty="0"/>
              <a:t>R</a:t>
            </a:r>
            <a:r>
              <a:rPr lang="fr-FR" sz="1600" b="0" i="0" baseline="0" dirty="0"/>
              <a:t>essources </a:t>
            </a:r>
            <a:r>
              <a:rPr lang="fr-FR" sz="1600" b="1" i="0" baseline="0" dirty="0"/>
              <a:t>H</a:t>
            </a:r>
            <a:r>
              <a:rPr lang="fr-FR" sz="1600" b="0" i="0" baseline="0" dirty="0"/>
              <a:t>umaines</a:t>
            </a:r>
            <a:endParaRPr lang="fr-FR" sz="1600" b="0" i="0" dirty="0"/>
          </a:p>
        </p:txBody>
      </p:sp>
      <p:grpSp>
        <p:nvGrpSpPr>
          <p:cNvPr id="36" name="Groupe 35"/>
          <p:cNvGrpSpPr/>
          <p:nvPr userDrawn="1"/>
        </p:nvGrpSpPr>
        <p:grpSpPr>
          <a:xfrm>
            <a:off x="221718" y="294141"/>
            <a:ext cx="3032787" cy="2924149"/>
            <a:chOff x="5259053" y="2639558"/>
            <a:chExt cx="1709797" cy="1648549"/>
          </a:xfrm>
        </p:grpSpPr>
        <p:sp>
          <p:nvSpPr>
            <p:cNvPr id="37" name="Hexagone 36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8" name="Hexagone 37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9" name="Hexagone 38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0" name="Hexagone 39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1" name="Hexagone 40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2" name="Hexagone 41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" name="Hexagone 42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Hexagone 72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avct échelon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1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4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7188" y="6369050"/>
            <a:ext cx="658812" cy="457200"/>
          </a:xfrm>
        </p:spPr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0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3" name="Title 2"/>
          <p:cNvSpPr txBox="1">
            <a:spLocks/>
          </p:cNvSpPr>
          <p:nvPr userDrawn="1"/>
        </p:nvSpPr>
        <p:spPr bwMode="gray">
          <a:xfrm>
            <a:off x="425480" y="260648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l’avancement de chevron et de la bonification</a:t>
            </a:r>
          </a:p>
        </p:txBody>
      </p:sp>
      <p:sp>
        <p:nvSpPr>
          <p:cNvPr id="66" name="TextBox 29"/>
          <p:cNvSpPr txBox="1"/>
          <p:nvPr userDrawn="1"/>
        </p:nvSpPr>
        <p:spPr>
          <a:xfrm>
            <a:off x="597034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67" name="TextBox 65"/>
          <p:cNvSpPr txBox="1"/>
          <p:nvPr userDrawn="1"/>
        </p:nvSpPr>
        <p:spPr>
          <a:xfrm>
            <a:off x="8544723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26341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88" name="Rectangle 87"/>
          <p:cNvSpPr/>
          <p:nvPr userDrawn="1"/>
        </p:nvSpPr>
        <p:spPr bwMode="auto">
          <a:xfrm>
            <a:off x="8722874" y="1628848"/>
            <a:ext cx="793957" cy="198017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7419074" y="1628801"/>
            <a:ext cx="793957" cy="346758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2" name="Straight Connector 66"/>
          <p:cNvCxnSpPr/>
          <p:nvPr userDrawn="1"/>
        </p:nvCxnSpPr>
        <p:spPr bwMode="auto">
          <a:xfrm>
            <a:off x="7192410" y="1629204"/>
            <a:ext cx="0" cy="388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68"/>
          <p:cNvCxnSpPr/>
          <p:nvPr userDrawn="1"/>
        </p:nvCxnSpPr>
        <p:spPr bwMode="auto">
          <a:xfrm>
            <a:off x="8448404" y="1623397"/>
            <a:ext cx="0" cy="38938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/>
          <p:nvPr userDrawn="1"/>
        </p:nvSpPr>
        <p:spPr bwMode="auto">
          <a:xfrm>
            <a:off x="992560" y="2276936"/>
            <a:ext cx="18002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Avancement de chevron</a:t>
            </a:r>
          </a:p>
        </p:txBody>
      </p:sp>
      <p:sp>
        <p:nvSpPr>
          <p:cNvPr id="64" name="Rectangle 63"/>
          <p:cNvSpPr/>
          <p:nvPr userDrawn="1"/>
        </p:nvSpPr>
        <p:spPr bwMode="auto">
          <a:xfrm>
            <a:off x="3471226" y="2852936"/>
            <a:ext cx="239926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chevron dans un emploi fonctionnel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INTCAR0027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3471226" y="1772880"/>
            <a:ext cx="239926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chevron dans un corps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INTCAR0026</a:t>
            </a:r>
          </a:p>
        </p:txBody>
      </p:sp>
      <p:cxnSp>
        <p:nvCxnSpPr>
          <p:cNvPr id="8" name="Connecteur droit 7"/>
          <p:cNvCxnSpPr>
            <a:stCxn id="63" idx="3"/>
            <a:endCxn id="69" idx="1"/>
          </p:cNvCxnSpPr>
          <p:nvPr userDrawn="1"/>
        </p:nvCxnSpPr>
        <p:spPr bwMode="auto">
          <a:xfrm flipV="1">
            <a:off x="2792760" y="2060880"/>
            <a:ext cx="678466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cteur droit 11"/>
          <p:cNvCxnSpPr>
            <a:stCxn id="63" idx="3"/>
            <a:endCxn id="64" idx="1"/>
          </p:cNvCxnSpPr>
          <p:nvPr userDrawn="1"/>
        </p:nvCxnSpPr>
        <p:spPr bwMode="auto">
          <a:xfrm>
            <a:off x="2792760" y="2564936"/>
            <a:ext cx="678466" cy="57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Image 4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22" y="6090923"/>
            <a:ext cx="362413" cy="362413"/>
          </a:xfrm>
          <a:prstGeom prst="rect">
            <a:avLst/>
          </a:prstGeom>
        </p:spPr>
      </p:pic>
      <p:sp>
        <p:nvSpPr>
          <p:cNvPr id="45" name="TextBox 58"/>
          <p:cNvSpPr txBox="1"/>
          <p:nvPr userDrawn="1"/>
        </p:nvSpPr>
        <p:spPr>
          <a:xfrm>
            <a:off x="6825208" y="6099103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6" name="Groupe 45"/>
          <p:cNvGrpSpPr/>
          <p:nvPr userDrawn="1"/>
        </p:nvGrpSpPr>
        <p:grpSpPr>
          <a:xfrm>
            <a:off x="6368169" y="6315126"/>
            <a:ext cx="2596066" cy="246222"/>
            <a:chOff x="5727309" y="6347218"/>
            <a:chExt cx="2596066" cy="309782"/>
          </a:xfrm>
        </p:grpSpPr>
        <p:sp>
          <p:nvSpPr>
            <p:cNvPr id="47" name="TextBox 54"/>
            <p:cNvSpPr txBox="1"/>
            <p:nvPr/>
          </p:nvSpPr>
          <p:spPr>
            <a:xfrm>
              <a:off x="5727309" y="6374210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8" name="TextBox 59"/>
            <p:cNvSpPr txBox="1"/>
            <p:nvPr/>
          </p:nvSpPr>
          <p:spPr>
            <a:xfrm>
              <a:off x="6184348" y="6347218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49" name="Groupe 48"/>
          <p:cNvGrpSpPr/>
          <p:nvPr userDrawn="1"/>
        </p:nvGrpSpPr>
        <p:grpSpPr>
          <a:xfrm>
            <a:off x="6482648" y="6532801"/>
            <a:ext cx="2385107" cy="205373"/>
            <a:chOff x="6108241" y="6482036"/>
            <a:chExt cx="2481586" cy="316030"/>
          </a:xfrm>
        </p:grpSpPr>
        <p:pic>
          <p:nvPicPr>
            <p:cNvPr id="5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60"/>
            <p:cNvSpPr txBox="1"/>
            <p:nvPr/>
          </p:nvSpPr>
          <p:spPr>
            <a:xfrm>
              <a:off x="6450800" y="64820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2" name="Rectangle 51"/>
          <p:cNvSpPr/>
          <p:nvPr userDrawn="1"/>
        </p:nvSpPr>
        <p:spPr bwMode="auto">
          <a:xfrm>
            <a:off x="6274206" y="5582236"/>
            <a:ext cx="2854029" cy="1220189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48414" y="590971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ectangle 59"/>
          <p:cNvSpPr/>
          <p:nvPr userDrawn="1"/>
        </p:nvSpPr>
        <p:spPr bwMode="auto">
          <a:xfrm rot="16200000">
            <a:off x="-1423923" y="3187121"/>
            <a:ext cx="394022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985389" y="4185084"/>
            <a:ext cx="1800200" cy="63686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Attribution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bonification avantage spécifique d’ancienneté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3442368" y="4185084"/>
            <a:ext cx="2399265" cy="63686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Attribution bonification avantage spécifique d’ancienneté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INTIND0004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INTIND0005</a:t>
            </a:r>
          </a:p>
        </p:txBody>
      </p:sp>
      <p:cxnSp>
        <p:nvCxnSpPr>
          <p:cNvPr id="71" name="Connecteur droit 70"/>
          <p:cNvCxnSpPr>
            <a:stCxn id="58" idx="3"/>
            <a:endCxn id="59" idx="1"/>
          </p:cNvCxnSpPr>
          <p:nvPr userDrawn="1"/>
        </p:nvCxnSpPr>
        <p:spPr bwMode="auto">
          <a:xfrm>
            <a:off x="2785589" y="4503515"/>
            <a:ext cx="65677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Image 72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6809952" y="5878312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2" name="ZoneTexte 61"/>
          <p:cNvSpPr txBox="1"/>
          <p:nvPr userDrawn="1"/>
        </p:nvSpPr>
        <p:spPr>
          <a:xfrm>
            <a:off x="6818548" y="5627549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53" name="TextBox 64"/>
          <p:cNvSpPr txBox="1"/>
          <p:nvPr userDrawn="1"/>
        </p:nvSpPr>
        <p:spPr>
          <a:xfrm>
            <a:off x="6141132" y="537321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5589240"/>
            <a:ext cx="318039" cy="33626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15" y="4329100"/>
            <a:ext cx="318039" cy="33626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22" y="4310528"/>
            <a:ext cx="318039" cy="336260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6" y="1868898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02" y="300397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9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avct gr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l’avancement de grade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8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8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1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4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7188" y="6369050"/>
            <a:ext cx="658812" cy="457200"/>
          </a:xfrm>
        </p:spPr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9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" name="Rectangle 39"/>
          <p:cNvSpPr/>
          <p:nvPr userDrawn="1"/>
        </p:nvSpPr>
        <p:spPr bwMode="auto">
          <a:xfrm>
            <a:off x="992560" y="3116085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Avancement de grade</a:t>
            </a: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2811495" y="209365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grade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par examen professionnel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2734565" y="416618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Avancement de grade par concours professionnel</a:t>
            </a: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4772980" y="209365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  <a:r>
              <a:rPr lang="fr-FR" sz="1050" i="1" kern="0" baseline="0" dirty="0" err="1">
                <a:solidFill>
                  <a:srgbClr val="004272"/>
                </a:solidFill>
                <a:latin typeface="+mn-lt"/>
                <a:cs typeface="ＭＳ Ｐゴシック"/>
              </a:rPr>
              <a:t>échelon_échelon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INTCAR0005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9" name="Straight Connector 34"/>
          <p:cNvCxnSpPr>
            <a:stCxn id="40" idx="3"/>
            <a:endCxn id="65" idx="1"/>
          </p:cNvCxnSpPr>
          <p:nvPr userDrawn="1"/>
        </p:nvCxnSpPr>
        <p:spPr bwMode="auto">
          <a:xfrm flipV="1">
            <a:off x="2432560" y="2453653"/>
            <a:ext cx="378935" cy="102243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34"/>
          <p:cNvCxnSpPr>
            <a:stCxn id="40" idx="3"/>
            <a:endCxn id="66" idx="1"/>
          </p:cNvCxnSpPr>
          <p:nvPr userDrawn="1"/>
        </p:nvCxnSpPr>
        <p:spPr bwMode="auto">
          <a:xfrm>
            <a:off x="2432560" y="3476085"/>
            <a:ext cx="302005" cy="105010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34"/>
          <p:cNvCxnSpPr>
            <a:stCxn id="65" idx="3"/>
          </p:cNvCxnSpPr>
          <p:nvPr userDrawn="1"/>
        </p:nvCxnSpPr>
        <p:spPr bwMode="auto">
          <a:xfrm>
            <a:off x="4251495" y="2453653"/>
            <a:ext cx="4790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4817086" y="416618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Avancement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</a:t>
            </a:r>
            <a:r>
              <a:rPr lang="fr-FR" sz="1050" i="1" kern="0" baseline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échelon_échelon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INTCAR0016</a:t>
            </a:r>
            <a:endParaRPr lang="fr-FR" sz="1050" i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66" idx="3"/>
            <a:endCxn id="74" idx="1"/>
          </p:cNvCxnSpPr>
          <p:nvPr userDrawn="1"/>
        </p:nvCxnSpPr>
        <p:spPr bwMode="auto">
          <a:xfrm>
            <a:off x="4174565" y="4526186"/>
            <a:ext cx="64252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29"/>
          <p:cNvSpPr txBox="1"/>
          <p:nvPr userDrawn="1"/>
        </p:nvSpPr>
        <p:spPr>
          <a:xfrm>
            <a:off x="6033120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80" name="TextBox 65"/>
          <p:cNvSpPr txBox="1"/>
          <p:nvPr userDrawn="1"/>
        </p:nvSpPr>
        <p:spPr>
          <a:xfrm>
            <a:off x="8521794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81" name="TextBox 69"/>
          <p:cNvSpPr txBox="1"/>
          <p:nvPr userDrawn="1"/>
        </p:nvSpPr>
        <p:spPr>
          <a:xfrm>
            <a:off x="7203412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3" name="Rectangle 112"/>
          <p:cNvSpPr/>
          <p:nvPr userDrawn="1"/>
        </p:nvSpPr>
        <p:spPr bwMode="auto">
          <a:xfrm>
            <a:off x="8699945" y="1466383"/>
            <a:ext cx="793957" cy="388838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14" name="Rectangle 113"/>
          <p:cNvSpPr/>
          <p:nvPr userDrawn="1"/>
        </p:nvSpPr>
        <p:spPr bwMode="auto">
          <a:xfrm>
            <a:off x="7396145" y="1466336"/>
            <a:ext cx="793957" cy="389276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48" name="Straight Connector 66"/>
          <p:cNvCxnSpPr/>
          <p:nvPr userDrawn="1"/>
        </p:nvCxnSpPr>
        <p:spPr bwMode="auto">
          <a:xfrm>
            <a:off x="7169481" y="1466739"/>
            <a:ext cx="0" cy="388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68"/>
          <p:cNvCxnSpPr/>
          <p:nvPr userDrawn="1"/>
        </p:nvCxnSpPr>
        <p:spPr bwMode="auto">
          <a:xfrm>
            <a:off x="8425475" y="1460932"/>
            <a:ext cx="60391" cy="3966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e 57"/>
          <p:cNvGrpSpPr/>
          <p:nvPr userDrawn="1"/>
        </p:nvGrpSpPr>
        <p:grpSpPr>
          <a:xfrm>
            <a:off x="6544445" y="6293167"/>
            <a:ext cx="2649387" cy="272288"/>
            <a:chOff x="5719035" y="6231640"/>
            <a:chExt cx="2649387" cy="342577"/>
          </a:xfrm>
        </p:grpSpPr>
        <p:sp>
          <p:nvSpPr>
            <p:cNvPr id="5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3" name="Rectangle 52"/>
          <p:cNvSpPr/>
          <p:nvPr userDrawn="1"/>
        </p:nvSpPr>
        <p:spPr bwMode="auto">
          <a:xfrm rot="16200000">
            <a:off x="-1409734" y="303513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90" name="Image 8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54" name="TextBox 58"/>
          <p:cNvSpPr txBox="1"/>
          <p:nvPr userDrawn="1"/>
        </p:nvSpPr>
        <p:spPr>
          <a:xfrm>
            <a:off x="7080713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10" y="6065484"/>
            <a:ext cx="362413" cy="362413"/>
          </a:xfrm>
          <a:prstGeom prst="rect">
            <a:avLst/>
          </a:prstGeom>
        </p:spPr>
      </p:pic>
      <p:sp>
        <p:nvSpPr>
          <p:cNvPr id="86" name="TextBox 58"/>
          <p:cNvSpPr txBox="1"/>
          <p:nvPr userDrawn="1"/>
        </p:nvSpPr>
        <p:spPr>
          <a:xfrm>
            <a:off x="7080713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7" name="Groupe 86"/>
          <p:cNvGrpSpPr/>
          <p:nvPr userDrawn="1"/>
        </p:nvGrpSpPr>
        <p:grpSpPr>
          <a:xfrm>
            <a:off x="6671236" y="6531151"/>
            <a:ext cx="2538714" cy="246221"/>
            <a:chOff x="6108241" y="6486136"/>
            <a:chExt cx="2538714" cy="316030"/>
          </a:xfrm>
        </p:grpSpPr>
        <p:pic>
          <p:nvPicPr>
            <p:cNvPr id="9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6" name="Rectangle 95"/>
          <p:cNvSpPr/>
          <p:nvPr userDrawn="1"/>
        </p:nvSpPr>
        <p:spPr bwMode="auto">
          <a:xfrm>
            <a:off x="6393160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7" name="TextBox 64"/>
          <p:cNvSpPr txBox="1"/>
          <p:nvPr userDrawn="1"/>
        </p:nvSpPr>
        <p:spPr>
          <a:xfrm>
            <a:off x="6321152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37002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ZoneTexte 98"/>
          <p:cNvSpPr txBox="1"/>
          <p:nvPr userDrawn="1"/>
        </p:nvSpPr>
        <p:spPr>
          <a:xfrm>
            <a:off x="7052998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0" name="Image 9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2" y="5526231"/>
            <a:ext cx="318039" cy="33626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09" y="2276229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0" y="4345335"/>
            <a:ext cx="318039" cy="336260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4502138" y="3101136"/>
            <a:ext cx="17468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grade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et classement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INTCAR0014 (individuel)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INTCAR0032 (collectif)</a:t>
            </a:r>
          </a:p>
        </p:txBody>
      </p:sp>
      <p:cxnSp>
        <p:nvCxnSpPr>
          <p:cNvPr id="45" name="Straight Connector 34"/>
          <p:cNvCxnSpPr>
            <a:endCxn id="44" idx="1"/>
          </p:cNvCxnSpPr>
          <p:nvPr userDrawn="1"/>
        </p:nvCxnSpPr>
        <p:spPr bwMode="auto">
          <a:xfrm flipV="1">
            <a:off x="2448708" y="3461136"/>
            <a:ext cx="2053430" cy="1495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Image 4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0" y="3333711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promo 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promotion de corps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0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0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1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4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7188" y="6369050"/>
            <a:ext cx="658812" cy="457200"/>
          </a:xfrm>
        </p:spPr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9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" name="Rectangle 39"/>
          <p:cNvSpPr/>
          <p:nvPr userDrawn="1"/>
        </p:nvSpPr>
        <p:spPr bwMode="auto">
          <a:xfrm>
            <a:off x="1238978" y="350108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Avancement de corps</a:t>
            </a: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3480439" y="4077152"/>
            <a:ext cx="246554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corps par LA (liste d’aptitude) stagiaire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INTCAR0001</a:t>
            </a:r>
          </a:p>
        </p:txBody>
      </p:sp>
      <p:cxnSp>
        <p:nvCxnSpPr>
          <p:cNvPr id="69" name="Straight Connector 34"/>
          <p:cNvCxnSpPr>
            <a:stCxn id="40" idx="3"/>
            <a:endCxn id="65" idx="1"/>
          </p:cNvCxnSpPr>
          <p:nvPr userDrawn="1"/>
        </p:nvCxnSpPr>
        <p:spPr bwMode="auto">
          <a:xfrm>
            <a:off x="2678978" y="3861088"/>
            <a:ext cx="801461" cy="57606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29"/>
          <p:cNvSpPr txBox="1"/>
          <p:nvPr userDrawn="1"/>
        </p:nvSpPr>
        <p:spPr>
          <a:xfrm>
            <a:off x="5947418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80" name="TextBox 65"/>
          <p:cNvSpPr txBox="1"/>
          <p:nvPr userDrawn="1"/>
        </p:nvSpPr>
        <p:spPr>
          <a:xfrm>
            <a:off x="8521794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81" name="TextBox 69"/>
          <p:cNvSpPr txBox="1"/>
          <p:nvPr userDrawn="1"/>
        </p:nvSpPr>
        <p:spPr>
          <a:xfrm>
            <a:off x="7203412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3" name="Rectangle 112"/>
          <p:cNvSpPr/>
          <p:nvPr userDrawn="1"/>
        </p:nvSpPr>
        <p:spPr bwMode="auto">
          <a:xfrm>
            <a:off x="8699945" y="1466383"/>
            <a:ext cx="793957" cy="388838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14" name="Rectangle 113"/>
          <p:cNvSpPr/>
          <p:nvPr userDrawn="1"/>
        </p:nvSpPr>
        <p:spPr bwMode="auto">
          <a:xfrm>
            <a:off x="7396145" y="1466336"/>
            <a:ext cx="793957" cy="388843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48" name="Straight Connector 66"/>
          <p:cNvCxnSpPr/>
          <p:nvPr userDrawn="1"/>
        </p:nvCxnSpPr>
        <p:spPr bwMode="auto">
          <a:xfrm>
            <a:off x="7169481" y="1466739"/>
            <a:ext cx="0" cy="388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68"/>
          <p:cNvCxnSpPr/>
          <p:nvPr userDrawn="1"/>
        </p:nvCxnSpPr>
        <p:spPr bwMode="auto">
          <a:xfrm>
            <a:off x="8461403" y="1460932"/>
            <a:ext cx="0" cy="38938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35" name="Image 34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2" name="Groupe 41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43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4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5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4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4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1" name="Rectangle 50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2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5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ZoneTexte 53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56" y="4257092"/>
            <a:ext cx="318039" cy="336260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 bwMode="auto">
          <a:xfrm>
            <a:off x="3476836" y="2961028"/>
            <a:ext cx="246554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corps par LA (liste d’aptitude) titulaire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INTCAR0025</a:t>
            </a:r>
          </a:p>
        </p:txBody>
      </p:sp>
      <p:cxnSp>
        <p:nvCxnSpPr>
          <p:cNvPr id="55" name="Straight Connector 34"/>
          <p:cNvCxnSpPr>
            <a:stCxn id="40" idx="3"/>
            <a:endCxn id="41" idx="1"/>
          </p:cNvCxnSpPr>
          <p:nvPr userDrawn="1"/>
        </p:nvCxnSpPr>
        <p:spPr bwMode="auto">
          <a:xfrm flipV="1">
            <a:off x="2678978" y="3321028"/>
            <a:ext cx="797858" cy="5400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95" y="3092740"/>
            <a:ext cx="318039" cy="336260"/>
          </a:xfrm>
          <a:prstGeom prst="rect">
            <a:avLst/>
          </a:prstGeom>
        </p:spPr>
      </p:pic>
      <p:sp>
        <p:nvSpPr>
          <p:cNvPr id="58" name="Rectangle 57"/>
          <p:cNvSpPr/>
          <p:nvPr userDrawn="1"/>
        </p:nvSpPr>
        <p:spPr bwMode="auto">
          <a:xfrm>
            <a:off x="1238978" y="1800070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Nomination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dans un c</a:t>
            </a:r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orps</a:t>
            </a: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3476836" y="1808900"/>
            <a:ext cx="246554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Nomination et classement titulaire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INTCAR0004 (individuel)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INTCAR0034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(collectif)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1" name="Straight Connector 34"/>
          <p:cNvCxnSpPr>
            <a:endCxn id="59" idx="1"/>
          </p:cNvCxnSpPr>
          <p:nvPr userDrawn="1"/>
        </p:nvCxnSpPr>
        <p:spPr bwMode="auto">
          <a:xfrm>
            <a:off x="2682581" y="2168900"/>
            <a:ext cx="79425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26" y="201438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hgt affec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112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4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5" name="Rectangle 114"/>
          <p:cNvSpPr/>
          <p:nvPr userDrawn="1"/>
        </p:nvSpPr>
        <p:spPr bwMode="auto">
          <a:xfrm>
            <a:off x="1176978" y="352385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Changement d’affectation</a:t>
            </a:r>
          </a:p>
          <a:p>
            <a:pPr algn="ctr"/>
            <a:r>
              <a:rPr lang="fr-FR" sz="800" b="0" i="1" kern="0" dirty="0">
                <a:solidFill>
                  <a:srgbClr val="004272"/>
                </a:solidFill>
                <a:latin typeface="+mn-lt"/>
                <a:cs typeface="ＭＳ Ｐゴシック"/>
              </a:rPr>
              <a:t>(sans</a:t>
            </a:r>
            <a:r>
              <a:rPr lang="fr-FR" sz="800" b="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changement de prise en charge financière)</a:t>
            </a:r>
            <a:endParaRPr lang="fr-FR" sz="800" b="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4632524" y="162931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Avec changement de résidence (métropole)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INTORG0003</a:t>
            </a:r>
          </a:p>
        </p:txBody>
      </p:sp>
      <p:cxnSp>
        <p:nvCxnSpPr>
          <p:cNvPr id="117" name="Straight Connector 18"/>
          <p:cNvCxnSpPr>
            <a:stCxn id="125" idx="3"/>
            <a:endCxn id="116" idx="1"/>
          </p:cNvCxnSpPr>
          <p:nvPr userDrawn="1"/>
        </p:nvCxnSpPr>
        <p:spPr bwMode="auto">
          <a:xfrm flipV="1">
            <a:off x="4272524" y="1989319"/>
            <a:ext cx="360000" cy="8636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23"/>
          <p:cNvCxnSpPr>
            <a:stCxn id="125" idx="3"/>
            <a:endCxn id="120" idx="1"/>
          </p:cNvCxnSpPr>
          <p:nvPr userDrawn="1"/>
        </p:nvCxnSpPr>
        <p:spPr bwMode="auto">
          <a:xfrm>
            <a:off x="4272524" y="2852976"/>
            <a:ext cx="360000" cy="89962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0" name="Rectangle 119"/>
          <p:cNvSpPr/>
          <p:nvPr userDrawn="1"/>
        </p:nvSpPr>
        <p:spPr bwMode="auto">
          <a:xfrm>
            <a:off x="4632524" y="339260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changement de résidence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INTORG0001</a:t>
            </a:r>
          </a:p>
        </p:txBody>
      </p:sp>
      <p:sp>
        <p:nvSpPr>
          <p:cNvPr id="121" name="Rectangle 120"/>
          <p:cNvSpPr/>
          <p:nvPr userDrawn="1"/>
        </p:nvSpPr>
        <p:spPr bwMode="auto">
          <a:xfrm>
            <a:off x="4632524" y="249296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Avec changement de résidence (hors métropole)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INTORG0002</a:t>
            </a:r>
          </a:p>
        </p:txBody>
      </p:sp>
      <p:cxnSp>
        <p:nvCxnSpPr>
          <p:cNvPr id="122" name="Straight Connector 40"/>
          <p:cNvCxnSpPr>
            <a:stCxn id="125" idx="3"/>
            <a:endCxn id="121" idx="1"/>
          </p:cNvCxnSpPr>
          <p:nvPr userDrawn="1"/>
        </p:nvCxnSpPr>
        <p:spPr bwMode="auto">
          <a:xfrm flipV="1">
            <a:off x="4272524" y="2852968"/>
            <a:ext cx="360000" cy="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ectangle 122"/>
          <p:cNvSpPr/>
          <p:nvPr userDrawn="1"/>
        </p:nvSpPr>
        <p:spPr bwMode="auto">
          <a:xfrm>
            <a:off x="2832524" y="4554729"/>
            <a:ext cx="32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et affectation avec changement de l’autorité de gestion (exemple des attachés d’administration centrale)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INTORG0004</a:t>
            </a:r>
          </a:p>
        </p:txBody>
      </p:sp>
      <p:cxnSp>
        <p:nvCxnSpPr>
          <p:cNvPr id="124" name="Straight Connector 52"/>
          <p:cNvCxnSpPr>
            <a:stCxn id="115" idx="3"/>
            <a:endCxn id="123" idx="1"/>
          </p:cNvCxnSpPr>
          <p:nvPr userDrawn="1"/>
        </p:nvCxnSpPr>
        <p:spPr bwMode="auto">
          <a:xfrm>
            <a:off x="2616978" y="3883853"/>
            <a:ext cx="215546" cy="103087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124"/>
          <p:cNvSpPr/>
          <p:nvPr userDrawn="1"/>
        </p:nvSpPr>
        <p:spPr bwMode="auto">
          <a:xfrm>
            <a:off x="2832524" y="249297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et affectation sans changement d’autorité de gestion</a:t>
            </a:r>
          </a:p>
        </p:txBody>
      </p:sp>
      <p:cxnSp>
        <p:nvCxnSpPr>
          <p:cNvPr id="126" name="Straight Connector 34"/>
          <p:cNvCxnSpPr>
            <a:stCxn id="115" idx="3"/>
            <a:endCxn id="125" idx="1"/>
          </p:cNvCxnSpPr>
          <p:nvPr userDrawn="1"/>
        </p:nvCxnSpPr>
        <p:spPr bwMode="auto">
          <a:xfrm flipV="1">
            <a:off x="2616978" y="2852976"/>
            <a:ext cx="215546" cy="10308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cxnSp>
        <p:nvCxnSpPr>
          <p:cNvPr id="128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8735949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7432149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4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355C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Calibri" pitchFamily="34" charset="0"/>
              </a:rPr>
              <a:t>Détail des événements </a:t>
            </a:r>
            <a:b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355C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Calibri" pitchFamily="34" charset="0"/>
              </a:rPr>
            </a:b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00355C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Calibri" pitchFamily="34" charset="0"/>
              </a:rPr>
              <a:t>Processus - Gestion des changements d’affectation / mutations</a:t>
            </a:r>
          </a:p>
        </p:txBody>
      </p:sp>
      <p:sp>
        <p:nvSpPr>
          <p:cNvPr id="61" name="Rectangle 60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Affectations</a:t>
            </a:r>
          </a:p>
        </p:txBody>
      </p:sp>
      <p:pic>
        <p:nvPicPr>
          <p:cNvPr id="57" name="Image 56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8" name="Groupe 5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8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9" name="Groupe 68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2" name="Rectangle 71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3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ZoneTexte 7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6" name="Image 7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06" y="3592902"/>
            <a:ext cx="318039" cy="33626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4725144"/>
            <a:ext cx="318039" cy="33626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2672916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180882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temps partiel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B265450-1E8F-49D0-B515-BC54CC1A08BA}"/>
              </a:ext>
            </a:extLst>
          </p:cNvPr>
          <p:cNvSpPr/>
          <p:nvPr userDrawn="1"/>
        </p:nvSpPr>
        <p:spPr bwMode="auto">
          <a:xfrm>
            <a:off x="6691329" y="2288855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BACC4E-2034-4FA0-9168-B551BF91DD02}"/>
              </a:ext>
            </a:extLst>
          </p:cNvPr>
          <p:cNvSpPr/>
          <p:nvPr userDrawn="1"/>
        </p:nvSpPr>
        <p:spPr bwMode="auto">
          <a:xfrm>
            <a:off x="6700033" y="3715919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Connector 66"/>
          <p:cNvCxnSpPr/>
          <p:nvPr userDrawn="1"/>
        </p:nvCxnSpPr>
        <p:spPr bwMode="auto">
          <a:xfrm flipH="1">
            <a:off x="7224522" y="1529706"/>
            <a:ext cx="22415" cy="3644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(1/6)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992560" y="2743280"/>
            <a:ext cx="1440000" cy="111783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4799058" y="2276936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 à maternité / paternité / adoption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INTMOS0002</a:t>
            </a:r>
          </a:p>
        </p:txBody>
      </p:sp>
      <p:cxnSp>
        <p:nvCxnSpPr>
          <p:cNvPr id="76" name="Straight Connector 40"/>
          <p:cNvCxnSpPr>
            <a:stCxn id="78" idx="3"/>
            <a:endCxn id="75" idx="1"/>
          </p:cNvCxnSpPr>
          <p:nvPr userDrawn="1"/>
        </p:nvCxnSpPr>
        <p:spPr bwMode="auto">
          <a:xfrm flipV="1">
            <a:off x="4268924" y="2564936"/>
            <a:ext cx="530134" cy="7372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2828924" y="3014196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droit</a:t>
            </a:r>
          </a:p>
        </p:txBody>
      </p:sp>
      <p:cxnSp>
        <p:nvCxnSpPr>
          <p:cNvPr id="79" name="Straight Connector 34"/>
          <p:cNvCxnSpPr>
            <a:stCxn id="43" idx="3"/>
            <a:endCxn id="78" idx="1"/>
          </p:cNvCxnSpPr>
          <p:nvPr userDrawn="1"/>
        </p:nvCxnSpPr>
        <p:spPr bwMode="auto">
          <a:xfrm>
            <a:off x="2432560" y="3302196"/>
            <a:ext cx="39636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29"/>
          <p:cNvSpPr txBox="1"/>
          <p:nvPr userDrawn="1"/>
        </p:nvSpPr>
        <p:spPr>
          <a:xfrm>
            <a:off x="6102771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25081" y="1048670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09987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536301" y="1505506"/>
            <a:ext cx="0" cy="36682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8786436" y="1488819"/>
            <a:ext cx="759600" cy="366536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 rot="16200000">
            <a:off x="-1409734" y="308779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70" name="Image 6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71" name="Groupe 70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7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7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4" name="Groupe 8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7" name="Rectangle 8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ZoneTexte 8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09" y="2406374"/>
            <a:ext cx="318039" cy="336260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 bwMode="auto">
          <a:xfrm>
            <a:off x="4770560" y="3717096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 à maternité / paternité / adoption (S)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INTMOS0039</a:t>
            </a:r>
          </a:p>
        </p:txBody>
      </p:sp>
      <p:cxnSp>
        <p:nvCxnSpPr>
          <p:cNvPr id="51" name="Straight Connector 40"/>
          <p:cNvCxnSpPr>
            <a:stCxn id="78" idx="3"/>
            <a:endCxn id="50" idx="1"/>
          </p:cNvCxnSpPr>
          <p:nvPr userDrawn="1"/>
        </p:nvCxnSpPr>
        <p:spPr bwMode="auto">
          <a:xfrm>
            <a:off x="4268924" y="3302196"/>
            <a:ext cx="501636" cy="7029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17" y="380536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00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temps partiel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064B313-47E4-4F98-B0AF-397C9D538804}"/>
              </a:ext>
            </a:extLst>
          </p:cNvPr>
          <p:cNvSpPr/>
          <p:nvPr userDrawn="1"/>
        </p:nvSpPr>
        <p:spPr bwMode="auto">
          <a:xfrm>
            <a:off x="6510598" y="2672916"/>
            <a:ext cx="192568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C16703-3E27-4BB8-A288-446852A1275B}"/>
              </a:ext>
            </a:extLst>
          </p:cNvPr>
          <p:cNvSpPr/>
          <p:nvPr userDrawn="1"/>
        </p:nvSpPr>
        <p:spPr bwMode="auto">
          <a:xfrm>
            <a:off x="6507121" y="1700808"/>
            <a:ext cx="192568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Connector 66"/>
          <p:cNvCxnSpPr/>
          <p:nvPr userDrawn="1"/>
        </p:nvCxnSpPr>
        <p:spPr bwMode="auto">
          <a:xfrm flipH="1">
            <a:off x="7224522" y="1529706"/>
            <a:ext cx="22415" cy="3644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1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(2/6)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992560" y="2743280"/>
            <a:ext cx="1440000" cy="111783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4799058" y="1700808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donner des soins sans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INTMOS0064</a:t>
            </a:r>
          </a:p>
        </p:txBody>
      </p:sp>
      <p:cxnSp>
        <p:nvCxnSpPr>
          <p:cNvPr id="76" name="Straight Connector 40"/>
          <p:cNvCxnSpPr>
            <a:stCxn id="78" idx="3"/>
            <a:endCxn id="75" idx="1"/>
          </p:cNvCxnSpPr>
          <p:nvPr userDrawn="1"/>
        </p:nvCxnSpPr>
        <p:spPr bwMode="auto">
          <a:xfrm flipV="1">
            <a:off x="4268924" y="1988808"/>
            <a:ext cx="530134" cy="131266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2828924" y="3013476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droit</a:t>
            </a:r>
          </a:p>
        </p:txBody>
      </p:sp>
      <p:cxnSp>
        <p:nvCxnSpPr>
          <p:cNvPr id="79" name="Straight Connector 34"/>
          <p:cNvCxnSpPr>
            <a:stCxn id="43" idx="3"/>
            <a:endCxn id="78" idx="1"/>
          </p:cNvCxnSpPr>
          <p:nvPr userDrawn="1"/>
        </p:nvCxnSpPr>
        <p:spPr bwMode="auto">
          <a:xfrm flipV="1">
            <a:off x="2432560" y="3301476"/>
            <a:ext cx="396364" cy="72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29"/>
          <p:cNvSpPr txBox="1"/>
          <p:nvPr userDrawn="1"/>
        </p:nvSpPr>
        <p:spPr>
          <a:xfrm>
            <a:off x="6102771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25081" y="1048670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09987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536301" y="1505506"/>
            <a:ext cx="0" cy="36682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8786436" y="1488819"/>
            <a:ext cx="759600" cy="366536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4797112" y="3645024"/>
            <a:ext cx="1632052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Handicap sans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INTMOS0073</a:t>
            </a:r>
          </a:p>
        </p:txBody>
      </p:sp>
      <p:cxnSp>
        <p:nvCxnSpPr>
          <p:cNvPr id="131" name="Connecteur droit 130"/>
          <p:cNvCxnSpPr>
            <a:stCxn id="78" idx="3"/>
            <a:endCxn id="133" idx="1"/>
          </p:cNvCxnSpPr>
          <p:nvPr userDrawn="1"/>
        </p:nvCxnSpPr>
        <p:spPr bwMode="auto">
          <a:xfrm>
            <a:off x="4268924" y="3301476"/>
            <a:ext cx="528188" cy="6315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 userDrawn="1"/>
        </p:nvSpPr>
        <p:spPr bwMode="auto">
          <a:xfrm rot="16200000">
            <a:off x="-1409734" y="308779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70" name="Image 6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71" name="Groupe 70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7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7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4" name="Groupe 8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7" name="Rectangle 8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ZoneTexte 8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 bwMode="auto">
          <a:xfrm>
            <a:off x="6519705" y="3645024"/>
            <a:ext cx="192568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4793069" y="2672916"/>
            <a:ext cx="163609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donner des soins sans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INTMOS0069</a:t>
            </a:r>
          </a:p>
        </p:txBody>
      </p:sp>
      <p:cxnSp>
        <p:nvCxnSpPr>
          <p:cNvPr id="51" name="Straight Connector 40"/>
          <p:cNvCxnSpPr>
            <a:stCxn id="78" idx="3"/>
            <a:endCxn id="50" idx="1"/>
          </p:cNvCxnSpPr>
          <p:nvPr userDrawn="1"/>
        </p:nvCxnSpPr>
        <p:spPr bwMode="auto">
          <a:xfrm flipV="1">
            <a:off x="4268924" y="2960916"/>
            <a:ext cx="524145" cy="3405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F08A93E9-8C27-4787-8F1C-67C7D34614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09" y="1808820"/>
            <a:ext cx="362413" cy="362413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F8B8DFA9-01AF-41C1-9AED-C60EFABE621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21" y="2780928"/>
            <a:ext cx="362413" cy="36241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B03B8B90-106D-485A-A16C-E49B16799FA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21" y="3753036"/>
            <a:ext cx="362413" cy="36241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AB8723D-F4E5-4600-831E-1C88393B8799}"/>
              </a:ext>
            </a:extLst>
          </p:cNvPr>
          <p:cNvSpPr/>
          <p:nvPr userDrawn="1"/>
        </p:nvSpPr>
        <p:spPr bwMode="auto">
          <a:xfrm>
            <a:off x="4808984" y="4365168"/>
            <a:ext cx="1632052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Handicap sans </a:t>
            </a:r>
            <a:r>
              <a:rPr lang="fr-FR" sz="1100" i="1" kern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INTMOS0023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0EB86556-C4D9-47AA-A0E0-DD641FB4558C}"/>
              </a:ext>
            </a:extLst>
          </p:cNvPr>
          <p:cNvCxnSpPr>
            <a:cxnSpLocks/>
            <a:stCxn id="78" idx="3"/>
            <a:endCxn id="62" idx="1"/>
          </p:cNvCxnSpPr>
          <p:nvPr userDrawn="1"/>
        </p:nvCxnSpPr>
        <p:spPr bwMode="auto">
          <a:xfrm>
            <a:off x="4268924" y="3301476"/>
            <a:ext cx="540060" cy="13516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3FA27AA-E7E1-44A5-A74D-8D37F9DE93DA}"/>
              </a:ext>
            </a:extLst>
          </p:cNvPr>
          <p:cNvSpPr/>
          <p:nvPr userDrawn="1"/>
        </p:nvSpPr>
        <p:spPr bwMode="auto">
          <a:xfrm>
            <a:off x="6513179" y="4365168"/>
            <a:ext cx="192568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9F5544D6-BF36-4B2F-ABBF-7BBDE83B917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17" y="447232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temps partiel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209987" y="1477929"/>
            <a:ext cx="22667" cy="36432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 userDrawn="1"/>
        </p:nvSpPr>
        <p:spPr bwMode="auto">
          <a:xfrm>
            <a:off x="6386728" y="2024844"/>
            <a:ext cx="2153616" cy="57599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6400692" y="4149144"/>
            <a:ext cx="2152708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(3/6)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026625" y="2816932"/>
            <a:ext cx="1440000" cy="120962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2913920" y="3140968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autorisation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4664053" y="2024844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sur-cotisation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INTMOS0006</a:t>
            </a:r>
          </a:p>
        </p:txBody>
      </p:sp>
      <p:sp>
        <p:nvSpPr>
          <p:cNvPr id="103" name="Rectangle 102"/>
          <p:cNvSpPr/>
          <p:nvPr userDrawn="1"/>
        </p:nvSpPr>
        <p:spPr bwMode="auto">
          <a:xfrm>
            <a:off x="4689100" y="4113140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sur-cotisation (S)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INTMOS0038</a:t>
            </a:r>
          </a:p>
        </p:txBody>
      </p:sp>
      <p:cxnSp>
        <p:nvCxnSpPr>
          <p:cNvPr id="104" name="Straight Connector 18"/>
          <p:cNvCxnSpPr>
            <a:stCxn id="101" idx="3"/>
            <a:endCxn id="102" idx="1"/>
          </p:cNvCxnSpPr>
          <p:nvPr userDrawn="1"/>
        </p:nvCxnSpPr>
        <p:spPr bwMode="auto">
          <a:xfrm flipV="1">
            <a:off x="4353920" y="2312844"/>
            <a:ext cx="310133" cy="111612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8"/>
          <p:cNvCxnSpPr>
            <a:stCxn id="101" idx="3"/>
            <a:endCxn id="103" idx="1"/>
          </p:cNvCxnSpPr>
          <p:nvPr userDrawn="1"/>
        </p:nvCxnSpPr>
        <p:spPr bwMode="auto">
          <a:xfrm>
            <a:off x="4353920" y="3428968"/>
            <a:ext cx="335180" cy="97217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29"/>
          <p:cNvSpPr txBox="1"/>
          <p:nvPr userDrawn="1"/>
        </p:nvSpPr>
        <p:spPr>
          <a:xfrm>
            <a:off x="6102771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25081" y="1048670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09987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536301" y="1505506"/>
            <a:ext cx="0" cy="3615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8786436" y="1488819"/>
            <a:ext cx="759600" cy="374008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3" name="Connecteur droit 92"/>
          <p:cNvCxnSpPr>
            <a:stCxn id="101" idx="1"/>
            <a:endCxn id="43" idx="3"/>
          </p:cNvCxnSpPr>
          <p:nvPr userDrawn="1"/>
        </p:nvCxnSpPr>
        <p:spPr bwMode="auto">
          <a:xfrm flipH="1" flipV="1">
            <a:off x="2466625" y="3421746"/>
            <a:ext cx="447295" cy="72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 userDrawn="1"/>
        </p:nvSpPr>
        <p:spPr bwMode="auto">
          <a:xfrm rot="16200000">
            <a:off x="-1409734" y="308779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70" name="Image 6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71" name="Groupe 70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7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7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4" name="Groupe 8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7" name="Rectangle 8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ZoneTexte 8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00" y="2132856"/>
            <a:ext cx="318039" cy="336260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4664968" y="3140968"/>
            <a:ext cx="1440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sur-cotisation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INTMOS0003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>
            <a:off x="6386728" y="3137389"/>
            <a:ext cx="214957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00" y="3267336"/>
            <a:ext cx="318039" cy="33626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67" y="4249935"/>
            <a:ext cx="318039" cy="336260"/>
          </a:xfrm>
          <a:prstGeom prst="rect">
            <a:avLst/>
          </a:prstGeom>
        </p:spPr>
      </p:pic>
      <p:cxnSp>
        <p:nvCxnSpPr>
          <p:cNvPr id="50" name="Connecteur droit 49"/>
          <p:cNvCxnSpPr>
            <a:stCxn id="44" idx="1"/>
            <a:endCxn id="101" idx="3"/>
          </p:cNvCxnSpPr>
          <p:nvPr userDrawn="1"/>
        </p:nvCxnSpPr>
        <p:spPr bwMode="auto">
          <a:xfrm flipH="1">
            <a:off x="4353920" y="3428968"/>
            <a:ext cx="3110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52835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que temps partiel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>
            <a:off x="7146906" y="1522468"/>
            <a:ext cx="0" cy="35969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(4/6)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3671498" y="1772816"/>
            <a:ext cx="2217606" cy="71786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de solidarité familiale à</a:t>
            </a:r>
            <a:r>
              <a:rPr lang="fr-FR" sz="1050" b="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fr-FR" sz="1050" b="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Arial" panose="020B0604020202020204" pitchFamily="34" charset="0"/>
              </a:rPr>
              <a:t>temps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partiel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INTMOS0015 (T)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INTMOS0040</a:t>
            </a:r>
            <a:r>
              <a:rPr lang="fr-FR" sz="1100" b="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(S)</a:t>
            </a:r>
            <a:endParaRPr lang="fr-FR" sz="1100" b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 ou prolongation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505506"/>
            <a:ext cx="0" cy="361389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45" name="Rectangle 44"/>
          <p:cNvSpPr/>
          <p:nvPr userDrawn="1"/>
        </p:nvSpPr>
        <p:spPr bwMode="auto">
          <a:xfrm>
            <a:off x="3620852" y="4293096"/>
            <a:ext cx="2217606" cy="8263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de proche</a:t>
            </a:r>
            <a:r>
              <a:rPr lang="fr-FR" sz="1050" b="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aidant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à temps partiel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INTMOS0035 (T)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INTMOS0051 (S)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8786436" y="1488819"/>
            <a:ext cx="759600" cy="374008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1305814" y="310496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cxnSp>
        <p:nvCxnSpPr>
          <p:cNvPr id="58" name="Straight Connector 18"/>
          <p:cNvCxnSpPr>
            <a:stCxn id="57" idx="3"/>
            <a:endCxn id="43" idx="1"/>
          </p:cNvCxnSpPr>
          <p:nvPr userDrawn="1"/>
        </p:nvCxnSpPr>
        <p:spPr bwMode="auto">
          <a:xfrm flipV="1">
            <a:off x="2745814" y="2131749"/>
            <a:ext cx="925684" cy="133321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18"/>
          <p:cNvCxnSpPr>
            <a:stCxn id="57" idx="3"/>
            <a:endCxn id="45" idx="1"/>
          </p:cNvCxnSpPr>
          <p:nvPr userDrawn="1"/>
        </p:nvCxnSpPr>
        <p:spPr bwMode="auto">
          <a:xfrm>
            <a:off x="2745814" y="3464964"/>
            <a:ext cx="875038" cy="124128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>
            <a:off x="3635494" y="3051814"/>
            <a:ext cx="2217606" cy="82813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de présence parentale à</a:t>
            </a:r>
            <a:r>
              <a:rPr lang="fr-FR" sz="1050" b="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fr-FR" sz="1050" b="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Arial" panose="020B0604020202020204" pitchFamily="34" charset="0"/>
              </a:rPr>
              <a:t>temps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partiel</a:t>
            </a:r>
          </a:p>
          <a:p>
            <a:pPr algn="ctr"/>
            <a:r>
              <a:rPr lang="fr-FR" sz="110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INTMOS0047 (T)</a:t>
            </a:r>
          </a:p>
          <a:p>
            <a:pPr algn="ctr"/>
            <a:r>
              <a:rPr lang="fr-FR" sz="1100" b="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INTMOS0049 (S)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100" b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cxnSp>
        <p:nvCxnSpPr>
          <p:cNvPr id="60" name="Straight Connector 18"/>
          <p:cNvCxnSpPr>
            <a:stCxn id="57" idx="3"/>
            <a:endCxn id="51" idx="1"/>
          </p:cNvCxnSpPr>
          <p:nvPr userDrawn="1"/>
        </p:nvCxnSpPr>
        <p:spPr bwMode="auto">
          <a:xfrm>
            <a:off x="2745814" y="3464964"/>
            <a:ext cx="889680" cy="91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/>
          <p:cNvSpPr/>
          <p:nvPr userDrawn="1"/>
        </p:nvSpPr>
        <p:spPr bwMode="auto">
          <a:xfrm>
            <a:off x="7185248" y="1690165"/>
            <a:ext cx="1245333" cy="91253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INTMOS0016 (T)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INTMOS0041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7185248" y="4293096"/>
            <a:ext cx="1217767" cy="8263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INTMOS0058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</a:p>
          <a:p>
            <a:pPr algn="ctr"/>
            <a:endParaRPr lang="fr-FR" sz="12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3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INTMOS0059 (S)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4" y="1952836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69" y="4496896"/>
            <a:ext cx="318039" cy="336260"/>
          </a:xfrm>
          <a:prstGeom prst="rect">
            <a:avLst/>
          </a:prstGeom>
        </p:spPr>
      </p:pic>
      <p:pic>
        <p:nvPicPr>
          <p:cNvPr id="7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84043" y="482959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22" y="4495094"/>
            <a:ext cx="217584" cy="230050"/>
          </a:xfrm>
          <a:prstGeom prst="rect">
            <a:avLst/>
          </a:prstGeom>
        </p:spPr>
      </p:pic>
      <p:pic>
        <p:nvPicPr>
          <p:cNvPr id="8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66337" y="4846095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80"/>
          <p:cNvSpPr/>
          <p:nvPr userDrawn="1"/>
        </p:nvSpPr>
        <p:spPr bwMode="auto">
          <a:xfrm>
            <a:off x="7185248" y="3034748"/>
            <a:ext cx="1217767" cy="8263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INTMOS0061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</a:p>
          <a:p>
            <a:pPr algn="ctr"/>
            <a:endParaRPr lang="fr-FR" sz="12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30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INTMOS0062 (S)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8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49741" y="360546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3176972"/>
            <a:ext cx="318039" cy="336260"/>
          </a:xfrm>
          <a:prstGeom prst="rect">
            <a:avLst/>
          </a:prstGeom>
        </p:spPr>
      </p:pic>
      <p:pic>
        <p:nvPicPr>
          <p:cNvPr id="8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61609" y="353345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90" y="1938810"/>
            <a:ext cx="217584" cy="230050"/>
          </a:xfrm>
          <a:prstGeom prst="rect">
            <a:avLst/>
          </a:prstGeom>
        </p:spPr>
      </p:pic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63890" y="2350854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90" y="3240351"/>
            <a:ext cx="217584" cy="2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7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temps partiel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168943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_ modification</a:t>
            </a:r>
            <a:r>
              <a:rPr lang="fr-FR" sz="1800" kern="0" baseline="0" dirty="0"/>
              <a:t> ou fin</a:t>
            </a:r>
            <a:r>
              <a:rPr lang="fr-FR" sz="1800" kern="0" dirty="0"/>
              <a:t> (5/6)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96161" y="303116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68943"/>
            <a:ext cx="0" cy="395045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 userDrawn="1"/>
        </p:nvSpPr>
        <p:spPr bwMode="auto">
          <a:xfrm>
            <a:off x="3526002" y="4305066"/>
            <a:ext cx="259359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Reprise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des fonctions à temps plein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INTMOS0007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8714428" y="1488819"/>
            <a:ext cx="759600" cy="363057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" name="Connecteur droit 8"/>
          <p:cNvCxnSpPr>
            <a:stCxn id="43" idx="3"/>
            <a:endCxn id="140" idx="1"/>
          </p:cNvCxnSpPr>
          <p:nvPr userDrawn="1"/>
        </p:nvCxnSpPr>
        <p:spPr bwMode="auto">
          <a:xfrm>
            <a:off x="2736161" y="3391163"/>
            <a:ext cx="789841" cy="12739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>
            <a:off x="7416612" y="1470326"/>
            <a:ext cx="758839" cy="364907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3513678" y="3027942"/>
            <a:ext cx="259007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temps partiel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INTMOS0031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cteur droit 27"/>
          <p:cNvCxnSpPr>
            <a:stCxn id="43" idx="3"/>
            <a:endCxn id="69" idx="1"/>
          </p:cNvCxnSpPr>
          <p:nvPr userDrawn="1"/>
        </p:nvCxnSpPr>
        <p:spPr bwMode="auto">
          <a:xfrm flipV="1">
            <a:off x="2736161" y="3387942"/>
            <a:ext cx="777517" cy="32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>
            <a:off x="3519982" y="1644666"/>
            <a:ext cx="259007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Changement de quotité de temps partiel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sans </a:t>
            </a:r>
            <a:r>
              <a:rPr lang="fr-FR" sz="1050" i="1" kern="0" baseline="0" dirty="0" err="1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surcotisation</a:t>
            </a: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INTMOS0037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necteur droit 45"/>
          <p:cNvCxnSpPr>
            <a:stCxn id="43" idx="3"/>
            <a:endCxn id="45" idx="1"/>
          </p:cNvCxnSpPr>
          <p:nvPr userDrawn="1"/>
        </p:nvCxnSpPr>
        <p:spPr bwMode="auto">
          <a:xfrm flipV="1">
            <a:off x="2736161" y="2004666"/>
            <a:ext cx="783821" cy="13864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60" y="1814686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92" y="4543016"/>
            <a:ext cx="318039" cy="33626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82" y="323638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4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temps partiel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168943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_ Thérapeutique (6/6)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96161" y="303116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68943"/>
            <a:ext cx="0" cy="395045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8714428" y="1488819"/>
            <a:ext cx="759600" cy="363057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7416612" y="2456892"/>
            <a:ext cx="758839" cy="266250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3548844" y="4192211"/>
            <a:ext cx="259007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 thérapeutique fin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INTMOS0055 (T)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INTMOS0056 (S)</a:t>
            </a:r>
          </a:p>
        </p:txBody>
      </p:sp>
      <p:cxnSp>
        <p:nvCxnSpPr>
          <p:cNvPr id="28" name="Connecteur droit 27"/>
          <p:cNvCxnSpPr>
            <a:stCxn id="43" idx="3"/>
            <a:endCxn id="69" idx="1"/>
          </p:cNvCxnSpPr>
          <p:nvPr userDrawn="1"/>
        </p:nvCxnSpPr>
        <p:spPr bwMode="auto">
          <a:xfrm>
            <a:off x="2736161" y="3391163"/>
            <a:ext cx="812683" cy="1161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Rectangle 41"/>
          <p:cNvSpPr/>
          <p:nvPr userDrawn="1"/>
        </p:nvSpPr>
        <p:spPr bwMode="auto">
          <a:xfrm>
            <a:off x="3520287" y="2996952"/>
            <a:ext cx="259359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Changement de quotité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de temps partiel thérapeutique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INTMOS0052 (T)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INTMOS0053 (T)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cxnSp>
        <p:nvCxnSpPr>
          <p:cNvPr id="44" name="Connecteur droit 43"/>
          <p:cNvCxnSpPr>
            <a:stCxn id="43" idx="3"/>
            <a:endCxn id="42" idx="1"/>
          </p:cNvCxnSpPr>
          <p:nvPr userDrawn="1"/>
        </p:nvCxnSpPr>
        <p:spPr bwMode="auto">
          <a:xfrm flipV="1">
            <a:off x="2736161" y="3356952"/>
            <a:ext cx="784126" cy="342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necteur droit 45"/>
          <p:cNvCxnSpPr>
            <a:stCxn id="43" idx="3"/>
          </p:cNvCxnSpPr>
          <p:nvPr userDrawn="1"/>
        </p:nvCxnSpPr>
        <p:spPr bwMode="auto">
          <a:xfrm flipV="1">
            <a:off x="2736161" y="1898434"/>
            <a:ext cx="783821" cy="14927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8" y="1723920"/>
            <a:ext cx="318039" cy="336260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 bwMode="auto">
          <a:xfrm>
            <a:off x="3548844" y="1531280"/>
            <a:ext cx="2535669" cy="79823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raison thérapeutique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INTMOS0042 (T)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INTMOS0043 (S)</a:t>
            </a:r>
          </a:p>
          <a:p>
            <a:pPr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7190079" y="1529707"/>
            <a:ext cx="1255309" cy="79980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INTMOS0044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INTMOS0045 (S)</a:t>
            </a: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80" y="1917570"/>
            <a:ext cx="318039" cy="33626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77" y="3272760"/>
            <a:ext cx="318039" cy="336260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047AE544-7DB0-445D-89A4-A244756F7F6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442488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7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7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7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  <a:cs typeface="+mn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5" y="6310313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08001" y="1484313"/>
            <a:ext cx="9161523" cy="4465637"/>
          </a:xfrm>
        </p:spPr>
        <p:txBody>
          <a:bodyPr/>
          <a:lstStyle>
            <a:lvl1pPr>
              <a:defRPr sz="16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6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41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63" y="6288088"/>
            <a:ext cx="417512" cy="511175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dirty="0"/>
              <a:t> </a:t>
            </a:r>
            <a:fld id="{2E213F33-44B3-4E5A-874B-1241FE46FE4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2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</a:endParaRPr>
          </a:p>
        </p:txBody>
      </p:sp>
      <p:sp>
        <p:nvSpPr>
          <p:cNvPr id="4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8157356" y="6356350"/>
            <a:ext cx="12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4272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2418611" y="6356350"/>
            <a:ext cx="573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dirty="0"/>
              <a:t>Réunion de suivi des missions d'appuis et d'expertises au CISIRH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8985941" y="174978"/>
            <a:ext cx="731341" cy="705144"/>
            <a:chOff x="5259053" y="2639558"/>
            <a:chExt cx="1709797" cy="1648549"/>
          </a:xfrm>
        </p:grpSpPr>
        <p:sp>
          <p:nvSpPr>
            <p:cNvPr id="49" name="Hexagone 48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0" name="Hexagone 49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1" name="Hexagone 50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2" name="Hexagone 51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3" name="Hexagone 52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4" name="Hexagone 53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5" name="Hexagone 54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56" name="Picture 4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Hexagone 56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9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Télétrav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>
            <a:off x="7146906" y="1522468"/>
            <a:ext cx="0" cy="35969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télétravail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316596" y="3069040"/>
            <a:ext cx="241226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Télétravail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01882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012666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137979" y="1075072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505506"/>
            <a:ext cx="0" cy="361389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pic>
        <p:nvPicPr>
          <p:cNvPr id="50" name="Image 4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0" name="Groupe 6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cxnSp>
        <p:nvCxnSpPr>
          <p:cNvPr id="44" name="Straight Connector 18"/>
          <p:cNvCxnSpPr>
            <a:stCxn id="43" idx="3"/>
            <a:endCxn id="46" idx="1"/>
          </p:cNvCxnSpPr>
          <p:nvPr userDrawn="1"/>
        </p:nvCxnSpPr>
        <p:spPr bwMode="auto">
          <a:xfrm flipV="1">
            <a:off x="3728864" y="2312836"/>
            <a:ext cx="781660" cy="111620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18"/>
          <p:cNvCxnSpPr>
            <a:stCxn id="43" idx="3"/>
            <a:endCxn id="62" idx="1"/>
          </p:cNvCxnSpPr>
          <p:nvPr userDrawn="1"/>
        </p:nvCxnSpPr>
        <p:spPr bwMode="auto">
          <a:xfrm>
            <a:off x="3728864" y="3429040"/>
            <a:ext cx="781660" cy="100811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 userDrawn="1"/>
        </p:nvSpPr>
        <p:spPr bwMode="auto">
          <a:xfrm>
            <a:off x="4510524" y="1952836"/>
            <a:ext cx="145058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Arial" panose="020B0604020202020204" pitchFamily="34" charset="0"/>
              </a:rPr>
              <a:t>Télétravail initial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Arial" panose="020B0604020202020204" pitchFamily="34" charset="0"/>
              </a:rPr>
              <a:t>INTMOS0025</a:t>
            </a:r>
          </a:p>
        </p:txBody>
      </p:sp>
      <p:sp>
        <p:nvSpPr>
          <p:cNvPr id="47" name="Rectangle 46"/>
          <p:cNvSpPr/>
          <p:nvPr userDrawn="1"/>
        </p:nvSpPr>
        <p:spPr bwMode="auto">
          <a:xfrm>
            <a:off x="4510524" y="3068960"/>
            <a:ext cx="145058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Télétravail initial</a:t>
            </a:r>
            <a:r>
              <a:rPr lang="fr-FR" sz="1050" b="0" i="1" kern="0" baseline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 avec période d’adaptation</a:t>
            </a:r>
          </a:p>
          <a:p>
            <a:pPr algn="ctr"/>
            <a:r>
              <a:rPr lang="fr-FR" sz="1050" b="0" i="1" kern="0" baseline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INTMOS0026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7233752" y="1623396"/>
            <a:ext cx="1127593" cy="338520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1143" y="3240635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7176" y="215578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31009" y="428953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 userDrawn="1"/>
        </p:nvSpPr>
        <p:spPr bwMode="auto">
          <a:xfrm>
            <a:off x="4510524" y="4077152"/>
            <a:ext cx="145058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Arial" panose="020B0604020202020204" pitchFamily="34" charset="0"/>
              </a:rPr>
              <a:t>Télétravail fin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Arial" panose="020B0604020202020204" pitchFamily="34" charset="0"/>
              </a:rPr>
              <a:t>INTMOS0027</a:t>
            </a:r>
          </a:p>
        </p:txBody>
      </p:sp>
      <p:cxnSp>
        <p:nvCxnSpPr>
          <p:cNvPr id="63" name="Straight Connector 18"/>
          <p:cNvCxnSpPr>
            <a:stCxn id="43" idx="3"/>
            <a:endCxn id="47" idx="1"/>
          </p:cNvCxnSpPr>
          <p:nvPr userDrawn="1"/>
        </p:nvCxnSpPr>
        <p:spPr bwMode="auto">
          <a:xfrm flipV="1">
            <a:off x="3728864" y="3428960"/>
            <a:ext cx="781660" cy="8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2314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 bwMode="auto">
          <a:xfrm>
            <a:off x="7214252" y="1952836"/>
            <a:ext cx="11608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INTABS0092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maladie ordinaire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40974" y="310119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maladie ordinaire (CMO) avec jour de carence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157198" y="1981300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CMO avec jour de carence (avec impact sur rémunération)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INTABS0088 (initial)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580974" y="2341300"/>
            <a:ext cx="576224" cy="111989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Rectangle 99"/>
          <p:cNvSpPr/>
          <p:nvPr userDrawn="1"/>
        </p:nvSpPr>
        <p:spPr bwMode="auto">
          <a:xfrm>
            <a:off x="3157198" y="4223088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CMO sans impact sur rémunération</a:t>
            </a:r>
          </a:p>
        </p:txBody>
      </p:sp>
      <p:cxnSp>
        <p:nvCxnSpPr>
          <p:cNvPr id="101" name="Straight Connector 34"/>
          <p:cNvCxnSpPr>
            <a:stCxn id="72" idx="3"/>
            <a:endCxn id="100" idx="1"/>
          </p:cNvCxnSpPr>
          <p:nvPr userDrawn="1"/>
        </p:nvCxnSpPr>
        <p:spPr bwMode="auto">
          <a:xfrm>
            <a:off x="2580974" y="3461194"/>
            <a:ext cx="576224" cy="112189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Rectangle 101"/>
          <p:cNvSpPr/>
          <p:nvPr userDrawn="1"/>
        </p:nvSpPr>
        <p:spPr bwMode="auto">
          <a:xfrm>
            <a:off x="6198602" y="4223088"/>
            <a:ext cx="793957" cy="7200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  <a:endParaRPr lang="fr-FR" sz="1050" i="1" kern="0" dirty="0">
              <a:solidFill>
                <a:srgbClr val="FF0000"/>
              </a:solidFill>
              <a:latin typeface="+mn-lt"/>
              <a:cs typeface="ＭＳ Ｐゴシック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00151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8" name="Rectangle 117"/>
          <p:cNvSpPr/>
          <p:nvPr userDrawn="1"/>
        </p:nvSpPr>
        <p:spPr bwMode="auto">
          <a:xfrm>
            <a:off x="8699945" y="1628848"/>
            <a:ext cx="793957" cy="342634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22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54" name="Image 5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2" name="Groupe 51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55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6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7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9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0" name="Groupe 5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Rectangle 6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ZoneTexte 6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46" name="Rectangle 45"/>
          <p:cNvSpPr/>
          <p:nvPr userDrawn="1"/>
        </p:nvSpPr>
        <p:spPr bwMode="auto">
          <a:xfrm>
            <a:off x="7400500" y="4233465"/>
            <a:ext cx="793957" cy="7200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  <a:endParaRPr lang="fr-FR" sz="1050" i="1" kern="0" dirty="0">
              <a:solidFill>
                <a:srgbClr val="FF0000"/>
              </a:solidFill>
              <a:latin typeface="+mn-lt"/>
              <a:cs typeface="ＭＳ Ｐゴシック"/>
            </a:endParaRPr>
          </a:p>
        </p:txBody>
      </p:sp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06" y="2148370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59" y="218142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63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que CIT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 userDrawn="1"/>
        </p:nvSpPr>
        <p:spPr bwMode="auto">
          <a:xfrm>
            <a:off x="7773764" y="3573016"/>
            <a:ext cx="975266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INTABS0104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6673633" y="3573016"/>
            <a:ext cx="1059025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INTABS0102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7761312" y="2507709"/>
            <a:ext cx="975266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INTABS0096</a:t>
            </a:r>
            <a:endParaRPr lang="fr-FR" sz="9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693889" y="2503163"/>
            <a:ext cx="1059025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INTABS0098</a:t>
            </a: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65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d’invalidité temporaire imputable</a:t>
            </a:r>
          </a:p>
          <a:p>
            <a:pPr eaLnBrk="1" hangingPunct="1"/>
            <a:r>
              <a:rPr lang="fr-FR" sz="1800" kern="0" dirty="0"/>
              <a:t> au service = CITIS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1244588" y="3094353"/>
            <a:ext cx="1620000" cy="84475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 CITIS (ou CITIS à titre provisoire) imputable au service 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65341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737292" y="1256138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6759259" y="1292146"/>
            <a:ext cx="98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767555" y="1628847"/>
            <a:ext cx="793957" cy="363207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 flipH="1">
            <a:off x="6656869" y="1191377"/>
            <a:ext cx="11967" cy="40328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753233" y="1232400"/>
            <a:ext cx="0" cy="40234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433188" y="3516729"/>
            <a:ext cx="2311900" cy="9248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CITIS à titre provisoire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INTABS0099 (initial)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INTABS0102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prolong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.)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INTABS0104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requalif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’ maladie en CITIS provisoire)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3433188" y="2456892"/>
            <a:ext cx="2311900" cy="80938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CITIS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INTABS0095 (initial)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INTABS0098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prolong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.)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INTABS0096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requalif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’ maladie en CITIS)</a:t>
            </a:r>
          </a:p>
        </p:txBody>
      </p:sp>
      <p:cxnSp>
        <p:nvCxnSpPr>
          <p:cNvPr id="19" name="Connecteur droit 18"/>
          <p:cNvCxnSpPr>
            <a:stCxn id="74" idx="3"/>
          </p:cNvCxnSpPr>
          <p:nvPr userDrawn="1"/>
        </p:nvCxnSpPr>
        <p:spPr bwMode="auto">
          <a:xfrm flipV="1">
            <a:off x="2864588" y="2861585"/>
            <a:ext cx="568600" cy="65514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>
            <a:stCxn id="74" idx="3"/>
            <a:endCxn id="78" idx="1"/>
          </p:cNvCxnSpPr>
          <p:nvPr userDrawn="1"/>
        </p:nvCxnSpPr>
        <p:spPr bwMode="auto">
          <a:xfrm>
            <a:off x="2864588" y="3516730"/>
            <a:ext cx="568600" cy="46244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 userDrawn="1"/>
        </p:nvCxnSpPr>
        <p:spPr bwMode="auto">
          <a:xfrm>
            <a:off x="4373631" y="4800004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42893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42893" y="2943236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930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9" name="TextBox 54"/>
          <p:cNvSpPr txBox="1"/>
          <p:nvPr userDrawn="1"/>
        </p:nvSpPr>
        <p:spPr>
          <a:xfrm>
            <a:off x="6642893" y="4062638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7" name="Rectangle 66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0" name="Image 5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4" name="Groupe 6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0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ZoneTexte 8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87" name="TextBox 54"/>
          <p:cNvSpPr txBox="1"/>
          <p:nvPr userDrawn="1"/>
        </p:nvSpPr>
        <p:spPr>
          <a:xfrm>
            <a:off x="6472437" y="6340688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grpSp>
        <p:nvGrpSpPr>
          <p:cNvPr id="88" name="Groupe 8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8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3" name="Rectangle à coins arrondis 2"/>
          <p:cNvSpPr/>
          <p:nvPr userDrawn="1"/>
        </p:nvSpPr>
        <p:spPr bwMode="auto">
          <a:xfrm>
            <a:off x="1092525" y="2015963"/>
            <a:ext cx="1666928" cy="303598"/>
          </a:xfrm>
          <a:prstGeom prst="wedgeRoundRectCallout">
            <a:avLst>
              <a:gd name="adj1" fmla="val -17785"/>
              <a:gd name="adj2" fmla="val -7532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FF9933"/>
                </a:solidFill>
                <a:latin typeface="+mn-lt"/>
                <a:cs typeface="ＭＳ Ｐゴシック"/>
                <a:hlinkClick r:id="rId14" action="ppaction://hlinksldjump"/>
              </a:rPr>
              <a:t>CF page 4</a:t>
            </a:r>
            <a:endParaRPr lang="fr-FR" sz="1200" b="1" kern="0" dirty="0">
              <a:solidFill>
                <a:srgbClr val="FF9933"/>
              </a:solidFill>
              <a:latin typeface="+mn-lt"/>
              <a:cs typeface="ＭＳ Ｐゴシック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72" y="1292146"/>
            <a:ext cx="544818" cy="546934"/>
          </a:xfrm>
          <a:prstGeom prst="rect">
            <a:avLst/>
          </a:prstGeom>
        </p:spPr>
      </p:pic>
      <p:sp>
        <p:nvSpPr>
          <p:cNvPr id="22" name="Rectangle à coins arrondis 21"/>
          <p:cNvSpPr/>
          <p:nvPr userDrawn="1"/>
        </p:nvSpPr>
        <p:spPr bwMode="auto">
          <a:xfrm>
            <a:off x="3666802" y="4509120"/>
            <a:ext cx="2006278" cy="895793"/>
          </a:xfrm>
          <a:prstGeom prst="wedgeRoundRectCallout">
            <a:avLst>
              <a:gd name="adj1" fmla="val 55082"/>
              <a:gd name="adj2" fmla="val -51844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En cas de retrait, il faudra requalifier l’acte en CMO, CLM ou CLD </a:t>
            </a:r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391" y="4149080"/>
            <a:ext cx="263713" cy="317952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32" y="2724065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55" y="3826504"/>
            <a:ext cx="318039" cy="336260"/>
          </a:xfrm>
          <a:prstGeom prst="rect">
            <a:avLst/>
          </a:prstGeom>
        </p:spPr>
      </p:pic>
      <p:cxnSp>
        <p:nvCxnSpPr>
          <p:cNvPr id="72" name="Straight Connector 66"/>
          <p:cNvCxnSpPr/>
          <p:nvPr userDrawn="1"/>
        </p:nvCxnSpPr>
        <p:spPr bwMode="auto">
          <a:xfrm flipH="1">
            <a:off x="7742182" y="1215201"/>
            <a:ext cx="11967" cy="40328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69"/>
          <p:cNvSpPr txBox="1"/>
          <p:nvPr userDrawn="1"/>
        </p:nvSpPr>
        <p:spPr>
          <a:xfrm>
            <a:off x="7653300" y="130476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Requalification</a:t>
            </a:r>
          </a:p>
        </p:txBody>
      </p:sp>
      <p:pic>
        <p:nvPicPr>
          <p:cNvPr id="83" name="Image 8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96" y="2758820"/>
            <a:ext cx="318039" cy="33626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4" y="2745105"/>
            <a:ext cx="318039" cy="336260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25" y="3825044"/>
            <a:ext cx="318039" cy="336260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85" y="3825044"/>
            <a:ext cx="318039" cy="336260"/>
          </a:xfrm>
          <a:prstGeom prst="rect">
            <a:avLst/>
          </a:prstGeom>
        </p:spPr>
      </p:pic>
      <p:sp>
        <p:nvSpPr>
          <p:cNvPr id="94" name="Rectangle 93"/>
          <p:cNvSpPr/>
          <p:nvPr userDrawn="1"/>
        </p:nvSpPr>
        <p:spPr bwMode="auto">
          <a:xfrm>
            <a:off x="1244588" y="4171875"/>
            <a:ext cx="1620000" cy="131992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Reconnaissance imputabilité</a:t>
            </a:r>
          </a:p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INTABS0100</a:t>
            </a:r>
          </a:p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Refus reconnaissance imputabilité</a:t>
            </a:r>
          </a:p>
          <a:p>
            <a:pPr algn="ctr" eaLnBrk="1" hangingPunct="1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INTABS0101</a:t>
            </a:r>
          </a:p>
        </p:txBody>
      </p:sp>
      <p:pic>
        <p:nvPicPr>
          <p:cNvPr id="9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84659" y="509638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93567" y="461665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7322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que CLM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65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longue maladie</a:t>
            </a:r>
          </a:p>
          <a:p>
            <a:pPr eaLnBrk="1" hangingPunct="1"/>
            <a:r>
              <a:rPr lang="fr-FR" sz="1800" kern="0" dirty="0"/>
              <a:t>(1/2)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956556" y="299695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de longue maladie (CLM)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793783" y="2944287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longue maladie (CLM) contractée dans l’exercice des fonctions</a:t>
            </a:r>
          </a:p>
        </p:txBody>
      </p:sp>
      <p:cxnSp>
        <p:nvCxnSpPr>
          <p:cNvPr id="75" name="Straight Connector 34"/>
          <p:cNvCxnSpPr>
            <a:endCxn id="74" idx="1"/>
          </p:cNvCxnSpPr>
          <p:nvPr userDrawn="1"/>
        </p:nvCxnSpPr>
        <p:spPr bwMode="auto">
          <a:xfrm>
            <a:off x="2416632" y="3304287"/>
            <a:ext cx="37715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213140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17396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5725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703459" y="1603671"/>
            <a:ext cx="793957" cy="363207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 flipH="1">
            <a:off x="7294761" y="1196752"/>
            <a:ext cx="11967" cy="40328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21077" y="1340768"/>
            <a:ext cx="0" cy="3879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4788064" y="3489436"/>
            <a:ext cx="1620000" cy="76453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 fractionné contracté dans l’exercice des fonctions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4788064" y="2399138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 contracté dans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l’exercice des fonctions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</a:p>
        </p:txBody>
      </p:sp>
      <p:cxnSp>
        <p:nvCxnSpPr>
          <p:cNvPr id="19" name="Connecteur droit 18"/>
          <p:cNvCxnSpPr>
            <a:stCxn id="74" idx="3"/>
            <a:endCxn id="79" idx="1"/>
          </p:cNvCxnSpPr>
          <p:nvPr userDrawn="1"/>
        </p:nvCxnSpPr>
        <p:spPr bwMode="auto">
          <a:xfrm flipV="1">
            <a:off x="4413783" y="2759138"/>
            <a:ext cx="374281" cy="545149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>
            <a:stCxn id="74" idx="3"/>
            <a:endCxn id="78" idx="1"/>
          </p:cNvCxnSpPr>
          <p:nvPr userDrawn="1"/>
        </p:nvCxnSpPr>
        <p:spPr bwMode="auto">
          <a:xfrm>
            <a:off x="4413783" y="3304287"/>
            <a:ext cx="374281" cy="56741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 userDrawn="1"/>
        </p:nvCxnSpPr>
        <p:spPr bwMode="auto">
          <a:xfrm>
            <a:off x="4373631" y="4800004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42893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42893" y="2943236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930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9" name="TextBox 54"/>
          <p:cNvSpPr txBox="1"/>
          <p:nvPr userDrawn="1"/>
        </p:nvSpPr>
        <p:spPr>
          <a:xfrm>
            <a:off x="6642893" y="4062638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930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7" name="Rectangle 66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0" name="Image 5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4" name="Groupe 6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0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ZoneTexte 8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87" name="TextBox 54"/>
          <p:cNvSpPr txBox="1"/>
          <p:nvPr userDrawn="1"/>
        </p:nvSpPr>
        <p:spPr>
          <a:xfrm>
            <a:off x="6472437" y="6340688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grpSp>
        <p:nvGrpSpPr>
          <p:cNvPr id="88" name="Groupe 87"/>
          <p:cNvGrpSpPr/>
          <p:nvPr userDrawn="1"/>
        </p:nvGrpSpPr>
        <p:grpSpPr>
          <a:xfrm>
            <a:off x="6472437" y="6293167"/>
            <a:ext cx="2649387" cy="272288"/>
            <a:chOff x="5719035" y="6231640"/>
            <a:chExt cx="2649387" cy="342577"/>
          </a:xfrm>
        </p:grpSpPr>
        <p:sp>
          <p:nvSpPr>
            <p:cNvPr id="8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3" name="Rectangle à coins arrondis 2"/>
          <p:cNvSpPr/>
          <p:nvPr userDrawn="1"/>
        </p:nvSpPr>
        <p:spPr bwMode="auto">
          <a:xfrm>
            <a:off x="1092525" y="1888352"/>
            <a:ext cx="1666928" cy="743175"/>
          </a:xfrm>
          <a:prstGeom prst="wedgeRoundRectCallout">
            <a:avLst>
              <a:gd name="adj1" fmla="val -17785"/>
              <a:gd name="adj2" fmla="val -7532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FF9933"/>
                </a:solidFill>
                <a:latin typeface="+mn-lt"/>
                <a:cs typeface="ＭＳ Ｐゴシック"/>
              </a:rPr>
              <a:t>CF page 4</a:t>
            </a:r>
          </a:p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Acte substitué</a:t>
            </a:r>
          </a:p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 par l’acte CITIS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50" y="1150905"/>
            <a:ext cx="544818" cy="54693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19" y="3145607"/>
            <a:ext cx="275649" cy="27672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7528655" y="1603672"/>
            <a:ext cx="793957" cy="363207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objet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535732" y="1603672"/>
            <a:ext cx="793957" cy="363207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</p:spTree>
    <p:extLst>
      <p:ext uri="{BB962C8B-B14F-4D97-AF65-F5344CB8AC3E}">
        <p14:creationId xmlns:p14="http://schemas.microsoft.com/office/powerpoint/2010/main" val="3568046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que CLM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 bwMode="auto">
          <a:xfrm>
            <a:off x="7289385" y="1714007"/>
            <a:ext cx="1107670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INTABS0006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650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longue maladie</a:t>
            </a:r>
            <a:r>
              <a:rPr lang="fr-FR" sz="1800" kern="0" baseline="0" dirty="0"/>
              <a:t> </a:t>
            </a:r>
            <a:r>
              <a:rPr lang="fr-FR" sz="1800" kern="0" dirty="0"/>
              <a:t>(2/2)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1052458" y="3127946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longue maladie (CLM) contracté hors exercice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des fonctions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213140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17396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5725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695547" y="1628847"/>
            <a:ext cx="793957" cy="354493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 flipH="1">
            <a:off x="7306729" y="1609457"/>
            <a:ext cx="1" cy="359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21077" y="1623397"/>
            <a:ext cx="0" cy="36375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4112236" y="1698899"/>
            <a:ext cx="17155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 contracté hors exercice des fonctions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INTABS0005 (initial)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4098905" y="2644288"/>
            <a:ext cx="172089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 fractionné contracté hors exercice des fonctions</a:t>
            </a:r>
          </a:p>
        </p:txBody>
      </p:sp>
      <p:cxnSp>
        <p:nvCxnSpPr>
          <p:cNvPr id="23" name="Connecteur droit 22"/>
          <p:cNvCxnSpPr>
            <a:stCxn id="102" idx="3"/>
          </p:cNvCxnSpPr>
          <p:nvPr userDrawn="1"/>
        </p:nvCxnSpPr>
        <p:spPr bwMode="auto">
          <a:xfrm>
            <a:off x="2672458" y="3487946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>
            <a:stCxn id="102" idx="3"/>
            <a:endCxn id="95" idx="1"/>
          </p:cNvCxnSpPr>
          <p:nvPr userDrawn="1"/>
        </p:nvCxnSpPr>
        <p:spPr bwMode="auto">
          <a:xfrm flipV="1">
            <a:off x="2672458" y="2058899"/>
            <a:ext cx="1439778" cy="1429047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>
            <a:stCxn id="102" idx="3"/>
            <a:endCxn id="96" idx="1"/>
          </p:cNvCxnSpPr>
          <p:nvPr userDrawn="1"/>
        </p:nvCxnSpPr>
        <p:spPr bwMode="auto">
          <a:xfrm flipV="1">
            <a:off x="2672458" y="3004288"/>
            <a:ext cx="1426447" cy="48365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42893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42893" y="2943236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930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9" name="TextBox 54"/>
          <p:cNvSpPr txBox="1"/>
          <p:nvPr userDrawn="1"/>
        </p:nvSpPr>
        <p:spPr>
          <a:xfrm>
            <a:off x="6642893" y="4062638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930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grpSp>
        <p:nvGrpSpPr>
          <p:cNvPr id="99" name="Groupe 9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10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10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7" name="Rectangle 66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0" name="Image 5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3" name="Image 6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5" name="Groupe 6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0" name="Rectangle 6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ZoneTexte 8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86" y="1833109"/>
            <a:ext cx="318039" cy="33626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25" y="1952836"/>
            <a:ext cx="318039" cy="33626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4146160" y="4401188"/>
            <a:ext cx="172089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Refus CLM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INTABS0138</a:t>
            </a:r>
          </a:p>
        </p:txBody>
      </p:sp>
      <p:sp>
        <p:nvSpPr>
          <p:cNvPr id="61" name="Rectangle 60"/>
          <p:cNvSpPr/>
          <p:nvPr userDrawn="1"/>
        </p:nvSpPr>
        <p:spPr bwMode="auto">
          <a:xfrm>
            <a:off x="4134048" y="3522738"/>
            <a:ext cx="172089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Requalification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CMO en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CLM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INTABS0105</a:t>
            </a:r>
          </a:p>
        </p:txBody>
      </p:sp>
      <p:cxnSp>
        <p:nvCxnSpPr>
          <p:cNvPr id="69" name="Connecteur droit 68"/>
          <p:cNvCxnSpPr>
            <a:stCxn id="102" idx="3"/>
            <a:endCxn id="61" idx="1"/>
          </p:cNvCxnSpPr>
          <p:nvPr userDrawn="1"/>
        </p:nvCxnSpPr>
        <p:spPr bwMode="auto">
          <a:xfrm>
            <a:off x="2672458" y="3487946"/>
            <a:ext cx="1461590" cy="394792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onnecteur droit 73"/>
          <p:cNvCxnSpPr/>
          <p:nvPr userDrawn="1"/>
        </p:nvCxnSpPr>
        <p:spPr bwMode="auto">
          <a:xfrm>
            <a:off x="2672458" y="3502245"/>
            <a:ext cx="1473702" cy="1273242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ectangle 74"/>
          <p:cNvSpPr/>
          <p:nvPr userDrawn="1"/>
        </p:nvSpPr>
        <p:spPr bwMode="auto">
          <a:xfrm>
            <a:off x="7464619" y="3522737"/>
            <a:ext cx="798568" cy="165839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6366985" y="2648877"/>
            <a:ext cx="1859191" cy="72014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 BDA</a:t>
            </a: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93" y="3679816"/>
            <a:ext cx="318039" cy="336260"/>
          </a:xfrm>
          <a:prstGeom prst="rect">
            <a:avLst/>
          </a:prstGeom>
        </p:spPr>
      </p:pic>
      <p:pic>
        <p:nvPicPr>
          <p:cNvPr id="5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78099" y="462804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5357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LD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79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longue durée (1/2)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4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4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996958" y="3144713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longue durée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(</a:t>
            </a:r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CLD)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794033" y="3144713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longue durée (CLD) contractée dans l’exercice des fonctions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436958" y="3504713"/>
            <a:ext cx="35707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25354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7658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744801" y="2006904"/>
            <a:ext cx="793957" cy="279576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47130" y="1340768"/>
            <a:ext cx="0" cy="3907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340768"/>
            <a:ext cx="0" cy="3879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4771108" y="3744549"/>
            <a:ext cx="1620000" cy="76453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CLD fractionné contracté dans l’exercice des fonctions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4779896" y="2451899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CLD contracté dans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l’exercice des fonctions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9" name="Connecteur droit 18"/>
          <p:cNvCxnSpPr>
            <a:stCxn id="74" idx="3"/>
            <a:endCxn id="79" idx="1"/>
          </p:cNvCxnSpPr>
          <p:nvPr userDrawn="1"/>
        </p:nvCxnSpPr>
        <p:spPr bwMode="auto">
          <a:xfrm flipV="1">
            <a:off x="4414033" y="2811899"/>
            <a:ext cx="365863" cy="692814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>
            <a:stCxn id="74" idx="3"/>
            <a:endCxn id="78" idx="1"/>
          </p:cNvCxnSpPr>
          <p:nvPr userDrawn="1"/>
        </p:nvCxnSpPr>
        <p:spPr bwMode="auto">
          <a:xfrm>
            <a:off x="4414033" y="3504713"/>
            <a:ext cx="357075" cy="622102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 userDrawn="1"/>
        </p:nvCxnSpPr>
        <p:spPr bwMode="auto">
          <a:xfrm>
            <a:off x="4414033" y="4509080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67588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67588" y="2881232"/>
            <a:ext cx="396044" cy="3447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641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641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2" name="TextBox 54"/>
          <p:cNvSpPr txBox="1"/>
          <p:nvPr userDrawn="1"/>
        </p:nvSpPr>
        <p:spPr>
          <a:xfrm>
            <a:off x="7686414" y="5089641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4" name="Image 6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0" name="Groupe 59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2" name="Groupe 8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5" name="Rectangle 8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6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ZoneTexte 87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38" y="1093909"/>
            <a:ext cx="544818" cy="546934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96" y="3400684"/>
            <a:ext cx="275649" cy="276720"/>
          </a:xfrm>
          <a:prstGeom prst="rect">
            <a:avLst/>
          </a:prstGeom>
        </p:spPr>
      </p:pic>
      <p:sp>
        <p:nvSpPr>
          <p:cNvPr id="97" name="Rectangle à coins arrondis 96"/>
          <p:cNvSpPr/>
          <p:nvPr userDrawn="1"/>
        </p:nvSpPr>
        <p:spPr bwMode="auto">
          <a:xfrm>
            <a:off x="955544" y="1812581"/>
            <a:ext cx="1666928" cy="743175"/>
          </a:xfrm>
          <a:prstGeom prst="wedgeRoundRectCallout">
            <a:avLst>
              <a:gd name="adj1" fmla="val -17785"/>
              <a:gd name="adj2" fmla="val -7532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FF9933"/>
                </a:solidFill>
                <a:latin typeface="+mn-lt"/>
                <a:cs typeface="ＭＳ Ｐゴシック"/>
              </a:rPr>
              <a:t>CF page 4</a:t>
            </a:r>
          </a:p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Acte substitué</a:t>
            </a:r>
          </a:p>
          <a:p>
            <a:pPr algn="ctr"/>
            <a:r>
              <a:rPr lang="fr-FR" sz="1200" kern="0" dirty="0">
                <a:solidFill>
                  <a:srgbClr val="004272"/>
                </a:solidFill>
                <a:latin typeface="+mn-lt"/>
                <a:cs typeface="ＭＳ Ｐゴシック"/>
              </a:rPr>
              <a:t> par l’acte CITIS</a:t>
            </a: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7484696" y="2006904"/>
            <a:ext cx="793957" cy="279576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9" name="Rectangle 98"/>
          <p:cNvSpPr/>
          <p:nvPr userDrawn="1"/>
        </p:nvSpPr>
        <p:spPr bwMode="auto">
          <a:xfrm>
            <a:off x="6459529" y="2006904"/>
            <a:ext cx="798568" cy="279576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</p:spTree>
    <p:extLst>
      <p:ext uri="{BB962C8B-B14F-4D97-AF65-F5344CB8AC3E}">
        <p14:creationId xmlns:p14="http://schemas.microsoft.com/office/powerpoint/2010/main" val="3541819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LD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 bwMode="auto">
          <a:xfrm>
            <a:off x="7364066" y="1804309"/>
            <a:ext cx="1114348" cy="67163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0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INTABS0004</a:t>
            </a:r>
            <a:endParaRPr lang="fr-FR" sz="100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79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longue durée (2/2)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1208584" y="3177052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longue durée (CLD) contracté hors exercice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des fonctions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25354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7658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47130" y="1340768"/>
            <a:ext cx="0" cy="3907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340768"/>
            <a:ext cx="0" cy="3879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4791407" y="1930883"/>
            <a:ext cx="1620000" cy="5892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CLD </a:t>
            </a:r>
            <a:r>
              <a:rPr lang="fr-FR" sz="1050" i="1" kern="0" baseline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(initial)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INTABS0003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4789336" y="3231482"/>
            <a:ext cx="1620000" cy="59356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CLD fractionné</a:t>
            </a:r>
          </a:p>
        </p:txBody>
      </p:sp>
      <p:cxnSp>
        <p:nvCxnSpPr>
          <p:cNvPr id="23" name="Connecteur droit 22"/>
          <p:cNvCxnSpPr>
            <a:stCxn id="102" idx="3"/>
          </p:cNvCxnSpPr>
          <p:nvPr userDrawn="1"/>
        </p:nvCxnSpPr>
        <p:spPr bwMode="auto">
          <a:xfrm>
            <a:off x="2828584" y="3537052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>
            <a:stCxn id="102" idx="3"/>
            <a:endCxn id="95" idx="1"/>
          </p:cNvCxnSpPr>
          <p:nvPr userDrawn="1"/>
        </p:nvCxnSpPr>
        <p:spPr bwMode="auto">
          <a:xfrm flipV="1">
            <a:off x="2828584" y="2225509"/>
            <a:ext cx="1962823" cy="1311543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>
            <a:stCxn id="102" idx="3"/>
            <a:endCxn id="96" idx="1"/>
          </p:cNvCxnSpPr>
          <p:nvPr userDrawn="1"/>
        </p:nvCxnSpPr>
        <p:spPr bwMode="auto">
          <a:xfrm flipV="1">
            <a:off x="2828584" y="3528263"/>
            <a:ext cx="1960752" cy="8789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67588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67588" y="2881232"/>
            <a:ext cx="396044" cy="3447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641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641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2" name="TextBox 54"/>
          <p:cNvSpPr txBox="1"/>
          <p:nvPr userDrawn="1"/>
        </p:nvSpPr>
        <p:spPr>
          <a:xfrm>
            <a:off x="7686414" y="5089641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4" name="Image 6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0" name="Groupe 59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2" name="Groupe 8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5" name="Rectangle 8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6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ZoneTexte 87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72" y="5526231"/>
            <a:ext cx="318039" cy="336260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2" y="1995943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94" y="2021421"/>
            <a:ext cx="318039" cy="336260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 bwMode="auto">
          <a:xfrm>
            <a:off x="4777575" y="4437112"/>
            <a:ext cx="1620000" cy="55324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Refus CLD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INTABS0011 </a:t>
            </a:r>
          </a:p>
        </p:txBody>
      </p:sp>
      <p:cxnSp>
        <p:nvCxnSpPr>
          <p:cNvPr id="68" name="Connecteur droit 67"/>
          <p:cNvCxnSpPr>
            <a:endCxn id="57" idx="1"/>
          </p:cNvCxnSpPr>
          <p:nvPr userDrawn="1"/>
        </p:nvCxnSpPr>
        <p:spPr bwMode="auto">
          <a:xfrm>
            <a:off x="2828584" y="3549370"/>
            <a:ext cx="1948991" cy="1164366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028658" y="211101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Rectangle 78"/>
          <p:cNvSpPr/>
          <p:nvPr userDrawn="1"/>
        </p:nvSpPr>
        <p:spPr bwMode="auto">
          <a:xfrm>
            <a:off x="7486978" y="4365104"/>
            <a:ext cx="793957" cy="65761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0" name="Rectangle 89"/>
          <p:cNvSpPr/>
          <p:nvPr userDrawn="1"/>
        </p:nvSpPr>
        <p:spPr bwMode="auto">
          <a:xfrm>
            <a:off x="8769424" y="2960948"/>
            <a:ext cx="793957" cy="212523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6716433" y="3284984"/>
            <a:ext cx="1517450" cy="47255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3" name="Picture 2" descr="D:\SkyDrive\Pro\Divers\Couteau suisse\PNG\Flèches &amp; signes\button_ok.png">
            <a:extLst>
              <a:ext uri="{FF2B5EF4-FFF2-40B4-BE49-F238E27FC236}">
                <a16:creationId xmlns:a16="http://schemas.microsoft.com/office/drawing/2014/main" id="{9B5433EF-D806-4C97-853A-F1A04D6758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7394" y="4566622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453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CLD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79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requalifiés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568783" y="3573096"/>
            <a:ext cx="2080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Requalification en Congé de longue durée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(</a:t>
            </a:r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CLD)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25354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7658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47130" y="1340768"/>
            <a:ext cx="0" cy="3907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340768"/>
            <a:ext cx="0" cy="3879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4764090" y="2925024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Requalification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CMO en CLD</a:t>
            </a:r>
            <a:endParaRPr lang="fr-FR" sz="1050" i="1" kern="0" dirty="0">
              <a:solidFill>
                <a:srgbClr val="004272"/>
              </a:solidFill>
              <a:latin typeface="Arial (Corps)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INTABS0106</a:t>
            </a:r>
            <a:endParaRPr lang="fr-FR" sz="1050" i="1" kern="0" baseline="0" dirty="0">
              <a:solidFill>
                <a:srgbClr val="004272"/>
              </a:solidFill>
              <a:latin typeface="Arial (Corps)"/>
              <a:cs typeface="ＭＳ Ｐゴシック"/>
            </a:endParaRP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4763891" y="4185084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Requalification CLM en CLD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INTABS0108</a:t>
            </a:r>
          </a:p>
        </p:txBody>
      </p:sp>
      <p:cxnSp>
        <p:nvCxnSpPr>
          <p:cNvPr id="23" name="Connecteur droit 22"/>
          <p:cNvCxnSpPr/>
          <p:nvPr userDrawn="1"/>
        </p:nvCxnSpPr>
        <p:spPr bwMode="auto">
          <a:xfrm>
            <a:off x="4320208" y="3503031"/>
            <a:ext cx="914400" cy="96252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>
            <a:stCxn id="72" idx="3"/>
            <a:endCxn id="95" idx="1"/>
          </p:cNvCxnSpPr>
          <p:nvPr userDrawn="1"/>
        </p:nvCxnSpPr>
        <p:spPr bwMode="auto">
          <a:xfrm flipV="1">
            <a:off x="3649542" y="3285024"/>
            <a:ext cx="1114548" cy="648072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>
            <a:endCxn id="96" idx="1"/>
          </p:cNvCxnSpPr>
          <p:nvPr userDrawn="1"/>
        </p:nvCxnSpPr>
        <p:spPr bwMode="auto">
          <a:xfrm>
            <a:off x="3661666" y="3933096"/>
            <a:ext cx="1102225" cy="61198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54"/>
          <p:cNvSpPr txBox="1"/>
          <p:nvPr userDrawn="1"/>
        </p:nvSpPr>
        <p:spPr>
          <a:xfrm>
            <a:off x="6667588" y="184780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5" name="TextBox 54"/>
          <p:cNvSpPr txBox="1"/>
          <p:nvPr userDrawn="1"/>
        </p:nvSpPr>
        <p:spPr>
          <a:xfrm>
            <a:off x="6667588" y="2881232"/>
            <a:ext cx="396044" cy="3447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8" name="TextBox 54"/>
          <p:cNvSpPr txBox="1"/>
          <p:nvPr userDrawn="1"/>
        </p:nvSpPr>
        <p:spPr>
          <a:xfrm>
            <a:off x="7686414" y="2842813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2" name="TextBox 54"/>
          <p:cNvSpPr txBox="1"/>
          <p:nvPr userDrawn="1"/>
        </p:nvSpPr>
        <p:spPr>
          <a:xfrm>
            <a:off x="7686414" y="2909000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2" name="TextBox 54"/>
          <p:cNvSpPr txBox="1"/>
          <p:nvPr userDrawn="1"/>
        </p:nvSpPr>
        <p:spPr>
          <a:xfrm>
            <a:off x="7686414" y="5089641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64" name="Image 6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0" name="Groupe 59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2" name="Groupe 8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5" name="Rectangle 8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6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ZoneTexte 87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1568624" y="1808820"/>
            <a:ext cx="2080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Requalification en Congé de longue maladie 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CLM)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4772980" y="1808900"/>
            <a:ext cx="16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Requalification CMO en CLM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INTABS0105</a:t>
            </a:r>
          </a:p>
        </p:txBody>
      </p:sp>
      <p:cxnSp>
        <p:nvCxnSpPr>
          <p:cNvPr id="57" name="Connecteur droit 56"/>
          <p:cNvCxnSpPr>
            <a:stCxn id="55" idx="3"/>
            <a:endCxn id="56" idx="1"/>
          </p:cNvCxnSpPr>
          <p:nvPr userDrawn="1"/>
        </p:nvCxnSpPr>
        <p:spPr bwMode="auto">
          <a:xfrm>
            <a:off x="3649383" y="2168820"/>
            <a:ext cx="1123597" cy="8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 userDrawn="1"/>
        </p:nvSpPr>
        <p:spPr bwMode="auto">
          <a:xfrm>
            <a:off x="7486978" y="1466336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8695547" y="1466337"/>
            <a:ext cx="793957" cy="363211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95" y="4439887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24" y="3092644"/>
            <a:ext cx="318039" cy="33626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95" y="198572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67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mater pater ad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7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49"/>
            <a:ext cx="9061450" cy="738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liés à la parentalité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446181" y="1520788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maternité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INTABS0007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164355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12627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4245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90778" y="1466383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86978" y="1466336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60314" y="1466739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16308" y="1460932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2446181" y="2517177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paternité et de l’accueil de l’enfant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INTABS0024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INTABS0127 (S)</a:t>
            </a:r>
          </a:p>
        </p:txBody>
      </p:sp>
      <p:sp>
        <p:nvSpPr>
          <p:cNvPr id="91" name="Rectangle 90"/>
          <p:cNvSpPr/>
          <p:nvPr userDrawn="1"/>
        </p:nvSpPr>
        <p:spPr bwMode="auto">
          <a:xfrm>
            <a:off x="2446181" y="3561126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adoption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INTABS0017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INTABS0126 (S)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 rot="16200000">
            <a:off x="-1409734" y="3035134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cxnSp>
        <p:nvCxnSpPr>
          <p:cNvPr id="4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4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pic>
        <p:nvPicPr>
          <p:cNvPr id="44" name="Image 4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8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0" name="Rectangle 6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ZoneTexte 8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54" y="3752996"/>
            <a:ext cx="318039" cy="33626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87" y="2708776"/>
            <a:ext cx="318039" cy="33626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82" y="1724588"/>
            <a:ext cx="318039" cy="33626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 bwMode="auto">
          <a:xfrm>
            <a:off x="2446181" y="4545204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naissance ou adoption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INTABS0009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INTABS0139 (S)</a:t>
            </a:r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0" y="471292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33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solidarité famili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</a:t>
            </a:r>
            <a:r>
              <a:rPr lang="fr-FR" sz="1800" kern="0" baseline="0" dirty="0"/>
              <a:t> congés de solidarité familiale et du </a:t>
            </a:r>
          </a:p>
          <a:p>
            <a:pPr eaLnBrk="1" hangingPunct="1"/>
            <a:r>
              <a:rPr lang="fr-FR" sz="1800" kern="0" baseline="0" dirty="0"/>
              <a:t>proche aidant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48986" y="2348880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solidarité familiale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18153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29806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311424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77493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17396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eur droit 3"/>
          <p:cNvCxnSpPr>
            <a:stCxn id="72" idx="3"/>
            <a:endCxn id="82" idx="1"/>
          </p:cNvCxnSpPr>
          <p:nvPr userDrawn="1"/>
        </p:nvCxnSpPr>
        <p:spPr bwMode="auto">
          <a:xfrm flipV="1">
            <a:off x="2688986" y="2155193"/>
            <a:ext cx="571937" cy="5536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 userDrawn="1"/>
        </p:nvSpPr>
        <p:spPr bwMode="auto">
          <a:xfrm>
            <a:off x="3260923" y="1795193"/>
            <a:ext cx="30960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solidarité familiale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INTABS0021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0" name="TextBox 54"/>
          <p:cNvSpPr txBox="1"/>
          <p:nvPr userDrawn="1"/>
        </p:nvSpPr>
        <p:spPr>
          <a:xfrm>
            <a:off x="6541574" y="3424419"/>
            <a:ext cx="396044" cy="2827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80" name="Rectangle 79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5" name="Image 44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9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8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3" name="Groupe 82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6" name="Rectangle 85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7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ZoneTexte 88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0" name="Image 8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8699945" y="1628848"/>
            <a:ext cx="793957" cy="358353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46" name="Rectangle 45"/>
          <p:cNvSpPr/>
          <p:nvPr userDrawn="1"/>
        </p:nvSpPr>
        <p:spPr bwMode="auto">
          <a:xfrm>
            <a:off x="1244588" y="411307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proche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aidant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 userDrawn="1"/>
        </p:nvSpPr>
        <p:spPr bwMode="auto">
          <a:xfrm>
            <a:off x="3224808" y="3753036"/>
            <a:ext cx="30960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proche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aidant (T)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INTABS0107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5" name="Connecteur droit 54"/>
          <p:cNvCxnSpPr/>
          <p:nvPr userDrawn="1"/>
        </p:nvCxnSpPr>
        <p:spPr bwMode="auto">
          <a:xfrm>
            <a:off x="2667363" y="4485719"/>
            <a:ext cx="557445" cy="4554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necteur droit 57"/>
          <p:cNvCxnSpPr>
            <a:endCxn id="47" idx="1"/>
          </p:cNvCxnSpPr>
          <p:nvPr userDrawn="1"/>
        </p:nvCxnSpPr>
        <p:spPr bwMode="auto">
          <a:xfrm flipV="1">
            <a:off x="2667363" y="4113036"/>
            <a:ext cx="557445" cy="3726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 userDrawn="1"/>
        </p:nvSpPr>
        <p:spPr bwMode="auto">
          <a:xfrm>
            <a:off x="7326865" y="1792759"/>
            <a:ext cx="1160806" cy="7200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INTABS0023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3224808" y="4545204"/>
            <a:ext cx="30960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proche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aidant (S)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INTABS0136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7329264" y="3717032"/>
            <a:ext cx="1160806" cy="7200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INTABS0060</a:t>
            </a: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7329264" y="4545203"/>
            <a:ext cx="1160806" cy="7200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INTABS0137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3254256" y="2672553"/>
            <a:ext cx="30960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solidarité familiale (S)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INTABS0124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7319629" y="2658615"/>
            <a:ext cx="1160806" cy="7200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INTABS0125</a:t>
            </a:r>
          </a:p>
        </p:txBody>
      </p:sp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60" y="2081298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85" y="2061862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20" y="3961594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25" y="3961768"/>
            <a:ext cx="318039" cy="336260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88" y="4784928"/>
            <a:ext cx="318039" cy="336260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4797152"/>
            <a:ext cx="318039" cy="336260"/>
          </a:xfrm>
          <a:prstGeom prst="rect">
            <a:avLst/>
          </a:prstGeom>
        </p:spPr>
      </p:pic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45188" y="293214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54981" y="2960948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5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33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34" name="Title 1"/>
          <p:cNvSpPr txBox="1">
            <a:spLocks/>
          </p:cNvSpPr>
          <p:nvPr userDrawn="1"/>
        </p:nvSpPr>
        <p:spPr bwMode="gray">
          <a:xfrm>
            <a:off x="489776" y="25920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r>
              <a:rPr lang="fr-FR" sz="1800" kern="0" dirty="0"/>
              <a:t>Parcours d’un agent fonctionnaire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2490930" y="1153820"/>
            <a:ext cx="7143054" cy="40306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2500861" y="5251266"/>
            <a:ext cx="7132661" cy="1294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38" name="Rectangle 37"/>
          <p:cNvSpPr/>
          <p:nvPr userDrawn="1"/>
        </p:nvSpPr>
        <p:spPr bwMode="auto">
          <a:xfrm>
            <a:off x="32076" y="5275130"/>
            <a:ext cx="2241679" cy="1294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39" name="Curved Connector 23"/>
          <p:cNvCxnSpPr>
            <a:stCxn id="106" idx="0"/>
          </p:cNvCxnSpPr>
          <p:nvPr userDrawn="1"/>
        </p:nvCxnSpPr>
        <p:spPr bwMode="auto">
          <a:xfrm>
            <a:off x="2144387" y="1377219"/>
            <a:ext cx="318051" cy="25614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Curved Connector 289"/>
          <p:cNvCxnSpPr>
            <a:endCxn id="47" idx="0"/>
          </p:cNvCxnSpPr>
          <p:nvPr userDrawn="1"/>
        </p:nvCxnSpPr>
        <p:spPr bwMode="auto">
          <a:xfrm rot="10800000">
            <a:off x="2108465" y="4448452"/>
            <a:ext cx="353981" cy="28990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Rectangle 6"/>
          <p:cNvSpPr>
            <a:spLocks noChangeArrowheads="1"/>
          </p:cNvSpPr>
          <p:nvPr userDrawn="1"/>
        </p:nvSpPr>
        <p:spPr bwMode="auto">
          <a:xfrm>
            <a:off x="4948120" y="1232800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ea typeface="ＭＳ Ｐゴシック" pitchFamily="34" charset="-128"/>
                <a:cs typeface="ＭＳ Ｐゴシック"/>
              </a:rPr>
              <a:t>Progression dans la carrière</a:t>
            </a:r>
          </a:p>
        </p:txBody>
      </p:sp>
      <p:sp>
        <p:nvSpPr>
          <p:cNvPr id="42" name="Rectangle 41">
            <a:hlinkClick r:id="rId2" action="ppaction://hlinksldjump"/>
          </p:cNvPr>
          <p:cNvSpPr/>
          <p:nvPr userDrawn="1"/>
        </p:nvSpPr>
        <p:spPr bwMode="auto">
          <a:xfrm>
            <a:off x="4948120" y="180884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" action="ppaction://hlinksldjump"/>
              </a:rPr>
              <a:t>AVANCEMENT D’ECHELON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 userDrawn="1"/>
        </p:nvSpPr>
        <p:spPr bwMode="auto">
          <a:xfrm>
            <a:off x="4948120" y="1970868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5" action="ppaction://hlinksldjump"/>
              </a:rPr>
              <a:t>AVANCEMENT DE GRADE ET PROMOTION DE CORPS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5" name="Rectangle 44">
            <a:hlinkClick r:id="" action="ppaction://noaction"/>
          </p:cNvPr>
          <p:cNvSpPr/>
          <p:nvPr userDrawn="1"/>
        </p:nvSpPr>
        <p:spPr bwMode="auto">
          <a:xfrm>
            <a:off x="4948120" y="2250316"/>
            <a:ext cx="1980000" cy="2065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ANCIENNETE</a:t>
            </a:r>
          </a:p>
        </p:txBody>
      </p:sp>
      <p:sp>
        <p:nvSpPr>
          <p:cNvPr id="46" name="Rectangle 45">
            <a:hlinkClick r:id="" action="ppaction://noaction"/>
          </p:cNvPr>
          <p:cNvSpPr/>
          <p:nvPr userDrawn="1"/>
        </p:nvSpPr>
        <p:spPr bwMode="auto">
          <a:xfrm>
            <a:off x="4948120" y="2456912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EVALUATION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auto">
          <a:xfrm>
            <a:off x="128464" y="4250451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Cessation / prolongation</a:t>
            </a:r>
            <a:r>
              <a:rPr lang="fr-FR" sz="1100" b="1" kern="0" baseline="0" dirty="0">
                <a:solidFill>
                  <a:schemeClr val="bg1"/>
                </a:solidFill>
                <a:latin typeface="+mn-lt"/>
                <a:cs typeface="ＭＳ Ｐゴシック"/>
              </a:rPr>
              <a:t> </a:t>
            </a: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d’activité</a:t>
            </a:r>
            <a:endParaRPr lang="fr-FR" sz="1100" b="1" kern="0" dirty="0">
              <a:solidFill>
                <a:schemeClr val="bg1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48" name="Rectangle 47">
            <a:hlinkClick r:id="rId6" action="ppaction://hlinksldjump"/>
          </p:cNvPr>
          <p:cNvSpPr/>
          <p:nvPr userDrawn="1"/>
        </p:nvSpPr>
        <p:spPr bwMode="auto">
          <a:xfrm>
            <a:off x="137625" y="463122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7" action="ppaction://hlinksldjump"/>
              </a:rPr>
              <a:t>CESSATION HORS RETRAITE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9" name="Rectangle 48">
            <a:hlinkClick r:id="rId7" action="ppaction://hlinksldjump"/>
          </p:cNvPr>
          <p:cNvSpPr/>
          <p:nvPr userDrawn="1"/>
        </p:nvSpPr>
        <p:spPr bwMode="auto">
          <a:xfrm>
            <a:off x="137625" y="481122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8" action="ppaction://hlinksldjump"/>
              </a:rPr>
              <a:t>DEPART A LA RETRAITE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0" name="Rectangle 6"/>
          <p:cNvSpPr>
            <a:spLocks noChangeArrowheads="1"/>
          </p:cNvSpPr>
          <p:nvPr userDrawn="1"/>
        </p:nvSpPr>
        <p:spPr bwMode="auto">
          <a:xfrm>
            <a:off x="7533269" y="5354461"/>
            <a:ext cx="1982273" cy="32525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Sanctions disciplinaires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1" name="Rectangle 6"/>
          <p:cNvSpPr>
            <a:spLocks noChangeArrowheads="1"/>
          </p:cNvSpPr>
          <p:nvPr userDrawn="1"/>
        </p:nvSpPr>
        <p:spPr bwMode="auto">
          <a:xfrm>
            <a:off x="236476" y="5409220"/>
            <a:ext cx="1785937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Macro-processus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236476" y="5769933"/>
            <a:ext cx="1785937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174625" indent="-174625" algn="ctr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EVENEMENT</a:t>
            </a:r>
          </a:p>
        </p:txBody>
      </p:sp>
      <p:sp>
        <p:nvSpPr>
          <p:cNvPr id="53" name="TextBox 621"/>
          <p:cNvSpPr txBox="1"/>
          <p:nvPr userDrawn="1"/>
        </p:nvSpPr>
        <p:spPr>
          <a:xfrm>
            <a:off x="690544" y="5159442"/>
            <a:ext cx="8420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FFC000"/>
                </a:solidFill>
                <a:latin typeface="+mn-lt"/>
              </a:rPr>
              <a:t>LEGENDE</a:t>
            </a:r>
          </a:p>
        </p:txBody>
      </p:sp>
      <p:sp>
        <p:nvSpPr>
          <p:cNvPr id="55" name="Rectangle 54"/>
          <p:cNvSpPr/>
          <p:nvPr userDrawn="1"/>
        </p:nvSpPr>
        <p:spPr bwMode="auto">
          <a:xfrm>
            <a:off x="956556" y="6061406"/>
            <a:ext cx="485983" cy="347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A étudier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236476" y="6061406"/>
            <a:ext cx="648000" cy="3479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Existence d’un acte</a:t>
            </a:r>
          </a:p>
        </p:txBody>
      </p:sp>
      <p:sp>
        <p:nvSpPr>
          <p:cNvPr id="57" name="Rectangle 6"/>
          <p:cNvSpPr>
            <a:spLocks noChangeArrowheads="1"/>
          </p:cNvSpPr>
          <p:nvPr userDrawn="1"/>
        </p:nvSpPr>
        <p:spPr bwMode="auto">
          <a:xfrm>
            <a:off x="7509504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Formation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8" name="Rectangle 57">
            <a:hlinkClick r:id="" action="ppaction://noaction"/>
          </p:cNvPr>
          <p:cNvSpPr/>
          <p:nvPr userDrawn="1"/>
        </p:nvSpPr>
        <p:spPr bwMode="auto">
          <a:xfrm>
            <a:off x="7509503" y="1717006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DU CPF</a:t>
            </a:r>
          </a:p>
        </p:txBody>
      </p:sp>
      <p:sp>
        <p:nvSpPr>
          <p:cNvPr id="59" name="Rectangle 58">
            <a:hlinkClick r:id="" action="ppaction://noaction"/>
          </p:cNvPr>
          <p:cNvSpPr/>
          <p:nvPr userDrawn="1"/>
        </p:nvSpPr>
        <p:spPr bwMode="auto">
          <a:xfrm>
            <a:off x="7509503" y="1879482"/>
            <a:ext cx="1980000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pour concours et examen</a:t>
            </a:r>
          </a:p>
        </p:txBody>
      </p:sp>
      <p:sp>
        <p:nvSpPr>
          <p:cNvPr id="60" name="Rectangle 59">
            <a:hlinkClick r:id="" action="ppaction://noaction"/>
          </p:cNvPr>
          <p:cNvSpPr/>
          <p:nvPr userDrawn="1"/>
        </p:nvSpPr>
        <p:spPr bwMode="auto">
          <a:xfrm>
            <a:off x="7509503" y="2131958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CONTINUE</a:t>
            </a:r>
          </a:p>
        </p:txBody>
      </p:sp>
      <p:sp>
        <p:nvSpPr>
          <p:cNvPr id="61" name="Rectangle 60">
            <a:hlinkClick r:id="" action="ppaction://noaction"/>
          </p:cNvPr>
          <p:cNvSpPr/>
          <p:nvPr userDrawn="1"/>
        </p:nvSpPr>
        <p:spPr bwMode="auto">
          <a:xfrm>
            <a:off x="7509503" y="2294434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STATUTAIRE</a:t>
            </a:r>
          </a:p>
        </p:txBody>
      </p:sp>
      <p:sp>
        <p:nvSpPr>
          <p:cNvPr id="62" name="Rectangle 61">
            <a:hlinkClick r:id="" action="ppaction://noaction"/>
          </p:cNvPr>
          <p:cNvSpPr/>
          <p:nvPr userDrawn="1"/>
        </p:nvSpPr>
        <p:spPr bwMode="auto">
          <a:xfrm>
            <a:off x="7509503" y="2456912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ENTRETIENS, BILANS</a:t>
            </a:r>
          </a:p>
        </p:txBody>
      </p:sp>
      <p:sp>
        <p:nvSpPr>
          <p:cNvPr id="63" name="Rectangle 62">
            <a:hlinkClick r:id="" action="ppaction://noaction"/>
          </p:cNvPr>
          <p:cNvSpPr/>
          <p:nvPr userDrawn="1"/>
        </p:nvSpPr>
        <p:spPr bwMode="auto">
          <a:xfrm>
            <a:off x="7571226" y="6327332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DONNEES PERSO.</a:t>
            </a:r>
          </a:p>
        </p:txBody>
      </p:sp>
      <p:sp>
        <p:nvSpPr>
          <p:cNvPr id="64" name="Rectangle 6"/>
          <p:cNvSpPr>
            <a:spLocks noChangeArrowheads="1"/>
          </p:cNvSpPr>
          <p:nvPr userDrawn="1"/>
        </p:nvSpPr>
        <p:spPr bwMode="auto">
          <a:xfrm>
            <a:off x="4948120" y="2708920"/>
            <a:ext cx="4576033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ea typeface="ＭＳ Ｐゴシック" pitchFamily="34" charset="-128"/>
                <a:cs typeface="ＭＳ Ｐゴシック"/>
              </a:rPr>
              <a:t>Congés &amp; Absences</a:t>
            </a:r>
          </a:p>
        </p:txBody>
      </p:sp>
      <p:sp>
        <p:nvSpPr>
          <p:cNvPr id="65" name="Rectangle 64">
            <a:hlinkClick r:id="" action="ppaction://noaction"/>
          </p:cNvPr>
          <p:cNvSpPr/>
          <p:nvPr userDrawn="1"/>
        </p:nvSpPr>
        <p:spPr bwMode="auto">
          <a:xfrm>
            <a:off x="4948120" y="3140968"/>
            <a:ext cx="2182582" cy="16561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CONGES ANNUELS</a:t>
            </a:r>
          </a:p>
        </p:txBody>
      </p:sp>
      <p:sp>
        <p:nvSpPr>
          <p:cNvPr id="67" name="Rectangle 66">
            <a:hlinkClick r:id="" action="ppaction://noaction"/>
          </p:cNvPr>
          <p:cNvSpPr/>
          <p:nvPr userDrawn="1"/>
        </p:nvSpPr>
        <p:spPr bwMode="auto">
          <a:xfrm>
            <a:off x="4958361" y="3880794"/>
            <a:ext cx="2182582" cy="1547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ABSENCE DE SERVICE FAIT</a:t>
            </a:r>
          </a:p>
        </p:txBody>
      </p:sp>
      <p:sp>
        <p:nvSpPr>
          <p:cNvPr id="68" name="Rectangle 67">
            <a:hlinkClick r:id="" action="ppaction://noaction"/>
          </p:cNvPr>
          <p:cNvSpPr/>
          <p:nvPr userDrawn="1"/>
        </p:nvSpPr>
        <p:spPr bwMode="auto">
          <a:xfrm>
            <a:off x="4948120" y="4044748"/>
            <a:ext cx="2182582" cy="1514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DECHARGE DE SERVICE</a:t>
            </a:r>
          </a:p>
        </p:txBody>
      </p:sp>
      <p:sp>
        <p:nvSpPr>
          <p:cNvPr id="69" name="Rectangle 68">
            <a:hlinkClick r:id="" action="ppaction://noaction"/>
          </p:cNvPr>
          <p:cNvSpPr/>
          <p:nvPr userDrawn="1"/>
        </p:nvSpPr>
        <p:spPr bwMode="auto">
          <a:xfrm>
            <a:off x="4954304" y="3479145"/>
            <a:ext cx="2182582" cy="2278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CONGES ANNUELS ETRANGER</a:t>
            </a:r>
          </a:p>
        </p:txBody>
      </p:sp>
      <p:sp>
        <p:nvSpPr>
          <p:cNvPr id="70" name="Rectangle 69">
            <a:hlinkClick r:id="" action="ppaction://noaction"/>
          </p:cNvPr>
          <p:cNvSpPr/>
          <p:nvPr userDrawn="1"/>
        </p:nvSpPr>
        <p:spPr bwMode="auto">
          <a:xfrm>
            <a:off x="4948120" y="3686928"/>
            <a:ext cx="2182582" cy="18524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 BILAN DE COMPETENCES</a:t>
            </a:r>
          </a:p>
        </p:txBody>
      </p:sp>
      <p:sp>
        <p:nvSpPr>
          <p:cNvPr id="73" name="Rectangle 72">
            <a:hlinkClick r:id="" action="ppaction://noaction"/>
          </p:cNvPr>
          <p:cNvSpPr/>
          <p:nvPr userDrawn="1"/>
        </p:nvSpPr>
        <p:spPr bwMode="auto">
          <a:xfrm>
            <a:off x="4948120" y="3326337"/>
            <a:ext cx="2182582" cy="1665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CET</a:t>
            </a:r>
          </a:p>
        </p:txBody>
      </p:sp>
      <p:sp>
        <p:nvSpPr>
          <p:cNvPr id="74" name="Rectangle 73">
            <a:hlinkClick r:id="rId3" action="ppaction://hlinksldjump"/>
          </p:cNvPr>
          <p:cNvSpPr/>
          <p:nvPr userDrawn="1"/>
        </p:nvSpPr>
        <p:spPr bwMode="auto">
          <a:xfrm>
            <a:off x="7544153" y="3110486"/>
            <a:ext cx="1980000" cy="2683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9" action="ppaction://hlinksldjump"/>
              </a:rPr>
              <a:t>CONGE BONIFIE ET ADMINISTRATIF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5" name="Rectangle 74">
            <a:hlinkClick r:id="rId10" action="ppaction://hlinksldjump"/>
          </p:cNvPr>
          <p:cNvSpPr/>
          <p:nvPr userDrawn="1"/>
        </p:nvSpPr>
        <p:spPr bwMode="auto">
          <a:xfrm>
            <a:off x="7544153" y="3371462"/>
            <a:ext cx="1980000" cy="17635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CONGE FORMATION PRO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7" name="Rectangle 76">
            <a:hlinkClick r:id="rId5" action="ppaction://hlinksldjump"/>
          </p:cNvPr>
          <p:cNvSpPr/>
          <p:nvPr userDrawn="1"/>
        </p:nvSpPr>
        <p:spPr bwMode="auto">
          <a:xfrm>
            <a:off x="7545508" y="3704582"/>
            <a:ext cx="1980000" cy="20227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2" action="ppaction://hlinksldjump"/>
              </a:rPr>
              <a:t>CONGE MALADIE ORDINAIRE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3" name="TextBox 239"/>
          <p:cNvSpPr txBox="1"/>
          <p:nvPr userDrawn="1"/>
        </p:nvSpPr>
        <p:spPr>
          <a:xfrm>
            <a:off x="4484948" y="5143072"/>
            <a:ext cx="29719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PROCESSUS HORS PARCOURS CLASSIQUE</a:t>
            </a:r>
          </a:p>
        </p:txBody>
      </p:sp>
      <p:sp>
        <p:nvSpPr>
          <p:cNvPr id="84" name="Rectangle 6"/>
          <p:cNvSpPr>
            <a:spLocks noChangeArrowheads="1"/>
          </p:cNvSpPr>
          <p:nvPr userDrawn="1"/>
        </p:nvSpPr>
        <p:spPr bwMode="auto">
          <a:xfrm>
            <a:off x="2831191" y="5403702"/>
            <a:ext cx="1980000" cy="552019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ＭＳ Ｐゴシック"/>
              </a:rPr>
              <a:t>Activités, sujétions, éléments annexes de rémunération</a:t>
            </a:r>
          </a:p>
        </p:txBody>
      </p:sp>
      <p:sp>
        <p:nvSpPr>
          <p:cNvPr id="85" name="Rectangle 84">
            <a:hlinkClick r:id="rId12" action="ppaction://hlinksldjump"/>
          </p:cNvPr>
          <p:cNvSpPr/>
          <p:nvPr userDrawn="1"/>
        </p:nvSpPr>
        <p:spPr bwMode="auto">
          <a:xfrm>
            <a:off x="2831191" y="5954227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3" action="ppaction://hlinksldjump"/>
              </a:rPr>
              <a:t>REMUNERATION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6" name="Rectangle 85"/>
          <p:cNvSpPr/>
          <p:nvPr userDrawn="1"/>
        </p:nvSpPr>
        <p:spPr bwMode="auto">
          <a:xfrm>
            <a:off x="2831191" y="6213822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4" action="ppaction://hlinksldjump"/>
              </a:rPr>
              <a:t>ELEMENTS ANNEXES DE REMUNERATION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7" name="Rectangle 6"/>
          <p:cNvSpPr>
            <a:spLocks noChangeArrowheads="1"/>
          </p:cNvSpPr>
          <p:nvPr userDrawn="1"/>
        </p:nvSpPr>
        <p:spPr bwMode="auto">
          <a:xfrm>
            <a:off x="2614474" y="3897447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Modalités de service</a:t>
            </a:r>
            <a:endParaRPr lang="fr-FR" sz="1100" b="1" kern="0" dirty="0">
              <a:solidFill>
                <a:schemeClr val="bg1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88" name="Rectangle 87">
            <a:hlinkClick r:id="rId15" action="ppaction://hlinksldjump"/>
          </p:cNvPr>
          <p:cNvSpPr/>
          <p:nvPr userDrawn="1"/>
        </p:nvSpPr>
        <p:spPr bwMode="auto">
          <a:xfrm>
            <a:off x="2628110" y="4291584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6" action="ppaction://hlinksldjump"/>
              </a:rPr>
              <a:t>TEMPS PARTIEL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0" name="Rectangle 6"/>
          <p:cNvSpPr>
            <a:spLocks noChangeArrowheads="1"/>
          </p:cNvSpPr>
          <p:nvPr userDrawn="1"/>
        </p:nvSpPr>
        <p:spPr bwMode="auto">
          <a:xfrm>
            <a:off x="5150702" y="597976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Modification du décret portant statut d’un corps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91" name="Rectangle 90">
            <a:hlinkClick r:id="" action="ppaction://noaction"/>
          </p:cNvPr>
          <p:cNvSpPr/>
          <p:nvPr userDrawn="1"/>
        </p:nvSpPr>
        <p:spPr bwMode="auto">
          <a:xfrm>
            <a:off x="5150702" y="6359087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5" action="ppaction://hlinksldjump"/>
              </a:rPr>
              <a:t>RECLASSEMENT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2" name="Rectangle 6"/>
          <p:cNvSpPr>
            <a:spLocks noChangeArrowheads="1"/>
          </p:cNvSpPr>
          <p:nvPr userDrawn="1"/>
        </p:nvSpPr>
        <p:spPr bwMode="auto">
          <a:xfrm>
            <a:off x="2629539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Mobilité &amp; Position statutaire</a:t>
            </a:r>
            <a:endParaRPr lang="fr-FR" sz="105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93" name="Rectangle 92">
            <a:hlinkClick r:id="rId17" action="ppaction://hlinksldjump"/>
          </p:cNvPr>
          <p:cNvSpPr/>
          <p:nvPr userDrawn="1"/>
        </p:nvSpPr>
        <p:spPr bwMode="auto">
          <a:xfrm>
            <a:off x="2629539" y="1714853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7" action="ppaction://hlinksldjump"/>
              </a:rPr>
              <a:t>CHANGEMENT D’AFFECTATION &amp; MUTATION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4" name="Rectangle 93">
            <a:hlinkClick r:id="rId18" action="ppaction://hlinksldjump"/>
          </p:cNvPr>
          <p:cNvSpPr/>
          <p:nvPr userDrawn="1"/>
        </p:nvSpPr>
        <p:spPr bwMode="auto">
          <a:xfrm>
            <a:off x="2629539" y="1972671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9" action="ppaction://hlinksldjump"/>
              </a:rPr>
              <a:t>POSITION NORMALE ACTIVITE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5" name="Rectangle 94">
            <a:hlinkClick r:id="rId12" action="ppaction://hlinksldjump"/>
          </p:cNvPr>
          <p:cNvSpPr/>
          <p:nvPr userDrawn="1"/>
        </p:nvSpPr>
        <p:spPr bwMode="auto">
          <a:xfrm>
            <a:off x="2629539" y="2140489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0" action="ppaction://hlinksldjump"/>
              </a:rPr>
              <a:t>DETACHEMENT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7" name="Rectangle 96">
            <a:hlinkClick r:id="rId20" action="ppaction://hlinksldjump"/>
          </p:cNvPr>
          <p:cNvSpPr/>
          <p:nvPr userDrawn="1"/>
        </p:nvSpPr>
        <p:spPr bwMode="auto">
          <a:xfrm>
            <a:off x="2629539" y="2489309"/>
            <a:ext cx="1980000" cy="21961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8" action="ppaction://hlinksldjump"/>
              </a:rPr>
              <a:t>MISE A DISPOSITION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8" name="Rectangle 97">
            <a:hlinkClick r:id="rId21" action="ppaction://hlinksldjump"/>
          </p:cNvPr>
          <p:cNvSpPr/>
          <p:nvPr userDrawn="1"/>
        </p:nvSpPr>
        <p:spPr bwMode="auto">
          <a:xfrm>
            <a:off x="2633927" y="270894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900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22" action="ppaction://hlinksldjump"/>
              </a:rPr>
              <a:t>CONGE PARENTAL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0" name="Rectangle 99">
            <a:hlinkClick r:id="" action="ppaction://noaction"/>
          </p:cNvPr>
          <p:cNvSpPr/>
          <p:nvPr userDrawn="1"/>
        </p:nvSpPr>
        <p:spPr bwMode="auto">
          <a:xfrm>
            <a:off x="2629539" y="288896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2" action="ppaction://hlinksldjump"/>
              </a:rPr>
              <a:t>CONGES SANS TRAITEMENT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1" name="Rectangle 100">
            <a:hlinkClick r:id="" action="ppaction://noaction"/>
          </p:cNvPr>
          <p:cNvSpPr/>
          <p:nvPr userDrawn="1"/>
        </p:nvSpPr>
        <p:spPr bwMode="auto">
          <a:xfrm>
            <a:off x="2629539" y="3068980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SERVICE NATIONAL</a:t>
            </a:r>
          </a:p>
        </p:txBody>
      </p:sp>
      <p:sp>
        <p:nvSpPr>
          <p:cNvPr id="103" name="Rectangle 102">
            <a:hlinkClick r:id="" action="ppaction://noaction"/>
          </p:cNvPr>
          <p:cNvSpPr/>
          <p:nvPr userDrawn="1"/>
        </p:nvSpPr>
        <p:spPr bwMode="auto">
          <a:xfrm>
            <a:off x="2637210" y="3249000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SITUATION ADMIN. A L’ETRANGER</a:t>
            </a:r>
          </a:p>
        </p:txBody>
      </p:sp>
      <p:sp>
        <p:nvSpPr>
          <p:cNvPr id="105" name="Rectangle 104">
            <a:hlinkClick r:id="" action="ppaction://noaction"/>
          </p:cNvPr>
          <p:cNvSpPr/>
          <p:nvPr userDrawn="1"/>
        </p:nvSpPr>
        <p:spPr bwMode="auto">
          <a:xfrm>
            <a:off x="7534405" y="5671479"/>
            <a:ext cx="1980000" cy="22704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3" action="ppaction://hlinksldjump"/>
              </a:rPr>
              <a:t>EXCLUSION TEMPORAIRE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6" name="Rectangle 6"/>
          <p:cNvSpPr>
            <a:spLocks noChangeArrowheads="1"/>
          </p:cNvSpPr>
          <p:nvPr userDrawn="1"/>
        </p:nvSpPr>
        <p:spPr bwMode="auto">
          <a:xfrm>
            <a:off x="164387" y="1179219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ＭＳ Ｐゴシック"/>
              </a:rPr>
              <a:t>Entrée initiale dans la FPE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164387" y="1543200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RECRUTEMENT</a:t>
            </a:r>
          </a:p>
        </p:txBody>
      </p:sp>
      <p:sp>
        <p:nvSpPr>
          <p:cNvPr id="108" name="Rectangle 107"/>
          <p:cNvSpPr/>
          <p:nvPr userDrawn="1"/>
        </p:nvSpPr>
        <p:spPr bwMode="auto">
          <a:xfrm>
            <a:off x="164387" y="1753434"/>
            <a:ext cx="1980000" cy="27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RECRUTEMENT &amp; AFFECTATION SUITE A UN CONCOURS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164387" y="2014934"/>
            <a:ext cx="1980000" cy="27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RECRUTEMENT ET AFFECT. SANS CONCOURS</a:t>
            </a:r>
          </a:p>
        </p:txBody>
      </p:sp>
      <p:sp>
        <p:nvSpPr>
          <p:cNvPr id="110" name="Rectangle 109"/>
          <p:cNvSpPr/>
          <p:nvPr userDrawn="1"/>
        </p:nvSpPr>
        <p:spPr bwMode="auto">
          <a:xfrm>
            <a:off x="164387" y="2276434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RECRUTEMENTS PACTE</a:t>
            </a:r>
          </a:p>
        </p:txBody>
      </p:sp>
      <p:sp>
        <p:nvSpPr>
          <p:cNvPr id="111" name="Rectangle 110"/>
          <p:cNvSpPr/>
          <p:nvPr userDrawn="1"/>
        </p:nvSpPr>
        <p:spPr bwMode="auto">
          <a:xfrm>
            <a:off x="164387" y="2447934"/>
            <a:ext cx="1980000" cy="235199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NOMINATION</a:t>
            </a:r>
          </a:p>
        </p:txBody>
      </p:sp>
      <p:sp>
        <p:nvSpPr>
          <p:cNvPr id="113" name="Rectangle 112"/>
          <p:cNvSpPr/>
          <p:nvPr userDrawn="1"/>
        </p:nvSpPr>
        <p:spPr bwMode="auto">
          <a:xfrm>
            <a:off x="164387" y="3390286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TITULARISATION</a:t>
            </a:r>
          </a:p>
        </p:txBody>
      </p:sp>
      <p:sp>
        <p:nvSpPr>
          <p:cNvPr id="114" name="Rectangle 113">
            <a:hlinkClick r:id="rId11" action="ppaction://hlinksldjump"/>
          </p:cNvPr>
          <p:cNvSpPr/>
          <p:nvPr userDrawn="1"/>
        </p:nvSpPr>
        <p:spPr bwMode="auto">
          <a:xfrm>
            <a:off x="162915" y="360904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4" action="ppaction://hlinksldjump"/>
              </a:rPr>
              <a:t>TITULARISATION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5" name="Rectangle 114"/>
          <p:cNvSpPr/>
          <p:nvPr userDrawn="1"/>
        </p:nvSpPr>
        <p:spPr bwMode="auto">
          <a:xfrm>
            <a:off x="161538" y="3786330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116" name="Rectangle 115">
            <a:hlinkClick r:id="" action="ppaction://noaction"/>
          </p:cNvPr>
          <p:cNvSpPr/>
          <p:nvPr userDrawn="1"/>
        </p:nvSpPr>
        <p:spPr bwMode="auto">
          <a:xfrm>
            <a:off x="164688" y="4005084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900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  <a:hlinkClick r:id="rId15" action="ppaction://hlinksldjump"/>
              </a:rPr>
              <a:t>CLASSEMENT</a:t>
            </a:r>
            <a:endParaRPr lang="fr-FR" sz="900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17" name="Rectangle 6"/>
          <p:cNvSpPr>
            <a:spLocks noChangeArrowheads="1"/>
          </p:cNvSpPr>
          <p:nvPr userDrawn="1"/>
        </p:nvSpPr>
        <p:spPr bwMode="auto">
          <a:xfrm>
            <a:off x="5150702" y="5383126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Distinctions honorifiques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18" name="Rectangle 117"/>
          <p:cNvSpPr/>
          <p:nvPr userDrawn="1"/>
        </p:nvSpPr>
        <p:spPr bwMode="auto">
          <a:xfrm>
            <a:off x="5150702" y="5750731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LEGION D’HONNEUR, etc.</a:t>
            </a:r>
          </a:p>
        </p:txBody>
      </p:sp>
      <p:sp>
        <p:nvSpPr>
          <p:cNvPr id="119" name="Rectangle 118"/>
          <p:cNvSpPr/>
          <p:nvPr userDrawn="1"/>
        </p:nvSpPr>
        <p:spPr bwMode="auto">
          <a:xfrm>
            <a:off x="1554854" y="6069392"/>
            <a:ext cx="485983" cy="347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</a:t>
            </a:r>
          </a:p>
        </p:txBody>
      </p:sp>
      <p:sp>
        <p:nvSpPr>
          <p:cNvPr id="120" name="Espace réservé du numéro de diapositive 2"/>
          <p:cNvSpPr txBox="1">
            <a:spLocks/>
          </p:cNvSpPr>
          <p:nvPr userDrawn="1"/>
        </p:nvSpPr>
        <p:spPr bwMode="gray">
          <a:xfrm>
            <a:off x="9317448" y="6554343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2" name="Rectangle 121">
            <a:hlinkClick r:id="" action="ppaction://noaction"/>
          </p:cNvPr>
          <p:cNvSpPr/>
          <p:nvPr userDrawn="1"/>
        </p:nvSpPr>
        <p:spPr bwMode="auto">
          <a:xfrm>
            <a:off x="7535294" y="5909227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5" action="ppaction://hlinksldjump"/>
              </a:rPr>
              <a:t>SUSPENSION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1" name="Rectangle 120">
            <a:hlinkClick r:id="rId11" action="ppaction://hlinksldjump"/>
          </p:cNvPr>
          <p:cNvSpPr/>
          <p:nvPr userDrawn="1"/>
        </p:nvSpPr>
        <p:spPr bwMode="auto">
          <a:xfrm>
            <a:off x="7542130" y="4513195"/>
            <a:ext cx="1980000" cy="57483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4" action="ppaction://hlinksldjump"/>
              </a:rPr>
              <a:t>CONGE PROCHE AIDANT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4" action="ppaction://hlinksldjump"/>
              </a:rPr>
              <a:t> / PRESENCE PARENTALE / 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4" action="ppaction://hlinksldjump"/>
              </a:rPr>
              <a:t>SOLIDARITE FAMILIALE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0" name="Rectangle 79">
            <a:hlinkClick r:id="rId26" action="ppaction://hlinksldjump"/>
          </p:cNvPr>
          <p:cNvSpPr/>
          <p:nvPr userDrawn="1"/>
        </p:nvSpPr>
        <p:spPr bwMode="auto">
          <a:xfrm>
            <a:off x="7555722" y="3912522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7" action="ppaction://hlinksldjump"/>
              </a:rPr>
              <a:t>CONGE LONGUE MALADIE (CLM)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4" name="Rectangle 103">
            <a:hlinkClick r:id="rId28" action="ppaction://hlinksldjump"/>
          </p:cNvPr>
          <p:cNvSpPr/>
          <p:nvPr userDrawn="1"/>
        </p:nvSpPr>
        <p:spPr bwMode="auto">
          <a:xfrm>
            <a:off x="4952918" y="4196199"/>
            <a:ext cx="2188025" cy="25202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8" action="ppaction://hlinksldjump"/>
              </a:rPr>
              <a:t>CONGES REPRESENTANTS DU PERSONNEL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2" name="ZoneTexte 1"/>
          <p:cNvSpPr txBox="1"/>
          <p:nvPr userDrawn="1"/>
        </p:nvSpPr>
        <p:spPr>
          <a:xfrm>
            <a:off x="9452145" y="3916603"/>
            <a:ext cx="7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b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123" name="Rectangle 122">
            <a:hlinkClick r:id="rId29" action="ppaction://hlinksldjump"/>
          </p:cNvPr>
          <p:cNvSpPr/>
          <p:nvPr userDrawn="1"/>
        </p:nvSpPr>
        <p:spPr bwMode="auto">
          <a:xfrm>
            <a:off x="2628110" y="4478719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z="900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16" action="ppaction://hlinksldjump"/>
              </a:rPr>
              <a:t>TELETRAVAIL</a:t>
            </a:r>
            <a:endParaRPr lang="fr-FR" kern="0" dirty="0">
              <a:solidFill>
                <a:srgbClr val="00B050"/>
              </a:solidFill>
              <a:latin typeface="+mn-lt"/>
              <a:cs typeface="ＭＳ Ｐゴシック"/>
            </a:endParaRPr>
          </a:p>
        </p:txBody>
      </p:sp>
      <p:sp>
        <p:nvSpPr>
          <p:cNvPr id="124" name="Rectangle 123">
            <a:hlinkClick r:id="rId30" action="ppaction://hlinksldjump"/>
          </p:cNvPr>
          <p:cNvSpPr/>
          <p:nvPr userDrawn="1"/>
        </p:nvSpPr>
        <p:spPr bwMode="auto">
          <a:xfrm>
            <a:off x="7544496" y="4303270"/>
            <a:ext cx="1980000" cy="2062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0" action="ppaction://hlinksldjump"/>
              </a:rPr>
              <a:t>CITIS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9" name="Rectangle 88">
            <a:hlinkClick r:id="rId26" action="ppaction://hlinksldjump"/>
          </p:cNvPr>
          <p:cNvSpPr/>
          <p:nvPr userDrawn="1"/>
        </p:nvSpPr>
        <p:spPr bwMode="auto">
          <a:xfrm>
            <a:off x="7544153" y="412327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1" action="ppaction://hlinksldjump"/>
              </a:rPr>
              <a:t>CONGE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1" action="ppaction://hlinksldjump"/>
              </a:rPr>
              <a:t> LONGUE DUREE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1" action="ppaction://hlinksldjump"/>
              </a:rPr>
              <a:t> (CLD)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9" name="Rectangle 98">
            <a:hlinkClick r:id="rId11" action="ppaction://hlinksldjump"/>
          </p:cNvPr>
          <p:cNvSpPr/>
          <p:nvPr userDrawn="1"/>
        </p:nvSpPr>
        <p:spPr bwMode="auto">
          <a:xfrm>
            <a:off x="164387" y="2991974"/>
            <a:ext cx="1980000" cy="40670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2" action="ppaction://hlinksldjump"/>
              </a:rPr>
              <a:t>PRISE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2" action="ppaction://hlinksldjump"/>
              </a:rPr>
              <a:t> EN CHARGE EN DETACHEMENT OU PNA / INTEGRATION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2" action="ppaction://hlinksldjump"/>
              </a:rPr>
              <a:t> 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5" name="Rectangle 124">
            <a:hlinkClick r:id="rId11" action="ppaction://hlinksldjump"/>
          </p:cNvPr>
          <p:cNvSpPr/>
          <p:nvPr userDrawn="1"/>
        </p:nvSpPr>
        <p:spPr bwMode="auto">
          <a:xfrm>
            <a:off x="164387" y="2678705"/>
            <a:ext cx="1980000" cy="29817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3" action="ppaction://hlinksldjump"/>
              </a:rPr>
              <a:t>NOMINATION AN QUALITE DE STAGIAIRE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3" action="ppaction://hlinksldjump"/>
              </a:rPr>
              <a:t> 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2" name="Rectangle 111">
            <a:hlinkClick r:id="rId7" action="ppaction://hlinksldjump"/>
          </p:cNvPr>
          <p:cNvSpPr/>
          <p:nvPr userDrawn="1"/>
        </p:nvSpPr>
        <p:spPr bwMode="auto">
          <a:xfrm>
            <a:off x="137625" y="4996095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4" action="ppaction://hlinksldjump"/>
              </a:rPr>
              <a:t>PROLONGATION D’ACTIVITE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6" name="Rectangle 125">
            <a:hlinkClick r:id="rId19" action="ppaction://hlinksldjump"/>
          </p:cNvPr>
          <p:cNvSpPr/>
          <p:nvPr userDrawn="1"/>
        </p:nvSpPr>
        <p:spPr bwMode="auto">
          <a:xfrm>
            <a:off x="4958361" y="4448452"/>
            <a:ext cx="2182582" cy="2005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5" action="ppaction://hlinksldjump"/>
              </a:rPr>
              <a:t>CONGES LIES A LA PARENTALITE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2" name="Rectangle 101">
            <a:hlinkClick r:id="rId10" action="ppaction://hlinksldjump"/>
          </p:cNvPr>
          <p:cNvSpPr/>
          <p:nvPr userDrawn="1"/>
        </p:nvSpPr>
        <p:spPr bwMode="auto">
          <a:xfrm>
            <a:off x="7535294" y="3541823"/>
            <a:ext cx="1980000" cy="17635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CONGE TRANSITION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 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PRO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7" name="Rectangle 126">
            <a:hlinkClick r:id="rId20" action="ppaction://hlinksldjump"/>
          </p:cNvPr>
          <p:cNvSpPr/>
          <p:nvPr userDrawn="1"/>
        </p:nvSpPr>
        <p:spPr bwMode="auto">
          <a:xfrm>
            <a:off x="2629539" y="2320772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8" action="ppaction://hlinksldjump"/>
              </a:rPr>
              <a:t>DISPONIBILITE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6" name="Rectangle 95">
            <a:hlinkClick r:id="rId19" action="ppaction://hlinksldjump"/>
          </p:cNvPr>
          <p:cNvSpPr/>
          <p:nvPr userDrawn="1"/>
        </p:nvSpPr>
        <p:spPr bwMode="auto">
          <a:xfrm>
            <a:off x="4968726" y="4649965"/>
            <a:ext cx="2182582" cy="28145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5" action="ppaction://hlinksldjump"/>
              </a:rPr>
              <a:t>REPRISE ANTICIPEE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35" action="ppaction://hlinksldjump"/>
              </a:rPr>
              <a:t> SUITE A CONGE/ABSENCE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8" name="Rectangle 127">
            <a:hlinkClick r:id="rId2" action="ppaction://hlinksldjump"/>
          </p:cNvPr>
          <p:cNvSpPr/>
          <p:nvPr userDrawn="1"/>
        </p:nvSpPr>
        <p:spPr bwMode="auto">
          <a:xfrm>
            <a:off x="4953000" y="162882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" action="ppaction://hlinksldjump"/>
              </a:rPr>
              <a:t>PROLONGATION STAGE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52799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présence pare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 bwMode="auto">
          <a:xfrm>
            <a:off x="7312978" y="1883583"/>
            <a:ext cx="1160806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INTABS0121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</a:t>
            </a:r>
            <a:r>
              <a:rPr lang="fr-FR" sz="1800" kern="0" baseline="0" dirty="0"/>
              <a:t> congé de présence parentale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2580" y="3406935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présence parentale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341373" y="1880828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présence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parentale (T)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INTABS0112 (initial)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612580" y="2240828"/>
            <a:ext cx="728793" cy="152610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04031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1469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96310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6237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18373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3369144" y="4545204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présence parentale fractionné</a:t>
            </a:r>
          </a:p>
        </p:txBody>
      </p:sp>
      <p:cxnSp>
        <p:nvCxnSpPr>
          <p:cNvPr id="6" name="Connecteur droit 5"/>
          <p:cNvCxnSpPr>
            <a:stCxn id="72" idx="3"/>
            <a:endCxn id="79" idx="1"/>
          </p:cNvCxnSpPr>
          <p:nvPr userDrawn="1"/>
        </p:nvCxnSpPr>
        <p:spPr bwMode="auto">
          <a:xfrm>
            <a:off x="2612580" y="3766935"/>
            <a:ext cx="756564" cy="11382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8" name="Image 4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4" name="Groupe 43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5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6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7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7" name="Groupe 66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8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0" name="Rectangle 6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ZoneTexte 7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 bwMode="auto">
          <a:xfrm>
            <a:off x="8715742" y="1771948"/>
            <a:ext cx="873621" cy="34932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3332820" y="2816932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présence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parentale (S)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INTABS0113 (initial)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3368824" y="3717032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présence parentale fractionné</a:t>
            </a:r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7329264" y="2823841"/>
            <a:ext cx="1160806" cy="67716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INTABS0122</a:t>
            </a:r>
          </a:p>
        </p:txBody>
      </p:sp>
      <p:cxnSp>
        <p:nvCxnSpPr>
          <p:cNvPr id="55" name="Straight Connector 34"/>
          <p:cNvCxnSpPr>
            <a:stCxn id="72" idx="3"/>
            <a:endCxn id="52" idx="1"/>
          </p:cNvCxnSpPr>
          <p:nvPr userDrawn="1"/>
        </p:nvCxnSpPr>
        <p:spPr bwMode="auto">
          <a:xfrm flipV="1">
            <a:off x="2612580" y="3176932"/>
            <a:ext cx="720240" cy="59000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34"/>
          <p:cNvCxnSpPr>
            <a:stCxn id="72" idx="3"/>
            <a:endCxn id="57" idx="1"/>
          </p:cNvCxnSpPr>
          <p:nvPr userDrawn="1"/>
        </p:nvCxnSpPr>
        <p:spPr bwMode="auto">
          <a:xfrm>
            <a:off x="2612580" y="3766935"/>
            <a:ext cx="756244" cy="31009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 userDrawn="1"/>
        </p:nvSpPr>
        <p:spPr bwMode="auto">
          <a:xfrm>
            <a:off x="6509503" y="3717031"/>
            <a:ext cx="1811502" cy="156034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80" y="3059109"/>
            <a:ext cx="318039" cy="33626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94" y="2107223"/>
            <a:ext cx="318039" cy="33626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47" y="3086365"/>
            <a:ext cx="318039" cy="33626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57" y="212923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Gestion du congé bonifié et administr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bonifié et</a:t>
            </a:r>
            <a:r>
              <a:rPr lang="fr-FR" sz="1800" kern="0" baseline="0" dirty="0"/>
              <a:t> administratif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6" name="Rectangle 45"/>
          <p:cNvSpPr/>
          <p:nvPr userDrawn="1"/>
        </p:nvSpPr>
        <p:spPr bwMode="auto">
          <a:xfrm>
            <a:off x="2715068" y="2272428"/>
            <a:ext cx="26642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bonifié (T) (S)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INTABS0001</a:t>
            </a:r>
          </a:p>
        </p:txBody>
      </p:sp>
      <p:sp>
        <p:nvSpPr>
          <p:cNvPr id="54" name="TextBox 29"/>
          <p:cNvSpPr txBox="1"/>
          <p:nvPr userDrawn="1"/>
        </p:nvSpPr>
        <p:spPr>
          <a:xfrm>
            <a:off x="6109526" y="116074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55" name="TextBox 65"/>
          <p:cNvSpPr txBox="1"/>
          <p:nvPr userDrawn="1"/>
        </p:nvSpPr>
        <p:spPr>
          <a:xfrm>
            <a:off x="8521794" y="1160748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68" name="TextBox 69"/>
          <p:cNvSpPr txBox="1"/>
          <p:nvPr userDrawn="1"/>
        </p:nvSpPr>
        <p:spPr>
          <a:xfrm>
            <a:off x="7203412" y="1237693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8699945" y="1722440"/>
            <a:ext cx="793957" cy="314536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0" name="Rectangle 69"/>
          <p:cNvSpPr/>
          <p:nvPr userDrawn="1"/>
        </p:nvSpPr>
        <p:spPr bwMode="auto">
          <a:xfrm>
            <a:off x="7396145" y="1722394"/>
            <a:ext cx="793957" cy="314542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81" name="Straight Connector 66"/>
          <p:cNvCxnSpPr/>
          <p:nvPr userDrawn="1"/>
        </p:nvCxnSpPr>
        <p:spPr bwMode="auto">
          <a:xfrm>
            <a:off x="7169481" y="1722797"/>
            <a:ext cx="0" cy="31449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68"/>
          <p:cNvCxnSpPr/>
          <p:nvPr userDrawn="1"/>
        </p:nvCxnSpPr>
        <p:spPr bwMode="auto">
          <a:xfrm>
            <a:off x="8425475" y="1716990"/>
            <a:ext cx="16602" cy="31521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 userDrawn="1"/>
        </p:nvSpPr>
        <p:spPr bwMode="auto">
          <a:xfrm>
            <a:off x="2715068" y="3829154"/>
            <a:ext cx="26642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administratif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INTABS0029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 rot="16200000">
            <a:off x="-1054939" y="2928312"/>
            <a:ext cx="315881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4" name="Groupe 43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52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3" name="Groupe 52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Rectangle 7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ZoneTexte 7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3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90985" y="4041068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67" y="244466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01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forpro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 bwMode="auto">
          <a:xfrm>
            <a:off x="7368937" y="2322744"/>
            <a:ext cx="1160806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INTABS0012</a:t>
            </a: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de</a:t>
            </a:r>
            <a:r>
              <a:rPr lang="fr-FR" sz="1800" kern="0" baseline="0" dirty="0"/>
              <a:t> formation professionnelle (1/2)</a:t>
            </a:r>
            <a:endParaRPr lang="fr-FR" sz="1800" kern="0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43542" y="299695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formation professionnelle (CFP)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766585" y="2996952"/>
            <a:ext cx="16232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professionnelle (CFP) rémunéré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483542" y="3356952"/>
            <a:ext cx="283043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325549" y="1016732"/>
            <a:ext cx="105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65810" y="1016732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347428" y="109367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13497" y="1430735"/>
            <a:ext cx="29845" cy="37816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569491" y="1424928"/>
            <a:ext cx="0" cy="38402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4585128" y="3537091"/>
            <a:ext cx="1806482" cy="88269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professionnelle (CFP) fractionné rémunéré</a:t>
            </a:r>
          </a:p>
        </p:txBody>
      </p:sp>
      <p:sp>
        <p:nvSpPr>
          <p:cNvPr id="84" name="Rectangle 83"/>
          <p:cNvSpPr/>
          <p:nvPr userDrawn="1"/>
        </p:nvSpPr>
        <p:spPr bwMode="auto">
          <a:xfrm>
            <a:off x="4585128" y="2321407"/>
            <a:ext cx="1806483" cy="85135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professionnelle (CFP) rémunéré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INTABS0010</a:t>
            </a:r>
          </a:p>
        </p:txBody>
      </p:sp>
      <p:cxnSp>
        <p:nvCxnSpPr>
          <p:cNvPr id="3" name="Connecteur droit 2"/>
          <p:cNvCxnSpPr>
            <a:stCxn id="74" idx="3"/>
            <a:endCxn id="84" idx="1"/>
          </p:cNvCxnSpPr>
          <p:nvPr userDrawn="1"/>
        </p:nvCxnSpPr>
        <p:spPr bwMode="auto">
          <a:xfrm flipV="1">
            <a:off x="4389791" y="2747085"/>
            <a:ext cx="195337" cy="6098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necteur droit 5"/>
          <p:cNvCxnSpPr>
            <a:stCxn id="74" idx="3"/>
            <a:endCxn id="79" idx="1"/>
          </p:cNvCxnSpPr>
          <p:nvPr userDrawn="1"/>
        </p:nvCxnSpPr>
        <p:spPr bwMode="auto">
          <a:xfrm>
            <a:off x="4389791" y="3356952"/>
            <a:ext cx="195337" cy="6214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489033" y="3355060"/>
            <a:ext cx="405777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54" name="Image 5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pic>
        <p:nvPicPr>
          <p:cNvPr id="80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6382" y="3906120"/>
            <a:ext cx="201612" cy="13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Groupe 5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3" name="Image 6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1" name="Groupe 80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7" name="Rectangle 9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ZoneTexte 9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1" name="Image 10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15" y="2595871"/>
            <a:ext cx="318039" cy="336260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1" y="2595871"/>
            <a:ext cx="318039" cy="336260"/>
          </a:xfrm>
          <a:prstGeom prst="rect">
            <a:avLst/>
          </a:prstGeom>
        </p:spPr>
      </p:pic>
      <p:pic>
        <p:nvPicPr>
          <p:cNvPr id="51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34900" y="2697585"/>
            <a:ext cx="201612" cy="13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 userDrawn="1"/>
        </p:nvSpPr>
        <p:spPr bwMode="auto">
          <a:xfrm>
            <a:off x="6431358" y="3499473"/>
            <a:ext cx="2098385" cy="92031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1422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ongé forpro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de</a:t>
            </a:r>
            <a:r>
              <a:rPr lang="fr-FR" sz="1800" kern="0" baseline="0" dirty="0"/>
              <a:t> formation professionnelle (2/2)</a:t>
            </a:r>
            <a:endParaRPr lang="fr-FR" sz="1800" kern="0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6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6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43542" y="29249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formation professionnelle (CFP)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2794132" y="2924944"/>
            <a:ext cx="16232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(CFP) non rémunéré</a:t>
            </a:r>
          </a:p>
        </p:txBody>
      </p:sp>
      <p:cxnSp>
        <p:nvCxnSpPr>
          <p:cNvPr id="103" name="Straight Connector 34"/>
          <p:cNvCxnSpPr>
            <a:stCxn id="72" idx="3"/>
            <a:endCxn id="102" idx="1"/>
          </p:cNvCxnSpPr>
          <p:nvPr userDrawn="1"/>
        </p:nvCxnSpPr>
        <p:spPr bwMode="auto">
          <a:xfrm>
            <a:off x="2483542" y="3284944"/>
            <a:ext cx="31059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325549" y="1016732"/>
            <a:ext cx="105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665810" y="1016732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347428" y="109367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313497" y="1430735"/>
            <a:ext cx="1" cy="38184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569491" y="1424928"/>
            <a:ext cx="0" cy="38402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/>
          <p:nvPr userDrawn="1"/>
        </p:nvSpPr>
        <p:spPr bwMode="auto">
          <a:xfrm>
            <a:off x="4635767" y="3429080"/>
            <a:ext cx="180648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(CFP) fractionné non rémunéré</a:t>
            </a:r>
          </a:p>
        </p:txBody>
      </p:sp>
      <p:sp>
        <p:nvSpPr>
          <p:cNvPr id="93" name="Rectangle 92"/>
          <p:cNvSpPr/>
          <p:nvPr userDrawn="1"/>
        </p:nvSpPr>
        <p:spPr bwMode="auto">
          <a:xfrm>
            <a:off x="4628213" y="2388065"/>
            <a:ext cx="18140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(CFP) non rémunéré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INTABS0025</a:t>
            </a:r>
          </a:p>
        </p:txBody>
      </p:sp>
      <p:cxnSp>
        <p:nvCxnSpPr>
          <p:cNvPr id="8" name="Connecteur droit 7"/>
          <p:cNvCxnSpPr>
            <a:stCxn id="102" idx="3"/>
            <a:endCxn id="93" idx="1"/>
          </p:cNvCxnSpPr>
          <p:nvPr userDrawn="1"/>
        </p:nvCxnSpPr>
        <p:spPr bwMode="auto">
          <a:xfrm flipV="1">
            <a:off x="4417338" y="2748065"/>
            <a:ext cx="210875" cy="5368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/>
          <p:cNvCxnSpPr>
            <a:stCxn id="102" idx="3"/>
            <a:endCxn id="92" idx="1"/>
          </p:cNvCxnSpPr>
          <p:nvPr userDrawn="1"/>
        </p:nvCxnSpPr>
        <p:spPr bwMode="auto">
          <a:xfrm>
            <a:off x="4417338" y="3284944"/>
            <a:ext cx="218429" cy="5041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 userDrawn="1"/>
        </p:nvSpPr>
        <p:spPr bwMode="auto">
          <a:xfrm>
            <a:off x="8853774" y="2388065"/>
            <a:ext cx="654557" cy="176101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 userDrawn="1"/>
        </p:nvSpPr>
        <p:spPr bwMode="auto">
          <a:xfrm rot="16200000">
            <a:off x="-1489033" y="3355060"/>
            <a:ext cx="405777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54" name="Image 53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9" name="Groupe 5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3" name="Image 6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65484"/>
            <a:ext cx="362413" cy="362413"/>
          </a:xfrm>
          <a:prstGeom prst="rect">
            <a:avLst/>
          </a:prstGeom>
        </p:spPr>
      </p:pic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1" name="Groupe 80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7" name="Rectangle 9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ZoneTexte 9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1" name="Image 10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97" y="2548104"/>
            <a:ext cx="318039" cy="336260"/>
          </a:xfrm>
          <a:prstGeom prst="rect">
            <a:avLst/>
          </a:prstGeom>
        </p:spPr>
      </p:pic>
      <p:pic>
        <p:nvPicPr>
          <p:cNvPr id="47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33320" y="263691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48"/>
          <p:cNvSpPr/>
          <p:nvPr userDrawn="1"/>
        </p:nvSpPr>
        <p:spPr bwMode="auto">
          <a:xfrm>
            <a:off x="6541014" y="3455425"/>
            <a:ext cx="1988729" cy="65765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4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094318" y="3158638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0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formation synd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</a:t>
            </a:r>
            <a:r>
              <a:rPr lang="fr-FR" sz="1800" kern="0" baseline="0" dirty="0"/>
              <a:t> </a:t>
            </a:r>
            <a:r>
              <a:rPr lang="fr-FR" sz="1800" kern="0" dirty="0"/>
              <a:t>congés des représentants du</a:t>
            </a:r>
            <a:r>
              <a:rPr lang="fr-FR" sz="1800" kern="0" baseline="0" dirty="0"/>
              <a:t> personnel</a:t>
            </a:r>
            <a:endParaRPr lang="fr-FR" sz="1800" kern="0" dirty="0"/>
          </a:p>
          <a:p>
            <a:pPr eaLnBrk="1" hangingPunct="1"/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2580" y="3216907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Congés représentants du personnel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612580" y="2732996"/>
            <a:ext cx="648232" cy="84391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260812" y="2372996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syndicale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INTABS0046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7902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340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501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31551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27751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1087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57081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260812" y="3993765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hygiène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et sécurité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INTABS0033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3" name="Connecteur droit 12"/>
          <p:cNvCxnSpPr>
            <a:stCxn id="72" idx="3"/>
            <a:endCxn id="78" idx="1"/>
          </p:cNvCxnSpPr>
          <p:nvPr userDrawn="1"/>
        </p:nvCxnSpPr>
        <p:spPr bwMode="auto">
          <a:xfrm>
            <a:off x="2612580" y="3576907"/>
            <a:ext cx="648232" cy="77685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275442" y="3084099"/>
            <a:ext cx="36305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39" name="Image 3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2" name="Groupe 4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5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4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Rectangle 6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ZoneTexte 6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5" y="2567365"/>
            <a:ext cx="318039" cy="333758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5" y="4185635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74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gé restructu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du congé de</a:t>
            </a:r>
            <a:r>
              <a:rPr lang="fr-FR" sz="1800" kern="0" baseline="0" dirty="0"/>
              <a:t> transition professionnelle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73977" y="3034366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transition professionnelle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47418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396145" y="2192664"/>
            <a:ext cx="2201371" cy="236461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69481" y="1466739"/>
            <a:ext cx="33931" cy="38736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460932"/>
            <a:ext cx="0" cy="38699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569115" y="2192664"/>
            <a:ext cx="237830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transition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professionnelle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INTABS0109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691007" y="2552664"/>
            <a:ext cx="878108" cy="84170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 userDrawn="1"/>
        </p:nvSpPr>
        <p:spPr bwMode="auto">
          <a:xfrm>
            <a:off x="3569114" y="3837278"/>
            <a:ext cx="237830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</a:t>
            </a:r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transition</a:t>
            </a:r>
            <a:r>
              <a:rPr lang="fr-FR" sz="1050" i="1" kern="0" baseline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 professionnelle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fractionné</a:t>
            </a:r>
          </a:p>
        </p:txBody>
      </p:sp>
      <p:cxnSp>
        <p:nvCxnSpPr>
          <p:cNvPr id="6" name="Connecteur droit 5"/>
          <p:cNvCxnSpPr>
            <a:stCxn id="72" idx="3"/>
            <a:endCxn id="89" idx="1"/>
          </p:cNvCxnSpPr>
          <p:nvPr userDrawn="1"/>
        </p:nvCxnSpPr>
        <p:spPr bwMode="auto">
          <a:xfrm>
            <a:off x="2691007" y="3394366"/>
            <a:ext cx="878107" cy="8029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 userDrawn="1"/>
        </p:nvSpPr>
        <p:spPr bwMode="auto">
          <a:xfrm rot="16200000">
            <a:off x="-1373760" y="3219775"/>
            <a:ext cx="382723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5" name="Groupe 44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2" name="Groupe 5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7" name="Rectangle 6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ZoneTexte 6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 bwMode="auto">
          <a:xfrm>
            <a:off x="6299795" y="3868452"/>
            <a:ext cx="835755" cy="65765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8" y="238453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607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suspension de fon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la suspension de</a:t>
            </a:r>
            <a:r>
              <a:rPr lang="fr-FR" sz="1800" kern="0" baseline="0" dirty="0"/>
              <a:t> fonctions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09981" y="3196831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Suspension de fonctions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35949" y="1637102"/>
            <a:ext cx="793957" cy="364027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2149" y="1637101"/>
            <a:ext cx="793957" cy="364027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 flipH="1">
            <a:off x="8427548" y="1623397"/>
            <a:ext cx="33931" cy="36539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605120" y="1952916"/>
            <a:ext cx="225237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Suspension de fonction inférieure à 4 mois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INTABS0043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727011" y="2312916"/>
            <a:ext cx="878109" cy="124391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 userDrawn="1"/>
        </p:nvSpPr>
        <p:spPr bwMode="auto">
          <a:xfrm>
            <a:off x="3605121" y="3176972"/>
            <a:ext cx="225237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Suspension de fonction inférieure à 4 mois (S)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INTABS0045</a:t>
            </a:r>
          </a:p>
        </p:txBody>
      </p:sp>
      <p:cxnSp>
        <p:nvCxnSpPr>
          <p:cNvPr id="6" name="Connecteur droit 5"/>
          <p:cNvCxnSpPr>
            <a:stCxn id="72" idx="3"/>
            <a:endCxn id="89" idx="1"/>
          </p:cNvCxnSpPr>
          <p:nvPr userDrawn="1"/>
        </p:nvCxnSpPr>
        <p:spPr bwMode="auto">
          <a:xfrm flipV="1">
            <a:off x="2727011" y="3536972"/>
            <a:ext cx="878110" cy="198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Rectangle 89"/>
          <p:cNvSpPr/>
          <p:nvPr userDrawn="1"/>
        </p:nvSpPr>
        <p:spPr bwMode="auto">
          <a:xfrm>
            <a:off x="3605120" y="4473116"/>
            <a:ext cx="225237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Rétablissement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dans les fonctions</a:t>
            </a:r>
          </a:p>
        </p:txBody>
      </p:sp>
      <p:cxnSp>
        <p:nvCxnSpPr>
          <p:cNvPr id="26" name="Connecteur droit 25"/>
          <p:cNvCxnSpPr>
            <a:stCxn id="72" idx="3"/>
            <a:endCxn id="90" idx="1"/>
          </p:cNvCxnSpPr>
          <p:nvPr userDrawn="1"/>
        </p:nvCxnSpPr>
        <p:spPr bwMode="auto">
          <a:xfrm>
            <a:off x="2727011" y="3556831"/>
            <a:ext cx="878109" cy="1276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 rot="16200000">
            <a:off x="-1275442" y="3084099"/>
            <a:ext cx="363059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48" name="Image 4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5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2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3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0" name="Rectangle 6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ZoneTexte 7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4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61609" y="339299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65168" y="4761148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45" y="216789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5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reprise anticipée suite cong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69634"/>
            <a:ext cx="9061450" cy="8384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reprise</a:t>
            </a:r>
            <a:r>
              <a:rPr lang="fr-FR" sz="1800" kern="0" baseline="0" dirty="0"/>
              <a:t> anticipée des fonctions suite à</a:t>
            </a:r>
          </a:p>
          <a:p>
            <a:pPr eaLnBrk="1" hangingPunct="1"/>
            <a:r>
              <a:rPr lang="fr-FR" sz="1800" kern="0" baseline="0" dirty="0"/>
              <a:t>congé / absence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6978" y="317701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Reprise anticipée des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fonctions suite à congé / absence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1095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3034558" y="3705006"/>
            <a:ext cx="282294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Reprise anticipée des fonctions suite à congé/absence sans impact en rémunération</a:t>
            </a:r>
          </a:p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INTABS0093</a:t>
            </a:r>
          </a:p>
        </p:txBody>
      </p:sp>
      <p:cxnSp>
        <p:nvCxnSpPr>
          <p:cNvPr id="4" name="Connecteur droit 3"/>
          <p:cNvCxnSpPr>
            <a:stCxn id="72" idx="3"/>
            <a:endCxn id="82" idx="1"/>
          </p:cNvCxnSpPr>
          <p:nvPr userDrawn="1"/>
        </p:nvCxnSpPr>
        <p:spPr bwMode="auto">
          <a:xfrm flipV="1">
            <a:off x="2616978" y="2906433"/>
            <a:ext cx="417580" cy="6305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 userDrawn="1"/>
        </p:nvSpPr>
        <p:spPr bwMode="auto">
          <a:xfrm>
            <a:off x="3034558" y="2546433"/>
            <a:ext cx="282294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Reprise anticipée des fonctions suite à congé/absence avec impact en rémunération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INTABS0091</a:t>
            </a:r>
          </a:p>
        </p:txBody>
      </p:sp>
      <p:cxnSp>
        <p:nvCxnSpPr>
          <p:cNvPr id="7" name="Connecteur droit 6"/>
          <p:cNvCxnSpPr>
            <a:stCxn id="72" idx="3"/>
            <a:endCxn id="79" idx="1"/>
          </p:cNvCxnSpPr>
          <p:nvPr userDrawn="1"/>
        </p:nvCxnSpPr>
        <p:spPr bwMode="auto">
          <a:xfrm>
            <a:off x="2616978" y="3537012"/>
            <a:ext cx="417580" cy="5279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 userDrawn="1"/>
        </p:nvSpPr>
        <p:spPr bwMode="auto">
          <a:xfrm>
            <a:off x="8621211" y="1763218"/>
            <a:ext cx="932466" cy="33601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7369282" y="1790727"/>
            <a:ext cx="932466" cy="33326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38" name="Rectangle 37"/>
          <p:cNvSpPr/>
          <p:nvPr userDrawn="1"/>
        </p:nvSpPr>
        <p:spPr bwMode="auto">
          <a:xfrm rot="16200000">
            <a:off x="-1155586" y="3083272"/>
            <a:ext cx="336011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pic>
        <p:nvPicPr>
          <p:cNvPr id="39" name="Image 3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2" name="Groupe 4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5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0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1" name="Groupe 50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2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4" name="Rectangle 53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5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ZoneTexte 69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46" y="2671734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46" y="385177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par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 bwMode="auto">
          <a:xfrm>
            <a:off x="7241462" y="1818182"/>
            <a:ext cx="1150082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INTPOS0065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parental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40974" y="275007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parental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3259108" y="1844824"/>
            <a:ext cx="29342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parental avec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INTPOS0060 (initial)</a:t>
            </a:r>
          </a:p>
        </p:txBody>
      </p:sp>
      <p:cxnSp>
        <p:nvCxnSpPr>
          <p:cNvPr id="98" name="Straight Connector 34"/>
          <p:cNvCxnSpPr>
            <a:stCxn id="72" idx="3"/>
            <a:endCxn id="97" idx="1"/>
          </p:cNvCxnSpPr>
          <p:nvPr userDrawn="1"/>
        </p:nvCxnSpPr>
        <p:spPr bwMode="auto">
          <a:xfrm flipV="1">
            <a:off x="2580974" y="2204824"/>
            <a:ext cx="678134" cy="905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29"/>
          <p:cNvSpPr txBox="1"/>
          <p:nvPr userDrawn="1"/>
        </p:nvSpPr>
        <p:spPr>
          <a:xfrm>
            <a:off x="61095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21794" y="1215201"/>
            <a:ext cx="1075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Réintégration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88505" y="1297953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444499" y="1292146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259108" y="3655334"/>
            <a:ext cx="29281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parental avec et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INTPOS0062 (initial)</a:t>
            </a:r>
          </a:p>
        </p:txBody>
      </p:sp>
      <p:cxnSp>
        <p:nvCxnSpPr>
          <p:cNvPr id="4" name="Connecteur droit 3"/>
          <p:cNvCxnSpPr>
            <a:stCxn id="72" idx="3"/>
            <a:endCxn id="74" idx="1"/>
          </p:cNvCxnSpPr>
          <p:nvPr userDrawn="1"/>
        </p:nvCxnSpPr>
        <p:spPr bwMode="auto">
          <a:xfrm>
            <a:off x="2580974" y="3110079"/>
            <a:ext cx="678134" cy="9052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 rot="16200000">
            <a:off x="-831411" y="2804700"/>
            <a:ext cx="2711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6" name="Groupe 45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8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5" name="Groupe 6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77" y="3832466"/>
            <a:ext cx="318039" cy="336260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 bwMode="auto">
          <a:xfrm>
            <a:off x="8521794" y="1818182"/>
            <a:ext cx="1150082" cy="310996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INTPOS0016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3260812" y="2744924"/>
            <a:ext cx="29342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parental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INTPOS0061 (initial)</a:t>
            </a:r>
          </a:p>
        </p:txBody>
      </p:sp>
      <p:cxnSp>
        <p:nvCxnSpPr>
          <p:cNvPr id="55" name="Connecteur droit 54"/>
          <p:cNvCxnSpPr>
            <a:stCxn id="72" idx="3"/>
            <a:endCxn id="54" idx="1"/>
          </p:cNvCxnSpPr>
          <p:nvPr userDrawn="1"/>
        </p:nvCxnSpPr>
        <p:spPr bwMode="auto">
          <a:xfrm flipV="1">
            <a:off x="2580974" y="3104924"/>
            <a:ext cx="679838" cy="5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2948724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1988840"/>
            <a:ext cx="318039" cy="336260"/>
          </a:xfrm>
          <a:prstGeom prst="rect">
            <a:avLst/>
          </a:prstGeom>
        </p:spPr>
      </p:pic>
      <p:sp>
        <p:nvSpPr>
          <p:cNvPr id="58" name="Rectangle 57"/>
          <p:cNvSpPr/>
          <p:nvPr userDrawn="1"/>
        </p:nvSpPr>
        <p:spPr bwMode="auto">
          <a:xfrm>
            <a:off x="7259302" y="2711675"/>
            <a:ext cx="1107903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INTPOS0067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7257256" y="3652146"/>
            <a:ext cx="1107903" cy="72318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INTPOS0066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40" y="2780928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56" y="3894767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02" y="2965521"/>
            <a:ext cx="318039" cy="33626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02" y="202029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4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ongé par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 bwMode="auto">
          <a:xfrm>
            <a:off x="7241462" y="1818182"/>
            <a:ext cx="1150082" cy="74664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INTPOS0068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disponibilité pour élever un enfant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40974" y="275007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Disponibilité pour élever un enfant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3259108" y="1844824"/>
            <a:ext cx="29342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Disponibilité pour élever un enfant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avec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INTPOS0057 (initial)</a:t>
            </a:r>
          </a:p>
        </p:txBody>
      </p:sp>
      <p:cxnSp>
        <p:nvCxnSpPr>
          <p:cNvPr id="98" name="Straight Connector 34"/>
          <p:cNvCxnSpPr>
            <a:stCxn id="72" idx="3"/>
            <a:endCxn id="97" idx="1"/>
          </p:cNvCxnSpPr>
          <p:nvPr userDrawn="1"/>
        </p:nvCxnSpPr>
        <p:spPr bwMode="auto">
          <a:xfrm flipV="1">
            <a:off x="2580974" y="2204824"/>
            <a:ext cx="678134" cy="905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29"/>
          <p:cNvSpPr txBox="1"/>
          <p:nvPr userDrawn="1"/>
        </p:nvSpPr>
        <p:spPr>
          <a:xfrm>
            <a:off x="61095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21794" y="1215201"/>
            <a:ext cx="1075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Réintégration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88505" y="1297953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444499" y="1292146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259108" y="3655334"/>
            <a:ext cx="29281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Disponibilité pour élever un enfant avec et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INTPOS0064 (initial)</a:t>
            </a:r>
          </a:p>
        </p:txBody>
      </p:sp>
      <p:cxnSp>
        <p:nvCxnSpPr>
          <p:cNvPr id="4" name="Connecteur droit 3"/>
          <p:cNvCxnSpPr>
            <a:stCxn id="72" idx="3"/>
            <a:endCxn id="74" idx="1"/>
          </p:cNvCxnSpPr>
          <p:nvPr userDrawn="1"/>
        </p:nvCxnSpPr>
        <p:spPr bwMode="auto">
          <a:xfrm>
            <a:off x="2580974" y="3110079"/>
            <a:ext cx="678134" cy="9052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 rot="16200000">
            <a:off x="-831411" y="2804700"/>
            <a:ext cx="2711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6" name="Groupe 45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8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5" name="Groupe 6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 bwMode="auto">
          <a:xfrm>
            <a:off x="8521794" y="1818182"/>
            <a:ext cx="1150082" cy="310996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endParaRPr lang="fr-FR" sz="1050" i="1" kern="0" dirty="0">
              <a:solidFill>
                <a:srgbClr val="004272"/>
              </a:solidFill>
              <a:latin typeface="Verdana" pitchFamily="34" charset="0"/>
              <a:ea typeface="ＭＳ Ｐゴシック" pitchFamily="34" charset="-128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INTPOS0016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3260812" y="2744924"/>
            <a:ext cx="29342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Disponibilité pour élever un enfant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INTPOS0063 (initial)</a:t>
            </a:r>
          </a:p>
        </p:txBody>
      </p:sp>
      <p:cxnSp>
        <p:nvCxnSpPr>
          <p:cNvPr id="55" name="Connecteur droit 54"/>
          <p:cNvCxnSpPr>
            <a:stCxn id="72" idx="3"/>
            <a:endCxn id="54" idx="1"/>
          </p:cNvCxnSpPr>
          <p:nvPr userDrawn="1"/>
        </p:nvCxnSpPr>
        <p:spPr bwMode="auto">
          <a:xfrm flipV="1">
            <a:off x="2580974" y="3104924"/>
            <a:ext cx="679838" cy="5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 userDrawn="1"/>
        </p:nvSpPr>
        <p:spPr bwMode="auto">
          <a:xfrm>
            <a:off x="7259302" y="2747679"/>
            <a:ext cx="1107903" cy="71724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INTPOS0070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7257256" y="3681028"/>
            <a:ext cx="1107903" cy="69430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INTPOS0069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40" y="2780928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49" y="3856715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41" y="2936794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49" y="2016952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58" y="2036694"/>
            <a:ext cx="318039" cy="33626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87" y="2984252"/>
            <a:ext cx="318039" cy="33626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86" y="3881496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trée fp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0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0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l’entrée dans la FPE (1/3)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7" name="TextBox 29"/>
          <p:cNvSpPr txBox="1"/>
          <p:nvPr userDrawn="1"/>
        </p:nvSpPr>
        <p:spPr>
          <a:xfrm>
            <a:off x="59474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699945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7396145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1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283443" y="6201308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6398409" y="6459143"/>
            <a:ext cx="2538714" cy="246221"/>
            <a:chOff x="6108241" y="6533126"/>
            <a:chExt cx="2538714" cy="316030"/>
          </a:xfrm>
        </p:grpSpPr>
        <p:pic>
          <p:nvPicPr>
            <p:cNvPr id="5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60"/>
            <p:cNvSpPr txBox="1"/>
            <p:nvPr/>
          </p:nvSpPr>
          <p:spPr>
            <a:xfrm>
              <a:off x="6507928" y="653312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263824" y="5349831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 userDrawn="1"/>
        </p:nvSpPr>
        <p:spPr bwMode="auto">
          <a:xfrm>
            <a:off x="3224808" y="1708887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stagiaire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INTCAR0011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 rot="16200000">
            <a:off x="-1333609" y="3077325"/>
            <a:ext cx="364414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59" name="Image 5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71" y="1900757"/>
            <a:ext cx="318039" cy="336260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9852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sp>
        <p:nvSpPr>
          <p:cNvPr id="56" name="TextBox 64"/>
          <p:cNvSpPr txBox="1"/>
          <p:nvPr userDrawn="1"/>
        </p:nvSpPr>
        <p:spPr>
          <a:xfrm>
            <a:off x="6156461" y="5190213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sp>
        <p:nvSpPr>
          <p:cNvPr id="46" name="TextBox 54"/>
          <p:cNvSpPr txBox="1"/>
          <p:nvPr userDrawn="1"/>
        </p:nvSpPr>
        <p:spPr>
          <a:xfrm>
            <a:off x="6283443" y="627562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39" name="Rectangle 38"/>
          <p:cNvSpPr/>
          <p:nvPr userDrawn="1"/>
        </p:nvSpPr>
        <p:spPr bwMode="auto">
          <a:xfrm>
            <a:off x="3224807" y="3095707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Prorogation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stage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INTCAR0021</a:t>
            </a: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3224808" y="4329100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Prolongation de stage congés interruptifs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INTCAR0030</a:t>
            </a:r>
          </a:p>
        </p:txBody>
      </p:sp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4527718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69" y="326823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7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PP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période de </a:t>
            </a:r>
            <a:r>
              <a:rPr lang="fr-FR" sz="18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préparation au reclassement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963448" y="2636912"/>
            <a:ext cx="349360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Congé période de préparation au reclassement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(PPR)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 (Corps)"/>
                <a:cs typeface="Arial" panose="020B0604020202020204" pitchFamily="34" charset="0"/>
              </a:rPr>
              <a:t>INTPOS0003</a:t>
            </a:r>
          </a:p>
        </p:txBody>
      </p:sp>
      <p:sp>
        <p:nvSpPr>
          <p:cNvPr id="76" name="TextBox 29"/>
          <p:cNvSpPr txBox="1"/>
          <p:nvPr userDrawn="1"/>
        </p:nvSpPr>
        <p:spPr>
          <a:xfrm>
            <a:off x="61095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88505" y="1297953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444499" y="1292146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 rot="16200000">
            <a:off x="-831411" y="2804700"/>
            <a:ext cx="271175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42" name="Image 41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48" name="TextBox 59"/>
          <p:cNvSpPr txBox="1"/>
          <p:nvPr/>
        </p:nvSpPr>
        <p:spPr>
          <a:xfrm>
            <a:off x="6990437" y="6309325"/>
            <a:ext cx="2139027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Acte en cours de validation</a:t>
            </a:r>
          </a:p>
        </p:txBody>
      </p:sp>
      <p:sp>
        <p:nvSpPr>
          <p:cNvPr id="5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5" name="Groupe 6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4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71434" y="285379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54"/>
          <p:cNvSpPr txBox="1"/>
          <p:nvPr userDrawn="1"/>
        </p:nvSpPr>
        <p:spPr>
          <a:xfrm>
            <a:off x="6480077" y="635684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8591450" y="2610153"/>
            <a:ext cx="1150082" cy="6453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INTPOS0054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3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053897" y="285379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75724" y="291188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400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P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position normale d’activité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6022589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96965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78583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 flipH="1">
            <a:off x="7244652" y="1466739"/>
            <a:ext cx="1" cy="37984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00646" y="1479315"/>
            <a:ext cx="0" cy="37858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>
            <a:off x="7471316" y="3877288"/>
            <a:ext cx="793957" cy="63183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8727309" y="1418698"/>
            <a:ext cx="793957" cy="309042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1" name="Rectangle 70"/>
          <p:cNvSpPr/>
          <p:nvPr userDrawn="1"/>
        </p:nvSpPr>
        <p:spPr bwMode="auto">
          <a:xfrm>
            <a:off x="1136576" y="315728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Position normale d’activité (PNA) </a:t>
            </a:r>
          </a:p>
        </p:txBody>
      </p:sp>
      <p:sp>
        <p:nvSpPr>
          <p:cNvPr id="78" name="Rectangle 77"/>
          <p:cNvSpPr/>
          <p:nvPr userDrawn="1"/>
        </p:nvSpPr>
        <p:spPr bwMode="auto">
          <a:xfrm>
            <a:off x="3121239" y="2024464"/>
            <a:ext cx="110837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sortante</a:t>
            </a:r>
          </a:p>
        </p:txBody>
      </p:sp>
      <p:cxnSp>
        <p:nvCxnSpPr>
          <p:cNvPr id="79" name="Straight Connector 34"/>
          <p:cNvCxnSpPr>
            <a:stCxn id="71" idx="3"/>
            <a:endCxn id="78" idx="1"/>
          </p:cNvCxnSpPr>
          <p:nvPr userDrawn="1"/>
        </p:nvCxnSpPr>
        <p:spPr bwMode="auto">
          <a:xfrm flipV="1">
            <a:off x="2576576" y="2384464"/>
            <a:ext cx="544663" cy="113282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 userDrawn="1"/>
        </p:nvSpPr>
        <p:spPr bwMode="auto">
          <a:xfrm>
            <a:off x="3121239" y="4290115"/>
            <a:ext cx="110837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entrante</a:t>
            </a:r>
          </a:p>
        </p:txBody>
      </p:sp>
      <p:cxnSp>
        <p:nvCxnSpPr>
          <p:cNvPr id="89" name="Straight Connector 34"/>
          <p:cNvCxnSpPr>
            <a:stCxn id="71" idx="3"/>
            <a:endCxn id="82" idx="1"/>
          </p:cNvCxnSpPr>
          <p:nvPr userDrawn="1"/>
        </p:nvCxnSpPr>
        <p:spPr bwMode="auto">
          <a:xfrm>
            <a:off x="2576576" y="3517289"/>
            <a:ext cx="544663" cy="113282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Rectangle 89"/>
          <p:cNvSpPr/>
          <p:nvPr userDrawn="1"/>
        </p:nvSpPr>
        <p:spPr bwMode="auto">
          <a:xfrm>
            <a:off x="4629144" y="2204864"/>
            <a:ext cx="1620000" cy="68782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sortante, payée accueil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INTPOS0056 (avec durée)</a:t>
            </a:r>
          </a:p>
        </p:txBody>
      </p:sp>
      <p:sp>
        <p:nvSpPr>
          <p:cNvPr id="91" name="Rectangle 90"/>
          <p:cNvSpPr/>
          <p:nvPr userDrawn="1"/>
        </p:nvSpPr>
        <p:spPr bwMode="auto">
          <a:xfrm>
            <a:off x="4603896" y="1448780"/>
            <a:ext cx="1620000" cy="66795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sortante, payée origine</a:t>
            </a:r>
          </a:p>
        </p:txBody>
      </p:sp>
      <p:sp>
        <p:nvSpPr>
          <p:cNvPr id="92" name="Rectangle 91"/>
          <p:cNvSpPr/>
          <p:nvPr userDrawn="1"/>
        </p:nvSpPr>
        <p:spPr bwMode="auto">
          <a:xfrm>
            <a:off x="4603896" y="3868994"/>
            <a:ext cx="1620000" cy="64012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entrante, payée origine</a:t>
            </a:r>
          </a:p>
        </p:txBody>
      </p:sp>
      <p:sp>
        <p:nvSpPr>
          <p:cNvPr id="93" name="Rectangle 92"/>
          <p:cNvSpPr/>
          <p:nvPr userDrawn="1"/>
        </p:nvSpPr>
        <p:spPr bwMode="auto">
          <a:xfrm>
            <a:off x="4615583" y="4689140"/>
            <a:ext cx="1620000" cy="62928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entrante, payée accueil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INTPOS0051</a:t>
            </a:r>
          </a:p>
        </p:txBody>
      </p:sp>
      <p:cxnSp>
        <p:nvCxnSpPr>
          <p:cNvPr id="94" name="Connecteur droit 93"/>
          <p:cNvCxnSpPr>
            <a:stCxn id="78" idx="3"/>
            <a:endCxn id="91" idx="1"/>
          </p:cNvCxnSpPr>
          <p:nvPr userDrawn="1"/>
        </p:nvCxnSpPr>
        <p:spPr bwMode="auto">
          <a:xfrm flipV="1">
            <a:off x="4229614" y="1782755"/>
            <a:ext cx="374282" cy="601709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Connecteur droit 94"/>
          <p:cNvCxnSpPr>
            <a:stCxn id="78" idx="3"/>
            <a:endCxn id="90" idx="1"/>
          </p:cNvCxnSpPr>
          <p:nvPr userDrawn="1"/>
        </p:nvCxnSpPr>
        <p:spPr bwMode="auto">
          <a:xfrm>
            <a:off x="4229614" y="2384464"/>
            <a:ext cx="399530" cy="164313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Connecteur droit 95"/>
          <p:cNvCxnSpPr>
            <a:stCxn id="82" idx="3"/>
            <a:endCxn id="92" idx="1"/>
          </p:cNvCxnSpPr>
          <p:nvPr userDrawn="1"/>
        </p:nvCxnSpPr>
        <p:spPr bwMode="auto">
          <a:xfrm flipV="1">
            <a:off x="4229615" y="4189057"/>
            <a:ext cx="374281" cy="46105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Connecteur droit 96"/>
          <p:cNvCxnSpPr>
            <a:stCxn id="82" idx="3"/>
            <a:endCxn id="93" idx="1"/>
          </p:cNvCxnSpPr>
          <p:nvPr userDrawn="1"/>
        </p:nvCxnSpPr>
        <p:spPr bwMode="auto">
          <a:xfrm>
            <a:off x="4229615" y="4650115"/>
            <a:ext cx="385968" cy="35366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 userDrawn="1"/>
        </p:nvSpPr>
        <p:spPr bwMode="auto">
          <a:xfrm rot="16200000">
            <a:off x="-1368458" y="3364327"/>
            <a:ext cx="378585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61" name="Image 60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9" name="Groupe 6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7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2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75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0" name="Groupe 7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4" name="Rectangle 83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5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ZoneTexte 86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8" name="Image 8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72" y="5526231"/>
            <a:ext cx="318039" cy="336260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 bwMode="auto">
          <a:xfrm>
            <a:off x="7479889" y="1418698"/>
            <a:ext cx="817207" cy="78061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5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87592" y="1795758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41708" y="4117961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 userDrawn="1"/>
        </p:nvSpPr>
        <p:spPr bwMode="auto">
          <a:xfrm>
            <a:off x="4628964" y="2960948"/>
            <a:ext cx="1620000" cy="68782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PNA sortante, payée accueil fin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INTPOS0045</a:t>
            </a:r>
          </a:p>
        </p:txBody>
      </p:sp>
      <p:cxnSp>
        <p:nvCxnSpPr>
          <p:cNvPr id="63" name="Connecteur droit 62"/>
          <p:cNvCxnSpPr>
            <a:stCxn id="78" idx="3"/>
            <a:endCxn id="62" idx="1"/>
          </p:cNvCxnSpPr>
          <p:nvPr userDrawn="1"/>
        </p:nvCxnSpPr>
        <p:spPr bwMode="auto">
          <a:xfrm>
            <a:off x="4229614" y="2384464"/>
            <a:ext cx="399350" cy="920397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80" y="2420888"/>
            <a:ext cx="318039" cy="33626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74" y="4764614"/>
            <a:ext cx="318039" cy="336260"/>
          </a:xfrm>
          <a:prstGeom prst="rect">
            <a:avLst/>
          </a:prstGeom>
        </p:spPr>
      </p:pic>
      <p:sp>
        <p:nvSpPr>
          <p:cNvPr id="58" name="Rectangle 57"/>
          <p:cNvSpPr/>
          <p:nvPr userDrawn="1"/>
        </p:nvSpPr>
        <p:spPr bwMode="auto">
          <a:xfrm>
            <a:off x="7297226" y="4682349"/>
            <a:ext cx="1150082" cy="63607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INTPOS0043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00" name="Rectangle 99"/>
          <p:cNvSpPr/>
          <p:nvPr userDrawn="1"/>
        </p:nvSpPr>
        <p:spPr bwMode="auto">
          <a:xfrm>
            <a:off x="7293253" y="2267984"/>
            <a:ext cx="1150082" cy="63607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INTPOS0044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102" name="Picture 2" descr="D:\SkyDrive\Pro\Divers\Couteau suisse\PNG\Flèches &amp; signes\button_ok.png">
            <a:extLst>
              <a:ext uri="{FF2B5EF4-FFF2-40B4-BE49-F238E27FC236}">
                <a16:creationId xmlns:a16="http://schemas.microsoft.com/office/drawing/2014/main" id="{F9E7AA61-6AC1-46F4-BB15-5B03E56D31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40500" y="2540230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84B12EAD-E7D1-4D63-9D69-EAA673E9BE4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8" y="3114877"/>
            <a:ext cx="318039" cy="336260"/>
          </a:xfrm>
          <a:prstGeom prst="rect">
            <a:avLst/>
          </a:prstGeom>
        </p:spPr>
      </p:pic>
      <p:pic>
        <p:nvPicPr>
          <p:cNvPr id="104" name="Picture 2" descr="D:\SkyDrive\Pro\Divers\Couteau suisse\PNG\Flèches &amp; signes\button_ok.png">
            <a:extLst>
              <a:ext uri="{FF2B5EF4-FFF2-40B4-BE49-F238E27FC236}">
                <a16:creationId xmlns:a16="http://schemas.microsoft.com/office/drawing/2014/main" id="{EEE9D059-CECA-4340-B3CF-C600194B44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40499" y="4925548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FA018D3-A279-4C67-9187-567E16A86513}"/>
              </a:ext>
            </a:extLst>
          </p:cNvPr>
          <p:cNvSpPr/>
          <p:nvPr userDrawn="1"/>
        </p:nvSpPr>
        <p:spPr bwMode="auto">
          <a:xfrm>
            <a:off x="8572116" y="4676488"/>
            <a:ext cx="1135652" cy="59048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INTPOS0077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106" name="Image 105">
            <a:extLst>
              <a:ext uri="{FF2B5EF4-FFF2-40B4-BE49-F238E27FC236}">
                <a16:creationId xmlns:a16="http://schemas.microsoft.com/office/drawing/2014/main" id="{51AD07E8-868C-4B22-8225-89D5567B06B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35" y="4872134"/>
            <a:ext cx="362413" cy="3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486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MAD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auto">
          <a:xfrm>
            <a:off x="7280807" y="1772816"/>
            <a:ext cx="1007717" cy="26282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INTPOS0024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mise à disposition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965242" y="2713017"/>
            <a:ext cx="111413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Mise à disposition (MAD)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585389" y="1772816"/>
            <a:ext cx="143933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MAD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sortante sans changement de résidence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079381" y="2132816"/>
            <a:ext cx="506008" cy="94020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Rectangle 98"/>
          <p:cNvSpPr/>
          <p:nvPr userDrawn="1"/>
        </p:nvSpPr>
        <p:spPr bwMode="auto">
          <a:xfrm>
            <a:off x="2585389" y="3681108"/>
            <a:ext cx="144079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MAD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sortante avec changement de résidence en métropole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00" name="Straight Connector 34"/>
          <p:cNvCxnSpPr>
            <a:stCxn id="72" idx="3"/>
            <a:endCxn id="99" idx="1"/>
          </p:cNvCxnSpPr>
          <p:nvPr userDrawn="1"/>
        </p:nvCxnSpPr>
        <p:spPr bwMode="auto">
          <a:xfrm>
            <a:off x="2079381" y="3073017"/>
            <a:ext cx="506008" cy="96809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29"/>
          <p:cNvSpPr txBox="1"/>
          <p:nvPr userDrawn="1"/>
        </p:nvSpPr>
        <p:spPr>
          <a:xfrm>
            <a:off x="5780162" y="1062958"/>
            <a:ext cx="1552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466602" y="1062958"/>
            <a:ext cx="131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166531" y="1062958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32600" y="1658339"/>
            <a:ext cx="33931" cy="3619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399758" y="1658339"/>
            <a:ext cx="0" cy="36190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 userDrawn="1"/>
        </p:nvSpPr>
        <p:spPr bwMode="auto">
          <a:xfrm>
            <a:off x="4209415" y="1888165"/>
            <a:ext cx="1829027" cy="48063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MAD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sortante sans changement de résidence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INTPOS0022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0" name="Rectangle 89"/>
          <p:cNvSpPr/>
          <p:nvPr userDrawn="1"/>
        </p:nvSpPr>
        <p:spPr bwMode="auto">
          <a:xfrm>
            <a:off x="4218553" y="3681108"/>
            <a:ext cx="184319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MAD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sortante avec changement de résidence en métropole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INTPOS0021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10" name="Connecteur droit 109"/>
          <p:cNvCxnSpPr>
            <a:stCxn id="74" idx="3"/>
            <a:endCxn id="89" idx="1"/>
          </p:cNvCxnSpPr>
          <p:nvPr userDrawn="1"/>
        </p:nvCxnSpPr>
        <p:spPr bwMode="auto">
          <a:xfrm flipV="1">
            <a:off x="4024727" y="2128484"/>
            <a:ext cx="184688" cy="43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Connecteur droit 118"/>
          <p:cNvCxnSpPr>
            <a:stCxn id="99" idx="3"/>
            <a:endCxn id="90" idx="1"/>
          </p:cNvCxnSpPr>
          <p:nvPr userDrawn="1"/>
        </p:nvCxnSpPr>
        <p:spPr bwMode="auto">
          <a:xfrm>
            <a:off x="4026187" y="4041108"/>
            <a:ext cx="19236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 userDrawn="1"/>
        </p:nvSpPr>
        <p:spPr bwMode="auto">
          <a:xfrm rot="16200000">
            <a:off x="-1784215" y="3338174"/>
            <a:ext cx="461736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61" name="Image 60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8" name="Groupe 6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83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95" name="Groupe 94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10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105" name="Rectangle 10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1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ZoneTexte 111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14" name="Image 1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72" y="5526231"/>
            <a:ext cx="318039" cy="336260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73" name="Rectangle 72"/>
          <p:cNvSpPr/>
          <p:nvPr userDrawn="1"/>
        </p:nvSpPr>
        <p:spPr bwMode="auto">
          <a:xfrm>
            <a:off x="8554944" y="1772816"/>
            <a:ext cx="1007717" cy="26282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INTPOS0023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2594477" y="2708738"/>
            <a:ext cx="143626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MAD sortante avec changement de résidence hors métropole</a:t>
            </a:r>
          </a:p>
        </p:txBody>
      </p:sp>
      <p:cxnSp>
        <p:nvCxnSpPr>
          <p:cNvPr id="84" name="Connecteur droit 83"/>
          <p:cNvCxnSpPr/>
          <p:nvPr userDrawn="1"/>
        </p:nvCxnSpPr>
        <p:spPr bwMode="auto">
          <a:xfrm>
            <a:off x="4030739" y="3054535"/>
            <a:ext cx="167101" cy="2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 userDrawn="1"/>
        </p:nvSpPr>
        <p:spPr bwMode="auto">
          <a:xfrm>
            <a:off x="4194163" y="2636993"/>
            <a:ext cx="1843192" cy="82801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MAD sortante avec changement de résidence hors métropole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INTPOS0020 (initial)</a:t>
            </a:r>
          </a:p>
        </p:txBody>
      </p:sp>
      <p:cxnSp>
        <p:nvCxnSpPr>
          <p:cNvPr id="101" name="Straight Connector 34"/>
          <p:cNvCxnSpPr>
            <a:endCxn id="79" idx="1"/>
          </p:cNvCxnSpPr>
          <p:nvPr userDrawn="1"/>
        </p:nvCxnSpPr>
        <p:spPr bwMode="auto">
          <a:xfrm flipV="1">
            <a:off x="2113472" y="3068738"/>
            <a:ext cx="481005" cy="969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25" y="2112907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49" y="2112907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55" y="1944777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50" y="2888940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33" y="386104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21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que Processus Prolongation activ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5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313502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la prolongation / allongement</a:t>
            </a:r>
            <a:r>
              <a:rPr lang="fr-FR" sz="1800" kern="0" baseline="0" dirty="0"/>
              <a:t> d’activité</a:t>
            </a:r>
            <a:endParaRPr lang="fr-FR" sz="1600" kern="0" dirty="0"/>
          </a:p>
          <a:p>
            <a:pPr eaLnBrk="1" hangingPunct="1"/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333023" y="2396781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Prolongation d’activité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474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396145" y="1755695"/>
            <a:ext cx="793957" cy="35095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833813" y="1830015"/>
            <a:ext cx="213682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Prolongation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d’activité art 1.1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INTPOS0041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950053" y="2190015"/>
            <a:ext cx="883760" cy="56676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 userDrawn="1"/>
        </p:nvSpPr>
        <p:spPr bwMode="auto">
          <a:xfrm rot="16200000">
            <a:off x="-862565" y="3029577"/>
            <a:ext cx="27431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39" name="Rectangle 38"/>
          <p:cNvSpPr/>
          <p:nvPr userDrawn="1"/>
        </p:nvSpPr>
        <p:spPr bwMode="auto">
          <a:xfrm>
            <a:off x="3833813" y="3093221"/>
            <a:ext cx="213682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Prolongation d’activité art 1.3</a:t>
            </a:r>
          </a:p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INTPOS0042</a:t>
            </a:r>
          </a:p>
        </p:txBody>
      </p:sp>
      <p:cxnSp>
        <p:nvCxnSpPr>
          <p:cNvPr id="42" name="Straight Connector 34"/>
          <p:cNvCxnSpPr>
            <a:stCxn id="72" idx="3"/>
            <a:endCxn id="39" idx="1"/>
          </p:cNvCxnSpPr>
          <p:nvPr userDrawn="1"/>
        </p:nvCxnSpPr>
        <p:spPr bwMode="auto">
          <a:xfrm>
            <a:off x="2950053" y="2756781"/>
            <a:ext cx="883760" cy="69644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>
            <a:off x="8689560" y="1755696"/>
            <a:ext cx="793957" cy="348609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46" name="Image 45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2" name="Groupe 5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6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ZoneTexte 57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61" name="Rectangle 60"/>
          <p:cNvSpPr/>
          <p:nvPr userDrawn="1"/>
        </p:nvSpPr>
        <p:spPr bwMode="auto">
          <a:xfrm>
            <a:off x="1333023" y="4316808"/>
            <a:ext cx="1617030" cy="67835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i="0" kern="0" dirty="0">
                <a:solidFill>
                  <a:srgbClr val="004272"/>
                </a:solidFill>
                <a:latin typeface="+mn-lt"/>
                <a:cs typeface="ＭＳ Ｐゴシック"/>
              </a:rPr>
              <a:t>Allongement</a:t>
            </a:r>
            <a:r>
              <a:rPr lang="fr-FR" sz="1100" b="1" i="0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  <a:r>
              <a:rPr lang="fr-FR" sz="1100" b="1" i="0" kern="0" dirty="0">
                <a:solidFill>
                  <a:srgbClr val="004272"/>
                </a:solidFill>
                <a:latin typeface="+mn-lt"/>
                <a:cs typeface="ＭＳ Ｐゴシック"/>
              </a:rPr>
              <a:t>d’activité</a:t>
            </a: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3842563" y="4316809"/>
            <a:ext cx="2136824" cy="67835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Recul limite d’âge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INTPOS0038</a:t>
            </a: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31" y="4514986"/>
            <a:ext cx="318039" cy="336260"/>
          </a:xfrm>
          <a:prstGeom prst="rect">
            <a:avLst/>
          </a:prstGeom>
        </p:spPr>
      </p:pic>
      <p:cxnSp>
        <p:nvCxnSpPr>
          <p:cNvPr id="65" name="Straight Connector 34"/>
          <p:cNvCxnSpPr>
            <a:stCxn id="61" idx="3"/>
            <a:endCxn id="63" idx="1"/>
          </p:cNvCxnSpPr>
          <p:nvPr userDrawn="1"/>
        </p:nvCxnSpPr>
        <p:spPr bwMode="auto">
          <a:xfrm>
            <a:off x="2950053" y="4655984"/>
            <a:ext cx="89251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31" y="3301998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36" y="2018006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950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détach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7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détachement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993746" y="331535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Détachement</a:t>
            </a:r>
          </a:p>
        </p:txBody>
      </p:sp>
      <p:cxnSp>
        <p:nvCxnSpPr>
          <p:cNvPr id="79" name="Straight Connector 52"/>
          <p:cNvCxnSpPr>
            <a:stCxn id="72" idx="3"/>
            <a:endCxn id="104" idx="1"/>
          </p:cNvCxnSpPr>
          <p:nvPr userDrawn="1"/>
        </p:nvCxnSpPr>
        <p:spPr bwMode="auto">
          <a:xfrm flipV="1">
            <a:off x="2433746" y="3482976"/>
            <a:ext cx="1164099" cy="19237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/>
          <p:cNvSpPr/>
          <p:nvPr userDrawn="1"/>
        </p:nvSpPr>
        <p:spPr bwMode="auto">
          <a:xfrm>
            <a:off x="3584848" y="1664804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Détachement au sein de la FPE sur un emploi conduisant à pension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INTPOS0005</a:t>
            </a:r>
          </a:p>
        </p:txBody>
      </p:sp>
      <p:cxnSp>
        <p:nvCxnSpPr>
          <p:cNvPr id="81" name="Straight Connector 34"/>
          <p:cNvCxnSpPr>
            <a:stCxn id="72" idx="3"/>
            <a:endCxn id="80" idx="1"/>
          </p:cNvCxnSpPr>
          <p:nvPr userDrawn="1"/>
        </p:nvCxnSpPr>
        <p:spPr bwMode="auto">
          <a:xfrm flipV="1">
            <a:off x="2433746" y="1934804"/>
            <a:ext cx="1151102" cy="174055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102"/>
          <p:cNvSpPr/>
          <p:nvPr userDrawn="1"/>
        </p:nvSpPr>
        <p:spPr bwMode="auto">
          <a:xfrm>
            <a:off x="3602935" y="2420888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Détachement hors FPE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INTPOS0006</a:t>
            </a:r>
          </a:p>
        </p:txBody>
      </p:sp>
      <p:sp>
        <p:nvSpPr>
          <p:cNvPr id="104" name="Rectangle 103"/>
          <p:cNvSpPr/>
          <p:nvPr userDrawn="1"/>
        </p:nvSpPr>
        <p:spPr bwMode="auto">
          <a:xfrm>
            <a:off x="3597845" y="3212976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Réintégration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INTPOS0016</a:t>
            </a:r>
          </a:p>
        </p:txBody>
      </p:sp>
      <p:cxnSp>
        <p:nvCxnSpPr>
          <p:cNvPr id="105" name="Straight Connector 52"/>
          <p:cNvCxnSpPr>
            <a:stCxn id="72" idx="3"/>
            <a:endCxn id="103" idx="1"/>
          </p:cNvCxnSpPr>
          <p:nvPr userDrawn="1"/>
        </p:nvCxnSpPr>
        <p:spPr bwMode="auto">
          <a:xfrm flipV="1">
            <a:off x="2433746" y="2690888"/>
            <a:ext cx="1169189" cy="98446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29"/>
          <p:cNvSpPr txBox="1"/>
          <p:nvPr userDrawn="1"/>
        </p:nvSpPr>
        <p:spPr>
          <a:xfrm>
            <a:off x="6070310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00" name="TextBox 65"/>
          <p:cNvSpPr txBox="1"/>
          <p:nvPr userDrawn="1"/>
        </p:nvSpPr>
        <p:spPr>
          <a:xfrm>
            <a:off x="8557798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2" name="TextBox 69"/>
          <p:cNvSpPr txBox="1"/>
          <p:nvPr userDrawn="1"/>
        </p:nvSpPr>
        <p:spPr>
          <a:xfrm>
            <a:off x="7236204" y="112968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6" name="Straight Connector 66"/>
          <p:cNvCxnSpPr/>
          <p:nvPr userDrawn="1"/>
        </p:nvCxnSpPr>
        <p:spPr bwMode="auto">
          <a:xfrm flipH="1">
            <a:off x="7193598" y="1466739"/>
            <a:ext cx="8676" cy="38729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68"/>
          <p:cNvCxnSpPr/>
          <p:nvPr userDrawn="1"/>
        </p:nvCxnSpPr>
        <p:spPr bwMode="auto">
          <a:xfrm>
            <a:off x="8458267" y="1460932"/>
            <a:ext cx="22573" cy="38787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424559" y="3248748"/>
            <a:ext cx="389805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59" name="Image 5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2" name="Groupe 6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3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4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8" name="Groupe 87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9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2" name="Rectangle 91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3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ZoneTexte 94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6" name="Image 9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8" y="3292583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93" y="2588323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6" y="1766674"/>
            <a:ext cx="318039" cy="336260"/>
          </a:xfrm>
          <a:prstGeom prst="rect">
            <a:avLst/>
          </a:prstGeom>
        </p:spPr>
      </p:pic>
      <p:pic>
        <p:nvPicPr>
          <p:cNvPr id="53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61312" y="1838438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61312" y="2667101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56"/>
          <p:cNvSpPr/>
          <p:nvPr userDrawn="1"/>
        </p:nvSpPr>
        <p:spPr bwMode="auto">
          <a:xfrm>
            <a:off x="3602935" y="4653196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Intégration accueil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suite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détachement_sortant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INTCES0024</a:t>
            </a:r>
          </a:p>
        </p:txBody>
      </p:sp>
      <p:cxnSp>
        <p:nvCxnSpPr>
          <p:cNvPr id="58" name="Straight Connector 52"/>
          <p:cNvCxnSpPr>
            <a:stCxn id="72" idx="3"/>
            <a:endCxn id="57" idx="1"/>
          </p:cNvCxnSpPr>
          <p:nvPr userDrawn="1"/>
        </p:nvCxnSpPr>
        <p:spPr bwMode="auto">
          <a:xfrm>
            <a:off x="2433746" y="3675354"/>
            <a:ext cx="1169189" cy="124784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 userDrawn="1"/>
        </p:nvSpPr>
        <p:spPr bwMode="auto">
          <a:xfrm>
            <a:off x="8715412" y="1755695"/>
            <a:ext cx="793957" cy="35095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7437276" y="3482321"/>
            <a:ext cx="793957" cy="17755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49" name="Image 4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7" y="4748924"/>
            <a:ext cx="318039" cy="336260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 bwMode="auto">
          <a:xfrm>
            <a:off x="3597844" y="3967466"/>
            <a:ext cx="2430185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Fin de détachement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entrant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INTPOS0046</a:t>
            </a:r>
          </a:p>
        </p:txBody>
      </p:sp>
      <p:cxnSp>
        <p:nvCxnSpPr>
          <p:cNvPr id="51" name="Straight Connector 52"/>
          <p:cNvCxnSpPr>
            <a:stCxn id="72" idx="3"/>
            <a:endCxn id="50" idx="1"/>
          </p:cNvCxnSpPr>
          <p:nvPr userDrawn="1"/>
        </p:nvCxnSpPr>
        <p:spPr bwMode="auto">
          <a:xfrm>
            <a:off x="2433746" y="3675354"/>
            <a:ext cx="1164098" cy="56211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6" y="411162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824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disponibil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 bwMode="auto">
          <a:xfrm>
            <a:off x="7191780" y="1807015"/>
            <a:ext cx="1165894" cy="57985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INTPOS0009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disponibilité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28564" y="3142925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Disponibilité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919547" y="1825394"/>
            <a:ext cx="2880000" cy="45147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Sur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autorisation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/ de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droit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INTPOS0008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468564" y="2051133"/>
            <a:ext cx="450983" cy="145179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Rectangle 100"/>
          <p:cNvSpPr/>
          <p:nvPr userDrawn="1"/>
        </p:nvSpPr>
        <p:spPr bwMode="auto">
          <a:xfrm>
            <a:off x="2919547" y="2719948"/>
            <a:ext cx="2880000" cy="56503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D’office pour raison de santé</a:t>
            </a:r>
          </a:p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INTPOS0017 (initial)</a:t>
            </a:r>
          </a:p>
        </p:txBody>
      </p:sp>
      <p:cxnSp>
        <p:nvCxnSpPr>
          <p:cNvPr id="102" name="Straight Connector 34"/>
          <p:cNvCxnSpPr>
            <a:stCxn id="72" idx="3"/>
            <a:endCxn id="101" idx="1"/>
          </p:cNvCxnSpPr>
          <p:nvPr userDrawn="1"/>
        </p:nvCxnSpPr>
        <p:spPr bwMode="auto">
          <a:xfrm flipV="1">
            <a:off x="2468564" y="3002466"/>
            <a:ext cx="450983" cy="50045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68"/>
          <p:cNvCxnSpPr/>
          <p:nvPr userDrawn="1"/>
        </p:nvCxnSpPr>
        <p:spPr bwMode="auto">
          <a:xfrm>
            <a:off x="8386779" y="4010156"/>
            <a:ext cx="0" cy="7818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29"/>
          <p:cNvSpPr txBox="1"/>
          <p:nvPr userDrawn="1"/>
        </p:nvSpPr>
        <p:spPr>
          <a:xfrm>
            <a:off x="5910253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6" name="TextBox 65"/>
          <p:cNvSpPr txBox="1"/>
          <p:nvPr userDrawn="1"/>
        </p:nvSpPr>
        <p:spPr>
          <a:xfrm>
            <a:off x="8484629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00" name="TextBox 69"/>
          <p:cNvSpPr txBox="1"/>
          <p:nvPr userDrawn="1"/>
        </p:nvSpPr>
        <p:spPr>
          <a:xfrm>
            <a:off x="7166247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38" name="Straight Connector 66"/>
          <p:cNvCxnSpPr/>
          <p:nvPr userDrawn="1"/>
        </p:nvCxnSpPr>
        <p:spPr bwMode="auto">
          <a:xfrm>
            <a:off x="7132316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68"/>
          <p:cNvCxnSpPr/>
          <p:nvPr userDrawn="1"/>
        </p:nvCxnSpPr>
        <p:spPr bwMode="auto">
          <a:xfrm>
            <a:off x="8388310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2923707" y="3588476"/>
            <a:ext cx="2880000" cy="52394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Réintégration suite à disponibilité sur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autorisation / de droit</a:t>
            </a:r>
          </a:p>
          <a:p>
            <a:pPr lvl="0"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INTPOS0016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22" name="Connecteur droit 21"/>
          <p:cNvCxnSpPr>
            <a:stCxn id="72" idx="3"/>
            <a:endCxn id="78" idx="1"/>
          </p:cNvCxnSpPr>
          <p:nvPr userDrawn="1"/>
        </p:nvCxnSpPr>
        <p:spPr bwMode="auto">
          <a:xfrm>
            <a:off x="2468564" y="3502925"/>
            <a:ext cx="455143" cy="3475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/>
          <p:nvPr userDrawn="1"/>
        </p:nvSpPr>
        <p:spPr bwMode="auto">
          <a:xfrm>
            <a:off x="7463800" y="3588477"/>
            <a:ext cx="593025" cy="147604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8589966" y="1638200"/>
            <a:ext cx="932466" cy="373844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04287" y="3228476"/>
            <a:ext cx="385751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2923707" y="4561151"/>
            <a:ext cx="2880000" cy="50336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Réintégration suite à disponibilité d’office pour raison de santé</a:t>
            </a:r>
          </a:p>
          <a:p>
            <a:pPr lvl="0"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INTPOS0019</a:t>
            </a:r>
          </a:p>
        </p:txBody>
      </p:sp>
      <p:cxnSp>
        <p:nvCxnSpPr>
          <p:cNvPr id="87" name="Connecteur droit 86"/>
          <p:cNvCxnSpPr>
            <a:stCxn id="72" idx="3"/>
            <a:endCxn id="49" idx="1"/>
          </p:cNvCxnSpPr>
          <p:nvPr userDrawn="1"/>
        </p:nvCxnSpPr>
        <p:spPr bwMode="auto">
          <a:xfrm>
            <a:off x="2468564" y="3502925"/>
            <a:ext cx="455143" cy="13099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Image 8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8" name="Groupe 5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8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8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8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6" name="Groupe 85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1" name="Rectangle 90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3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ZoneTexte 96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1" y="4653136"/>
            <a:ext cx="318039" cy="33626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23" y="2845386"/>
            <a:ext cx="318039" cy="33626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7172531" y="2705128"/>
            <a:ext cx="1165894" cy="57985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INTPOS0018</a:t>
            </a:r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43" y="2901772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48" y="3681028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43" y="2038551"/>
            <a:ext cx="318039" cy="33626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00" y="191828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5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s sans trai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>
            <a:off x="7427301" y="2040587"/>
            <a:ext cx="1058489" cy="60814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INTPOS0012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sans</a:t>
            </a:r>
            <a:r>
              <a:rPr lang="fr-FR" sz="1800" kern="0" baseline="0" dirty="0"/>
              <a:t> traitement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04970" y="3065101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sans traitement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213815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48579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36966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63939" y="1831402"/>
            <a:ext cx="793957" cy="330600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575691" y="3064292"/>
            <a:ext cx="793957" cy="206833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401947" y="164704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85790" y="1615311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409040" y="2052557"/>
            <a:ext cx="288018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sans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traitement art 19 D 94-874 stagiaire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INTPOS0011 (initial)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544970" y="2412557"/>
            <a:ext cx="864070" cy="101254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409226" y="4128125"/>
            <a:ext cx="288018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sans traitement art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20 D 94-874 stagiaire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INTPOS0010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544970" y="3425101"/>
            <a:ext cx="864256" cy="106302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 userDrawn="1"/>
        </p:nvSpPr>
        <p:spPr bwMode="auto">
          <a:xfrm>
            <a:off x="3409226" y="3065101"/>
            <a:ext cx="288018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sans traitement réintégration 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stagiaire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INTPOS0013</a:t>
            </a:r>
          </a:p>
        </p:txBody>
      </p:sp>
      <p:cxnSp>
        <p:nvCxnSpPr>
          <p:cNvPr id="48" name="Straight Connector 34"/>
          <p:cNvCxnSpPr>
            <a:stCxn id="72" idx="3"/>
            <a:endCxn id="47" idx="1"/>
          </p:cNvCxnSpPr>
          <p:nvPr userDrawn="1"/>
        </p:nvCxnSpPr>
        <p:spPr bwMode="auto">
          <a:xfrm>
            <a:off x="2544970" y="3425101"/>
            <a:ext cx="86425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 userDrawn="1"/>
        </p:nvSpPr>
        <p:spPr bwMode="auto">
          <a:xfrm rot="16200000">
            <a:off x="-1214449" y="3023106"/>
            <a:ext cx="350860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pic>
        <p:nvPicPr>
          <p:cNvPr id="46" name="Image 45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2" name="Groupe 5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5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7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8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9" name="Groupe 68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0" name="Rectangle 7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ZoneTexte 82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25" y="2249066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7" y="4288334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6" y="3296914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14" y="224442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29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Processus Rémuné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 bwMode="auto">
          <a:xfrm>
            <a:off x="8512468" y="3093220"/>
            <a:ext cx="1058489" cy="62381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baseline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INTIND0005</a:t>
            </a:r>
            <a:endParaRPr lang="fr-FR" sz="1050" i="1" kern="0" baseline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313502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 éléments de rémunération</a:t>
            </a:r>
            <a:endParaRPr lang="fr-FR" sz="1600" kern="0" dirty="0"/>
          </a:p>
          <a:p>
            <a:pPr eaLnBrk="1" hangingPunct="1"/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83742" y="3093220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Rémunération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474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396145" y="1896295"/>
            <a:ext cx="793957" cy="33689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805270" y="3093220"/>
            <a:ext cx="202257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Nouvelle bonification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indiciaire (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NBI) titulaire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, stagiaire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INTIND0004 (début)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>
            <a:off x="2900772" y="3453220"/>
            <a:ext cx="90449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 userDrawn="1"/>
        </p:nvSpPr>
        <p:spPr bwMode="auto">
          <a:xfrm rot="16200000">
            <a:off x="-1270811" y="3077244"/>
            <a:ext cx="36213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Indemnitaire</a:t>
            </a:r>
          </a:p>
        </p:txBody>
      </p:sp>
      <p:pic>
        <p:nvPicPr>
          <p:cNvPr id="39" name="Image 3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38" name="Groupe 3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5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46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7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4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1" name="Rectangle 50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2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5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ZoneTexte 53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62" y="3253291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49" y="3298785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02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éléments annexes de rémuné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313502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</a:t>
            </a:r>
            <a:r>
              <a:rPr lang="fr-FR" sz="1800" b="1" kern="0" dirty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rPr>
              <a:t>Gestion des éléments annexes de rémunération</a:t>
            </a:r>
          </a:p>
          <a:p>
            <a:pPr eaLnBrk="1" hangingPunct="1"/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6978" y="3105044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Rémunération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annexe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35949" y="1637102"/>
            <a:ext cx="793957" cy="362810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2149" y="1637102"/>
            <a:ext cx="793957" cy="362810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584310" y="3105044"/>
            <a:ext cx="202257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0127 – prime spéciale d’installation (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mvt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22)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INTIND0001</a:t>
            </a: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>
            <a:off x="2794008" y="3465044"/>
            <a:ext cx="79030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 userDrawn="1"/>
        </p:nvSpPr>
        <p:spPr bwMode="auto">
          <a:xfrm rot="16200000">
            <a:off x="-1279458" y="3085892"/>
            <a:ext cx="363862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Indemnitaire</a:t>
            </a:r>
          </a:p>
        </p:txBody>
      </p:sp>
      <p:pic>
        <p:nvPicPr>
          <p:cNvPr id="51" name="Image 50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2" name="Groupe 5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53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4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5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6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7" name="Groupe 56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8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0" name="Rectangle 59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1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22" y="329691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940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clusion temporaire de fon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l’exclusion temporaire de fonctions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11734" y="3106544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Exclusion temporaire de fonctions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0375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03412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9945" y="1637102"/>
            <a:ext cx="793957" cy="362810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396145" y="1637102"/>
            <a:ext cx="793957" cy="362810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169481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404828" y="1776828"/>
            <a:ext cx="27003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 avec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sursis total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INTDIS0001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9" name="Straight Connector 34"/>
          <p:cNvCxnSpPr>
            <a:stCxn id="72" idx="3"/>
            <a:endCxn id="78" idx="1"/>
          </p:cNvCxnSpPr>
          <p:nvPr userDrawn="1"/>
        </p:nvCxnSpPr>
        <p:spPr bwMode="auto">
          <a:xfrm flipV="1">
            <a:off x="2828764" y="2136828"/>
            <a:ext cx="576064" cy="132971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404828" y="4462690"/>
            <a:ext cx="27003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 (stagiaire)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INTDIS0004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828764" y="3466544"/>
            <a:ext cx="576064" cy="135614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 userDrawn="1"/>
        </p:nvSpPr>
        <p:spPr bwMode="auto">
          <a:xfrm>
            <a:off x="3404828" y="3537092"/>
            <a:ext cx="27003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 sans sursis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INTDIS0002</a:t>
            </a:r>
          </a:p>
        </p:txBody>
      </p:sp>
      <p:cxnSp>
        <p:nvCxnSpPr>
          <p:cNvPr id="6" name="Connecteur droit 5"/>
          <p:cNvCxnSpPr>
            <a:stCxn id="72" idx="3"/>
            <a:endCxn id="89" idx="1"/>
          </p:cNvCxnSpPr>
          <p:nvPr userDrawn="1"/>
        </p:nvCxnSpPr>
        <p:spPr bwMode="auto">
          <a:xfrm>
            <a:off x="2828764" y="3466544"/>
            <a:ext cx="576064" cy="4305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 userDrawn="1"/>
        </p:nvSpPr>
        <p:spPr bwMode="auto">
          <a:xfrm rot="16200000">
            <a:off x="-1282187" y="3077354"/>
            <a:ext cx="364408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Sanctions</a:t>
            </a:r>
          </a:p>
        </p:txBody>
      </p:sp>
      <p:pic>
        <p:nvPicPr>
          <p:cNvPr id="47" name="Image 46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8" name="Groupe 47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1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2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3" name="Groupe 52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66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8" name="Rectangle 67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 bwMode="auto">
          <a:xfrm>
            <a:off x="3404828" y="2600988"/>
            <a:ext cx="27003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 avec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sursis partiel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INTDIS0005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5" name="Connecteur droit 54"/>
          <p:cNvCxnSpPr>
            <a:stCxn id="72" idx="3"/>
            <a:endCxn id="54" idx="1"/>
          </p:cNvCxnSpPr>
          <p:nvPr userDrawn="1"/>
        </p:nvCxnSpPr>
        <p:spPr bwMode="auto">
          <a:xfrm flipV="1">
            <a:off x="2828764" y="2960988"/>
            <a:ext cx="576064" cy="5055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669" y="469897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86" y="1984770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42" y="2787056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17" y="378978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6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trée fp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l’entrée dans la FPE (2/3)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7" name="TextBox 29"/>
          <p:cNvSpPr txBox="1"/>
          <p:nvPr userDrawn="1"/>
        </p:nvSpPr>
        <p:spPr>
          <a:xfrm>
            <a:off x="502500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610512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699945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1" name="Straight Connector 66"/>
          <p:cNvCxnSpPr/>
          <p:nvPr userDrawn="1"/>
        </p:nvCxnSpPr>
        <p:spPr bwMode="auto">
          <a:xfrm>
            <a:off x="6105128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8"/>
          <p:cNvCxnSpPr/>
          <p:nvPr userDrawn="1"/>
        </p:nvCxnSpPr>
        <p:spPr bwMode="auto">
          <a:xfrm>
            <a:off x="8589404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ectangle 74"/>
          <p:cNvSpPr/>
          <p:nvPr userDrawn="1"/>
        </p:nvSpPr>
        <p:spPr bwMode="auto">
          <a:xfrm>
            <a:off x="2877781" y="2564984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suite à détachement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entrant_corps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INTCAR0010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283443" y="6201308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6398409" y="6459143"/>
            <a:ext cx="2538714" cy="246221"/>
            <a:chOff x="6108241" y="6533126"/>
            <a:chExt cx="2538714" cy="316030"/>
          </a:xfrm>
        </p:grpSpPr>
        <p:pic>
          <p:nvPicPr>
            <p:cNvPr id="5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60"/>
            <p:cNvSpPr txBox="1"/>
            <p:nvPr/>
          </p:nvSpPr>
          <p:spPr>
            <a:xfrm>
              <a:off x="6507928" y="653312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263824" y="5349831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59" name="Image 5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9852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sp>
        <p:nvSpPr>
          <p:cNvPr id="56" name="TextBox 64"/>
          <p:cNvSpPr txBox="1"/>
          <p:nvPr userDrawn="1"/>
        </p:nvSpPr>
        <p:spPr>
          <a:xfrm>
            <a:off x="6156461" y="5190213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sp>
        <p:nvSpPr>
          <p:cNvPr id="46" name="TextBox 54"/>
          <p:cNvSpPr txBox="1"/>
          <p:nvPr userDrawn="1"/>
        </p:nvSpPr>
        <p:spPr>
          <a:xfrm>
            <a:off x="6283443" y="627562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39" name="Rectangle 38"/>
          <p:cNvSpPr/>
          <p:nvPr userDrawn="1"/>
        </p:nvSpPr>
        <p:spPr bwMode="auto">
          <a:xfrm>
            <a:off x="2864768" y="3501008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suite à détachement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entrant_sortant_EF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INTCAR0007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2864768" y="1700808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suite à détachement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entrant_sortant_corps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INTCAR0009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2864768" y="4473196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suite à détachement </a:t>
            </a: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entrant_EF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43" y="1892678"/>
            <a:ext cx="318039" cy="33626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54" y="2756854"/>
            <a:ext cx="318039" cy="33626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05" y="4589044"/>
            <a:ext cx="318039" cy="336260"/>
          </a:xfrm>
          <a:prstGeom prst="rect">
            <a:avLst/>
          </a:prstGeom>
        </p:spPr>
      </p:pic>
      <p:sp>
        <p:nvSpPr>
          <p:cNvPr id="60" name="Rectangle 59"/>
          <p:cNvSpPr/>
          <p:nvPr userDrawn="1"/>
        </p:nvSpPr>
        <p:spPr bwMode="auto">
          <a:xfrm>
            <a:off x="6172693" y="1705745"/>
            <a:ext cx="1103946" cy="349521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Accueil en détachement renouvellement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INTPOS0007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1" name="Straight Connector 68"/>
          <p:cNvCxnSpPr/>
          <p:nvPr userDrawn="1"/>
        </p:nvCxnSpPr>
        <p:spPr bwMode="auto">
          <a:xfrm>
            <a:off x="7329264" y="1615251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9"/>
          <p:cNvSpPr txBox="1"/>
          <p:nvPr userDrawn="1"/>
        </p:nvSpPr>
        <p:spPr>
          <a:xfrm>
            <a:off x="7436297" y="1294953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Intégration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7365268" y="1700316"/>
            <a:ext cx="1188132" cy="349521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Intégration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a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ccueil suite détachement entrant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INTCAR0015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79" y="4103870"/>
            <a:ext cx="318039" cy="33626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54" y="4115838"/>
            <a:ext cx="318039" cy="33626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8998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733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Masque radiation des cadres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(1/3)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28564" y="3096130"/>
            <a:ext cx="1260140" cy="76491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2623103" y="3319173"/>
            <a:ext cx="3818876" cy="3160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Abandon de poste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INTCES0010</a:t>
            </a:r>
          </a:p>
        </p:txBody>
      </p:sp>
      <p:cxnSp>
        <p:nvCxnSpPr>
          <p:cNvPr id="80" name="Straight Connector 34"/>
          <p:cNvCxnSpPr>
            <a:stCxn id="72" idx="3"/>
            <a:endCxn id="79" idx="1"/>
          </p:cNvCxnSpPr>
          <p:nvPr userDrawn="1"/>
        </p:nvCxnSpPr>
        <p:spPr bwMode="auto">
          <a:xfrm flipV="1">
            <a:off x="2288704" y="3477199"/>
            <a:ext cx="334399" cy="139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 userDrawn="1"/>
        </p:nvSpPr>
        <p:spPr bwMode="auto">
          <a:xfrm>
            <a:off x="8767555" y="1657941"/>
            <a:ext cx="793957" cy="321416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3" name="Straight Connector 52"/>
          <p:cNvCxnSpPr>
            <a:stCxn id="72" idx="3"/>
            <a:endCxn id="105" idx="1"/>
          </p:cNvCxnSpPr>
          <p:nvPr userDrawn="1"/>
        </p:nvCxnSpPr>
        <p:spPr bwMode="auto">
          <a:xfrm>
            <a:off x="2288704" y="3478589"/>
            <a:ext cx="333689" cy="64645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Rectangle 104"/>
          <p:cNvSpPr/>
          <p:nvPr userDrawn="1"/>
        </p:nvSpPr>
        <p:spPr bwMode="auto">
          <a:xfrm>
            <a:off x="2622393" y="3934523"/>
            <a:ext cx="3819587" cy="38103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Décès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INTCES0002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7512927" y="1670027"/>
            <a:ext cx="793957" cy="314638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TextBox 29"/>
          <p:cNvSpPr txBox="1"/>
          <p:nvPr userDrawn="1"/>
        </p:nvSpPr>
        <p:spPr>
          <a:xfrm>
            <a:off x="6292530" y="1057673"/>
            <a:ext cx="99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9" name="TextBox 65"/>
          <p:cNvSpPr txBox="1"/>
          <p:nvPr userDrawn="1"/>
        </p:nvSpPr>
        <p:spPr>
          <a:xfrm>
            <a:off x="8542165" y="1048670"/>
            <a:ext cx="97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14" name="TextBox 69"/>
          <p:cNvSpPr txBox="1"/>
          <p:nvPr userDrawn="1"/>
        </p:nvSpPr>
        <p:spPr>
          <a:xfrm>
            <a:off x="7354033" y="113461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51" name="Straight Connector 66"/>
          <p:cNvCxnSpPr/>
          <p:nvPr userDrawn="1"/>
        </p:nvCxnSpPr>
        <p:spPr bwMode="auto">
          <a:xfrm>
            <a:off x="7248460" y="1600627"/>
            <a:ext cx="0" cy="337654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68"/>
          <p:cNvCxnSpPr/>
          <p:nvPr userDrawn="1"/>
        </p:nvCxnSpPr>
        <p:spPr bwMode="auto">
          <a:xfrm>
            <a:off x="8453424" y="1600627"/>
            <a:ext cx="0" cy="34159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64" y="5183258"/>
            <a:ext cx="362413" cy="362413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 bwMode="auto">
          <a:xfrm rot="16200000">
            <a:off x="-1461069" y="3272352"/>
            <a:ext cx="40018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sp>
        <p:nvSpPr>
          <p:cNvPr id="84" name="Rectangle 83"/>
          <p:cNvSpPr/>
          <p:nvPr userDrawn="1"/>
        </p:nvSpPr>
        <p:spPr bwMode="auto">
          <a:xfrm>
            <a:off x="2622393" y="2590466"/>
            <a:ext cx="3818876" cy="3341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 anticipée d’activité – amiante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INTCES0027</a:t>
            </a:r>
          </a:p>
        </p:txBody>
      </p:sp>
      <p:cxnSp>
        <p:nvCxnSpPr>
          <p:cNvPr id="86" name="Straight Connector 34"/>
          <p:cNvCxnSpPr>
            <a:stCxn id="72" idx="3"/>
            <a:endCxn id="84" idx="1"/>
          </p:cNvCxnSpPr>
          <p:nvPr userDrawn="1"/>
        </p:nvCxnSpPr>
        <p:spPr bwMode="auto">
          <a:xfrm flipV="1">
            <a:off x="2288704" y="2757562"/>
            <a:ext cx="333689" cy="72102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Image 8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89" name="Groupe 8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9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9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9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94" name="Groupe 9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9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7" name="Rectangle 9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0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0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ZoneTexte 101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4" name="Image 10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4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80512" y="262976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14" y="3980839"/>
            <a:ext cx="318039" cy="33626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31" y="329609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616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Masque radiation des cadres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7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(2/3)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28564" y="2924944"/>
            <a:ext cx="1260140" cy="76491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sp>
        <p:nvSpPr>
          <p:cNvPr id="85" name="Rectangle 84"/>
          <p:cNvSpPr/>
          <p:nvPr userDrawn="1"/>
        </p:nvSpPr>
        <p:spPr bwMode="auto">
          <a:xfrm>
            <a:off x="8767555" y="1478083"/>
            <a:ext cx="793957" cy="361543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7512927" y="1526798"/>
            <a:ext cx="793957" cy="353421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TextBox 29"/>
          <p:cNvSpPr txBox="1"/>
          <p:nvPr userDrawn="1"/>
        </p:nvSpPr>
        <p:spPr>
          <a:xfrm>
            <a:off x="6292530" y="1057673"/>
            <a:ext cx="99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9" name="TextBox 65"/>
          <p:cNvSpPr txBox="1"/>
          <p:nvPr userDrawn="1"/>
        </p:nvSpPr>
        <p:spPr>
          <a:xfrm>
            <a:off x="8542165" y="980728"/>
            <a:ext cx="971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14" name="TextBox 69"/>
          <p:cNvSpPr txBox="1"/>
          <p:nvPr userDrawn="1"/>
        </p:nvSpPr>
        <p:spPr>
          <a:xfrm>
            <a:off x="7354033" y="113461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51" name="Straight Connector 66"/>
          <p:cNvCxnSpPr/>
          <p:nvPr userDrawn="1"/>
        </p:nvCxnSpPr>
        <p:spPr bwMode="auto">
          <a:xfrm>
            <a:off x="7248460" y="1600627"/>
            <a:ext cx="0" cy="34125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68"/>
          <p:cNvCxnSpPr/>
          <p:nvPr userDrawn="1"/>
        </p:nvCxnSpPr>
        <p:spPr bwMode="auto">
          <a:xfrm>
            <a:off x="8453424" y="1513478"/>
            <a:ext cx="0" cy="35475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23"/>
          <p:cNvCxnSpPr>
            <a:stCxn id="166" idx="3"/>
            <a:endCxn id="163" idx="1"/>
          </p:cNvCxnSpPr>
          <p:nvPr userDrawn="1"/>
        </p:nvCxnSpPr>
        <p:spPr bwMode="auto">
          <a:xfrm>
            <a:off x="3659970" y="3259697"/>
            <a:ext cx="268198" cy="12733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Rectangle 162"/>
          <p:cNvSpPr/>
          <p:nvPr userDrawn="1"/>
        </p:nvSpPr>
        <p:spPr bwMode="auto">
          <a:xfrm>
            <a:off x="3928168" y="4252197"/>
            <a:ext cx="2523855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Sans </a:t>
            </a: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indemnité</a:t>
            </a:r>
            <a:r>
              <a:rPr lang="fr-FR" sz="110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de départ volontaire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INTCES0001</a:t>
            </a:r>
          </a:p>
        </p:txBody>
      </p:sp>
      <p:sp>
        <p:nvSpPr>
          <p:cNvPr id="164" name="Rectangle 163"/>
          <p:cNvSpPr/>
          <p:nvPr userDrawn="1"/>
        </p:nvSpPr>
        <p:spPr bwMode="auto">
          <a:xfrm>
            <a:off x="3934265" y="2978897"/>
            <a:ext cx="1145737" cy="56159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Avec indemnité de départ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cs typeface="ＭＳ Ｐゴシック"/>
              </a:rPr>
              <a:t> volontaire</a:t>
            </a:r>
            <a:endParaRPr lang="fr-FR" sz="1050" i="1" kern="0" dirty="0">
              <a:solidFill>
                <a:srgbClr val="004272"/>
              </a:solidFill>
              <a:latin typeface="Arial (Corps)"/>
              <a:cs typeface="ＭＳ Ｐゴシック"/>
            </a:endParaRPr>
          </a:p>
        </p:txBody>
      </p:sp>
      <p:cxnSp>
        <p:nvCxnSpPr>
          <p:cNvPr id="165" name="Straight Connector 40"/>
          <p:cNvCxnSpPr>
            <a:stCxn id="166" idx="3"/>
            <a:endCxn id="164" idx="1"/>
          </p:cNvCxnSpPr>
          <p:nvPr userDrawn="1"/>
        </p:nvCxnSpPr>
        <p:spPr bwMode="auto">
          <a:xfrm>
            <a:off x="3659970" y="3259697"/>
            <a:ext cx="27429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/>
          <p:cNvSpPr/>
          <p:nvPr userDrawn="1"/>
        </p:nvSpPr>
        <p:spPr bwMode="auto">
          <a:xfrm>
            <a:off x="2623103" y="2978897"/>
            <a:ext cx="1036867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Démission</a:t>
            </a:r>
          </a:p>
        </p:txBody>
      </p:sp>
      <p:sp>
        <p:nvSpPr>
          <p:cNvPr id="167" name="Rectangle 166"/>
          <p:cNvSpPr/>
          <p:nvPr userDrawn="1"/>
        </p:nvSpPr>
        <p:spPr bwMode="auto">
          <a:xfrm>
            <a:off x="5312438" y="3452015"/>
            <a:ext cx="1129542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Suite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cs typeface="ＭＳ Ｐゴシック"/>
              </a:rPr>
              <a:t> rupture conventionnelle</a:t>
            </a:r>
            <a:endParaRPr lang="fr-FR" sz="1050" i="1" kern="0" dirty="0">
              <a:solidFill>
                <a:srgbClr val="004272"/>
              </a:solidFill>
              <a:latin typeface="Arial (Corps)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INTCES0020</a:t>
            </a:r>
          </a:p>
        </p:txBody>
      </p:sp>
      <p:sp>
        <p:nvSpPr>
          <p:cNvPr id="168" name="Rectangle 167"/>
          <p:cNvSpPr/>
          <p:nvPr userDrawn="1"/>
        </p:nvSpPr>
        <p:spPr bwMode="auto">
          <a:xfrm>
            <a:off x="5312438" y="2514717"/>
            <a:ext cx="1129542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 (Corps)"/>
                <a:cs typeface="ＭＳ Ｐゴシック"/>
              </a:rPr>
              <a:t>Pour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cs typeface="ＭＳ Ｐゴシック"/>
              </a:rPr>
              <a:t> réorganisation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 (Corps)"/>
                <a:cs typeface="ＭＳ Ｐゴシック"/>
              </a:rPr>
              <a:t>INTCES0017</a:t>
            </a:r>
            <a:endParaRPr lang="fr-FR" sz="1050" i="1" kern="0" dirty="0">
              <a:solidFill>
                <a:srgbClr val="004272"/>
              </a:solidFill>
              <a:latin typeface="Arial (Corps)"/>
              <a:cs typeface="ＭＳ Ｐゴシック"/>
            </a:endParaRPr>
          </a:p>
        </p:txBody>
      </p:sp>
      <p:cxnSp>
        <p:nvCxnSpPr>
          <p:cNvPr id="169" name="Connecteur droit 168"/>
          <p:cNvCxnSpPr>
            <a:stCxn id="164" idx="3"/>
            <a:endCxn id="168" idx="1"/>
          </p:cNvCxnSpPr>
          <p:nvPr userDrawn="1"/>
        </p:nvCxnSpPr>
        <p:spPr bwMode="auto">
          <a:xfrm flipV="1">
            <a:off x="5080002" y="2795517"/>
            <a:ext cx="232436" cy="4641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Connecteur droit 169"/>
          <p:cNvCxnSpPr>
            <a:stCxn id="164" idx="3"/>
            <a:endCxn id="167" idx="1"/>
          </p:cNvCxnSpPr>
          <p:nvPr userDrawn="1"/>
        </p:nvCxnSpPr>
        <p:spPr bwMode="auto">
          <a:xfrm>
            <a:off x="5080002" y="3259697"/>
            <a:ext cx="232436" cy="473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>
            <a:endCxn id="166" idx="1"/>
          </p:cNvCxnSpPr>
          <p:nvPr userDrawn="1"/>
        </p:nvCxnSpPr>
        <p:spPr bwMode="auto">
          <a:xfrm flipV="1">
            <a:off x="2271122" y="3259697"/>
            <a:ext cx="351981" cy="44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Image 7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64" y="5183258"/>
            <a:ext cx="362413" cy="362413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 bwMode="auto">
          <a:xfrm rot="16200000">
            <a:off x="-1461069" y="3272352"/>
            <a:ext cx="40018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3921782" y="1727414"/>
            <a:ext cx="2523855" cy="5616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Démission</a:t>
            </a:r>
            <a:r>
              <a:rPr lang="fr-FR" sz="1050" i="1" kern="0" baseline="0" dirty="0">
                <a:solidFill>
                  <a:srgbClr val="004272"/>
                </a:solidFill>
                <a:latin typeface="Arial (Corps)"/>
                <a:ea typeface="ＭＳ Ｐゴシック" pitchFamily="34" charset="-128"/>
                <a:cs typeface="ＭＳ Ｐゴシック"/>
              </a:rPr>
              <a:t> pendant la période d’essai (titulaire, stagiaire)</a:t>
            </a:r>
            <a:endParaRPr lang="fr-FR" sz="1050" i="1" kern="0" dirty="0">
              <a:solidFill>
                <a:srgbClr val="004272"/>
              </a:solidFill>
              <a:latin typeface="Arial (Corps)"/>
              <a:ea typeface="ＭＳ Ｐゴシック" pitchFamily="34" charset="-128"/>
              <a:cs typeface="ＭＳ Ｐゴシック"/>
            </a:endParaRPr>
          </a:p>
        </p:txBody>
      </p:sp>
      <p:pic>
        <p:nvPicPr>
          <p:cNvPr id="59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44414" y="1952836"/>
            <a:ext cx="201612" cy="1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Straight Connector 40"/>
          <p:cNvCxnSpPr>
            <a:stCxn id="166" idx="3"/>
            <a:endCxn id="58" idx="1"/>
          </p:cNvCxnSpPr>
          <p:nvPr userDrawn="1"/>
        </p:nvCxnSpPr>
        <p:spPr bwMode="auto">
          <a:xfrm flipV="1">
            <a:off x="3659970" y="2008214"/>
            <a:ext cx="261812" cy="125148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Image 8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89" name="Groupe 88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9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1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92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93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94" name="Groupe 93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9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7" name="Rectangle 96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0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0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ZoneTexte 101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04" name="Image 10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33" y="2627387"/>
            <a:ext cx="318039" cy="33626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95" y="4374795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33" y="3570966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58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que radiation des cadres 3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(3/3)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Rectangle 84"/>
          <p:cNvSpPr/>
          <p:nvPr userDrawn="1"/>
        </p:nvSpPr>
        <p:spPr bwMode="auto">
          <a:xfrm>
            <a:off x="8731551" y="1593381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7522853" y="1611506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TextBox 29"/>
          <p:cNvSpPr txBox="1"/>
          <p:nvPr userDrawn="1"/>
        </p:nvSpPr>
        <p:spPr>
          <a:xfrm>
            <a:off x="6294195" y="1068706"/>
            <a:ext cx="109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9" name="TextBox 65"/>
          <p:cNvSpPr txBox="1"/>
          <p:nvPr userDrawn="1"/>
        </p:nvSpPr>
        <p:spPr>
          <a:xfrm>
            <a:off x="8481392" y="1055847"/>
            <a:ext cx="1276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14" name="TextBox 69"/>
          <p:cNvSpPr txBox="1"/>
          <p:nvPr userDrawn="1"/>
        </p:nvSpPr>
        <p:spPr>
          <a:xfrm>
            <a:off x="7398091" y="105584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51" name="Straight Connector 66"/>
          <p:cNvCxnSpPr/>
          <p:nvPr userDrawn="1"/>
        </p:nvCxnSpPr>
        <p:spPr bwMode="auto">
          <a:xfrm>
            <a:off x="724921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68"/>
          <p:cNvCxnSpPr/>
          <p:nvPr userDrawn="1"/>
        </p:nvCxnSpPr>
        <p:spPr bwMode="auto">
          <a:xfrm>
            <a:off x="8544688" y="1561629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ectangle 114"/>
          <p:cNvSpPr/>
          <p:nvPr userDrawn="1"/>
        </p:nvSpPr>
        <p:spPr bwMode="auto">
          <a:xfrm>
            <a:off x="1316596" y="3500541"/>
            <a:ext cx="126014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cxnSp>
        <p:nvCxnSpPr>
          <p:cNvPr id="117" name="Straight Connector 52"/>
          <p:cNvCxnSpPr>
            <a:stCxn id="115" idx="3"/>
            <a:endCxn id="118" idx="1"/>
          </p:cNvCxnSpPr>
          <p:nvPr userDrawn="1"/>
        </p:nvCxnSpPr>
        <p:spPr bwMode="auto">
          <a:xfrm flipV="1">
            <a:off x="2576736" y="2852904"/>
            <a:ext cx="504056" cy="100763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117"/>
          <p:cNvSpPr/>
          <p:nvPr userDrawn="1"/>
        </p:nvSpPr>
        <p:spPr bwMode="auto">
          <a:xfrm>
            <a:off x="3080792" y="2564904"/>
            <a:ext cx="1171012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</a:t>
            </a:r>
          </a:p>
        </p:txBody>
      </p:sp>
      <p:sp>
        <p:nvSpPr>
          <p:cNvPr id="124" name="Rectangle 123"/>
          <p:cNvSpPr/>
          <p:nvPr userDrawn="1"/>
        </p:nvSpPr>
        <p:spPr bwMode="auto">
          <a:xfrm>
            <a:off x="4861566" y="3284542"/>
            <a:ext cx="145958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Insuffisance professionnelle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INTCES0005</a:t>
            </a:r>
          </a:p>
        </p:txBody>
      </p:sp>
      <p:sp>
        <p:nvSpPr>
          <p:cNvPr id="125" name="Rectangle 124"/>
          <p:cNvSpPr/>
          <p:nvPr userDrawn="1"/>
        </p:nvSpPr>
        <p:spPr bwMode="auto">
          <a:xfrm>
            <a:off x="4872955" y="1963372"/>
            <a:ext cx="1421239" cy="70954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Insuffisance professionnelle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(stagiaire)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INTCES0006</a:t>
            </a:r>
          </a:p>
        </p:txBody>
      </p:sp>
      <p:cxnSp>
        <p:nvCxnSpPr>
          <p:cNvPr id="127" name="Connecteur droit 126"/>
          <p:cNvCxnSpPr>
            <a:stCxn id="118" idx="3"/>
            <a:endCxn id="125" idx="1"/>
          </p:cNvCxnSpPr>
          <p:nvPr userDrawn="1"/>
        </p:nvCxnSpPr>
        <p:spPr bwMode="auto">
          <a:xfrm flipV="1">
            <a:off x="4251804" y="2318144"/>
            <a:ext cx="621151" cy="5347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127"/>
          <p:cNvCxnSpPr>
            <a:stCxn id="118" idx="3"/>
            <a:endCxn id="124" idx="1"/>
          </p:cNvCxnSpPr>
          <p:nvPr userDrawn="1"/>
        </p:nvCxnSpPr>
        <p:spPr bwMode="auto">
          <a:xfrm>
            <a:off x="4251804" y="2852904"/>
            <a:ext cx="609762" cy="7196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 userDrawn="1"/>
        </p:nvSpPr>
        <p:spPr bwMode="auto">
          <a:xfrm>
            <a:off x="3080792" y="4580179"/>
            <a:ext cx="3052164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Révocation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INTCES0022</a:t>
            </a:r>
          </a:p>
        </p:txBody>
      </p:sp>
      <p:cxnSp>
        <p:nvCxnSpPr>
          <p:cNvPr id="129" name="Connecteur droit 128"/>
          <p:cNvCxnSpPr>
            <a:stCxn id="115" idx="3"/>
            <a:endCxn id="130" idx="1"/>
          </p:cNvCxnSpPr>
          <p:nvPr userDrawn="1"/>
        </p:nvCxnSpPr>
        <p:spPr bwMode="auto">
          <a:xfrm>
            <a:off x="2576736" y="3860541"/>
            <a:ext cx="504056" cy="10076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 userDrawn="1"/>
        </p:nvSpPr>
        <p:spPr bwMode="auto">
          <a:xfrm rot="16200000">
            <a:off x="-1270811" y="3077244"/>
            <a:ext cx="36213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pic>
        <p:nvPicPr>
          <p:cNvPr id="45" name="Image 44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46" name="Groupe 45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50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1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2" name="Groupe 51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5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8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ZoneTexte 71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3" name="Image 7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5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96375" y="471627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1" y="3404412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45" y="2080051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10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Masque départ retrait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155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départs à la retraite (1/2) </a:t>
            </a:r>
          </a:p>
        </p:txBody>
      </p:sp>
      <p:sp>
        <p:nvSpPr>
          <p:cNvPr id="15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7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8" name="Rectangle 157"/>
          <p:cNvSpPr/>
          <p:nvPr userDrawn="1"/>
        </p:nvSpPr>
        <p:spPr bwMode="auto">
          <a:xfrm>
            <a:off x="1081095" y="3429080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Départ à la retraite</a:t>
            </a:r>
          </a:p>
        </p:txBody>
      </p:sp>
      <p:cxnSp>
        <p:nvCxnSpPr>
          <p:cNvPr id="160" name="Straight Connector 52"/>
          <p:cNvCxnSpPr>
            <a:stCxn id="158" idx="3"/>
            <a:endCxn id="182" idx="1"/>
          </p:cNvCxnSpPr>
          <p:nvPr userDrawn="1"/>
        </p:nvCxnSpPr>
        <p:spPr bwMode="auto">
          <a:xfrm>
            <a:off x="2521095" y="3789080"/>
            <a:ext cx="362726" cy="72008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Rectangle 160"/>
          <p:cNvSpPr/>
          <p:nvPr userDrawn="1"/>
        </p:nvSpPr>
        <p:spPr bwMode="auto">
          <a:xfrm>
            <a:off x="2883820" y="2745004"/>
            <a:ext cx="328276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Limite d’âge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INTCES0004</a:t>
            </a:r>
          </a:p>
        </p:txBody>
      </p:sp>
      <p:cxnSp>
        <p:nvCxnSpPr>
          <p:cNvPr id="162" name="Straight Connector 34"/>
          <p:cNvCxnSpPr>
            <a:stCxn id="158" idx="3"/>
            <a:endCxn id="161" idx="1"/>
          </p:cNvCxnSpPr>
          <p:nvPr userDrawn="1"/>
        </p:nvCxnSpPr>
        <p:spPr bwMode="auto">
          <a:xfrm flipV="1">
            <a:off x="2521095" y="3105004"/>
            <a:ext cx="362725" cy="68407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Rectangle 181"/>
          <p:cNvSpPr/>
          <p:nvPr userDrawn="1"/>
        </p:nvSpPr>
        <p:spPr bwMode="auto">
          <a:xfrm>
            <a:off x="2883821" y="4149160"/>
            <a:ext cx="328276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Sur demande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INTCES0003</a:t>
            </a:r>
          </a:p>
        </p:txBody>
      </p:sp>
      <p:sp>
        <p:nvSpPr>
          <p:cNvPr id="76" name="TextBox 29"/>
          <p:cNvSpPr txBox="1"/>
          <p:nvPr userDrawn="1"/>
        </p:nvSpPr>
        <p:spPr>
          <a:xfrm>
            <a:off x="6037518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0" name="Rectangle 109"/>
          <p:cNvSpPr/>
          <p:nvPr userDrawn="1"/>
        </p:nvSpPr>
        <p:spPr bwMode="auto">
          <a:xfrm>
            <a:off x="8735949" y="1628849"/>
            <a:ext cx="793957" cy="361180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11" name="Rectangle 110"/>
          <p:cNvSpPr/>
          <p:nvPr userDrawn="1"/>
        </p:nvSpPr>
        <p:spPr bwMode="auto">
          <a:xfrm>
            <a:off x="7432149" y="1628801"/>
            <a:ext cx="793957" cy="356439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4" name="Straight Connector 66"/>
          <p:cNvCxnSpPr/>
          <p:nvPr userDrawn="1"/>
        </p:nvCxnSpPr>
        <p:spPr bwMode="auto">
          <a:xfrm>
            <a:off x="7205485" y="1629204"/>
            <a:ext cx="0" cy="3563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68"/>
          <p:cNvCxnSpPr/>
          <p:nvPr userDrawn="1"/>
        </p:nvCxnSpPr>
        <p:spPr bwMode="auto">
          <a:xfrm flipH="1">
            <a:off x="8427548" y="1623397"/>
            <a:ext cx="33931" cy="35697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eur droit 18"/>
          <p:cNvCxnSpPr>
            <a:stCxn id="158" idx="3"/>
            <a:endCxn id="158" idx="3"/>
          </p:cNvCxnSpPr>
          <p:nvPr userDrawn="1"/>
        </p:nvCxnSpPr>
        <p:spPr bwMode="auto">
          <a:xfrm>
            <a:off x="2521095" y="3789080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442021" y="3237188"/>
            <a:ext cx="396375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pic>
        <p:nvPicPr>
          <p:cNvPr id="51" name="Image 50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56" name="Groupe 55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5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74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75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0" name="Groupe 79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8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3" name="Rectangle 82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4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ZoneTexte 85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5" y="2948724"/>
            <a:ext cx="318039" cy="336260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5" y="4329100"/>
            <a:ext cx="318039" cy="33626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 bwMode="auto">
          <a:xfrm>
            <a:off x="1820653" y="1699632"/>
            <a:ext cx="436593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Recul limite d’âge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INTPOS0038</a:t>
            </a:r>
          </a:p>
        </p:txBody>
      </p:sp>
      <p:pic>
        <p:nvPicPr>
          <p:cNvPr id="43" name="Image 4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188082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253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Masque départ retraite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9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155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départs à la retraite (2/2) </a:t>
            </a:r>
          </a:p>
        </p:txBody>
      </p:sp>
      <p:sp>
        <p:nvSpPr>
          <p:cNvPr id="15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7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8" name="Rectangle 157"/>
          <p:cNvSpPr/>
          <p:nvPr userDrawn="1"/>
        </p:nvSpPr>
        <p:spPr bwMode="auto">
          <a:xfrm>
            <a:off x="1172740" y="3160031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Départ à la retraite</a:t>
            </a:r>
          </a:p>
        </p:txBody>
      </p:sp>
      <p:sp>
        <p:nvSpPr>
          <p:cNvPr id="161" name="Rectangle 160"/>
          <p:cNvSpPr/>
          <p:nvPr userDrawn="1"/>
        </p:nvSpPr>
        <p:spPr bwMode="auto">
          <a:xfrm>
            <a:off x="2936776" y="2103213"/>
            <a:ext cx="165618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Retraite pour invalidité d’origine professionnelle</a:t>
            </a:r>
          </a:p>
        </p:txBody>
      </p:sp>
      <p:cxnSp>
        <p:nvCxnSpPr>
          <p:cNvPr id="162" name="Straight Connector 34"/>
          <p:cNvCxnSpPr>
            <a:stCxn id="158" idx="3"/>
            <a:endCxn id="161" idx="1"/>
          </p:cNvCxnSpPr>
          <p:nvPr userDrawn="1"/>
        </p:nvCxnSpPr>
        <p:spPr bwMode="auto">
          <a:xfrm flipV="1">
            <a:off x="2612740" y="2463213"/>
            <a:ext cx="324036" cy="1056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29"/>
          <p:cNvSpPr txBox="1"/>
          <p:nvPr userDrawn="1"/>
        </p:nvSpPr>
        <p:spPr>
          <a:xfrm>
            <a:off x="5997116" y="1124744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17396" y="1124744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199014" y="1201689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0" name="Rectangle 109"/>
          <p:cNvSpPr/>
          <p:nvPr userDrawn="1"/>
        </p:nvSpPr>
        <p:spPr bwMode="auto">
          <a:xfrm>
            <a:off x="8695547" y="1628849"/>
            <a:ext cx="793957" cy="364852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11" name="Rectangle 110"/>
          <p:cNvSpPr/>
          <p:nvPr userDrawn="1"/>
        </p:nvSpPr>
        <p:spPr bwMode="auto">
          <a:xfrm>
            <a:off x="7391747" y="1664804"/>
            <a:ext cx="793957" cy="361257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4" name="Straight Connector 66"/>
          <p:cNvCxnSpPr/>
          <p:nvPr userDrawn="1"/>
        </p:nvCxnSpPr>
        <p:spPr bwMode="auto">
          <a:xfrm>
            <a:off x="7165083" y="1304764"/>
            <a:ext cx="11594" cy="3956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68"/>
          <p:cNvCxnSpPr/>
          <p:nvPr userDrawn="1"/>
        </p:nvCxnSpPr>
        <p:spPr bwMode="auto">
          <a:xfrm>
            <a:off x="8421077" y="1623397"/>
            <a:ext cx="0" cy="39621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2936776" y="4216849"/>
            <a:ext cx="165618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Retraite pour invalidité non imputable au service</a:t>
            </a:r>
          </a:p>
        </p:txBody>
      </p:sp>
      <p:cxnSp>
        <p:nvCxnSpPr>
          <p:cNvPr id="19" name="Connecteur droit 18"/>
          <p:cNvCxnSpPr>
            <a:stCxn id="158" idx="3"/>
            <a:endCxn id="158" idx="3"/>
          </p:cNvCxnSpPr>
          <p:nvPr userDrawn="1"/>
        </p:nvCxnSpPr>
        <p:spPr bwMode="auto">
          <a:xfrm>
            <a:off x="2612740" y="3520031"/>
            <a:ext cx="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>
            <a:stCxn id="158" idx="3"/>
            <a:endCxn id="79" idx="1"/>
          </p:cNvCxnSpPr>
          <p:nvPr userDrawn="1"/>
        </p:nvCxnSpPr>
        <p:spPr bwMode="auto">
          <a:xfrm>
            <a:off x="2612740" y="3520031"/>
            <a:ext cx="324036" cy="1056818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4986800" y="4689140"/>
            <a:ext cx="1057774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Sur demande</a:t>
            </a:r>
          </a:p>
          <a:p>
            <a:pPr algn="ctr"/>
            <a:r>
              <a:rPr lang="fr-FR" sz="1050" i="1" kern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INTCES0013</a:t>
            </a:r>
            <a:endParaRPr lang="fr-FR" sz="1050" i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4916995" y="3784298"/>
            <a:ext cx="1127579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D’office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INTCES0015</a:t>
            </a:r>
          </a:p>
        </p:txBody>
      </p:sp>
      <p:cxnSp>
        <p:nvCxnSpPr>
          <p:cNvPr id="40" name="Connecteur droit 39"/>
          <p:cNvCxnSpPr>
            <a:stCxn id="79" idx="3"/>
            <a:endCxn id="96" idx="1"/>
          </p:cNvCxnSpPr>
          <p:nvPr userDrawn="1"/>
        </p:nvCxnSpPr>
        <p:spPr bwMode="auto">
          <a:xfrm flipV="1">
            <a:off x="4592960" y="4054298"/>
            <a:ext cx="324035" cy="522551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>
            <a:stCxn id="79" idx="3"/>
            <a:endCxn id="95" idx="1"/>
          </p:cNvCxnSpPr>
          <p:nvPr userDrawn="1"/>
        </p:nvCxnSpPr>
        <p:spPr bwMode="auto">
          <a:xfrm>
            <a:off x="4592960" y="4576849"/>
            <a:ext cx="393840" cy="382291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 userDrawn="1"/>
        </p:nvSpPr>
        <p:spPr bwMode="auto">
          <a:xfrm>
            <a:off x="4964575" y="2721622"/>
            <a:ext cx="1080000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Sur demande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INTCES0014</a:t>
            </a:r>
          </a:p>
        </p:txBody>
      </p:sp>
      <p:sp>
        <p:nvSpPr>
          <p:cNvPr id="92" name="Rectangle 91"/>
          <p:cNvSpPr/>
          <p:nvPr userDrawn="1"/>
        </p:nvSpPr>
        <p:spPr bwMode="auto">
          <a:xfrm>
            <a:off x="4916995" y="1664804"/>
            <a:ext cx="1127579" cy="54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D’office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INTCES0016</a:t>
            </a:r>
          </a:p>
        </p:txBody>
      </p:sp>
      <p:cxnSp>
        <p:nvCxnSpPr>
          <p:cNvPr id="105" name="Connecteur droit 104"/>
          <p:cNvCxnSpPr>
            <a:stCxn id="161" idx="3"/>
            <a:endCxn id="92" idx="1"/>
          </p:cNvCxnSpPr>
          <p:nvPr userDrawn="1"/>
        </p:nvCxnSpPr>
        <p:spPr bwMode="auto">
          <a:xfrm flipV="1">
            <a:off x="4592960" y="1934804"/>
            <a:ext cx="324035" cy="5284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Connecteur droit 106"/>
          <p:cNvCxnSpPr>
            <a:stCxn id="161" idx="3"/>
            <a:endCxn id="91" idx="1"/>
          </p:cNvCxnSpPr>
          <p:nvPr userDrawn="1"/>
        </p:nvCxnSpPr>
        <p:spPr bwMode="auto">
          <a:xfrm>
            <a:off x="4592960" y="2463213"/>
            <a:ext cx="371615" cy="5284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 rot="16200000">
            <a:off x="-1270811" y="3077244"/>
            <a:ext cx="362133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pic>
        <p:nvPicPr>
          <p:cNvPr id="60" name="Image 59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grpSp>
        <p:nvGrpSpPr>
          <p:cNvPr id="62" name="Groupe 61"/>
          <p:cNvGrpSpPr/>
          <p:nvPr userDrawn="1"/>
        </p:nvGrpSpPr>
        <p:grpSpPr>
          <a:xfrm>
            <a:off x="6480077" y="6309320"/>
            <a:ext cx="2649387" cy="272288"/>
            <a:chOff x="5719035" y="6231640"/>
            <a:chExt cx="2649387" cy="342577"/>
          </a:xfrm>
        </p:grpSpPr>
        <p:sp>
          <p:nvSpPr>
            <p:cNvPr id="63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9" name="TextBox 58"/>
          <p:cNvSpPr txBox="1"/>
          <p:nvPr userDrawn="1"/>
        </p:nvSpPr>
        <p:spPr>
          <a:xfrm>
            <a:off x="7008705" y="5841268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70" name="TextBox 58"/>
          <p:cNvSpPr txBox="1"/>
          <p:nvPr userDrawn="1"/>
        </p:nvSpPr>
        <p:spPr>
          <a:xfrm>
            <a:off x="7008705" y="6091992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1" name="Groupe 70"/>
          <p:cNvGrpSpPr/>
          <p:nvPr userDrawn="1"/>
        </p:nvGrpSpPr>
        <p:grpSpPr>
          <a:xfrm>
            <a:off x="6599228" y="6531151"/>
            <a:ext cx="2538714" cy="246221"/>
            <a:chOff x="6108241" y="6486136"/>
            <a:chExt cx="2538714" cy="316030"/>
          </a:xfrm>
        </p:grpSpPr>
        <p:pic>
          <p:nvPicPr>
            <p:cNvPr id="72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4" name="Rectangle 73"/>
          <p:cNvSpPr/>
          <p:nvPr userDrawn="1"/>
        </p:nvSpPr>
        <p:spPr bwMode="auto">
          <a:xfrm>
            <a:off x="6321152" y="5421840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5" name="TextBox 64"/>
          <p:cNvSpPr txBox="1"/>
          <p:nvPr userDrawn="1"/>
        </p:nvSpPr>
        <p:spPr>
          <a:xfrm>
            <a:off x="6249144" y="5265204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64994" y="586249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ZoneTexte 80"/>
          <p:cNvSpPr txBox="1"/>
          <p:nvPr userDrawn="1"/>
        </p:nvSpPr>
        <p:spPr>
          <a:xfrm>
            <a:off x="6980990" y="5600563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14" y="5526231"/>
            <a:ext cx="318039" cy="33626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2" y="6090923"/>
            <a:ext cx="362413" cy="362413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4" y="4797152"/>
            <a:ext cx="318039" cy="33626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4" y="3855615"/>
            <a:ext cx="318039" cy="33626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2834386"/>
            <a:ext cx="318039" cy="33626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177869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trée fpe 3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l’entrée dans la FPE (3/3)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7" name="TextBox 29"/>
          <p:cNvSpPr txBox="1"/>
          <p:nvPr userDrawn="1"/>
        </p:nvSpPr>
        <p:spPr>
          <a:xfrm>
            <a:off x="552906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337376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6969224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445388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2" name="Straight Connector 68"/>
          <p:cNvCxnSpPr/>
          <p:nvPr userDrawn="1"/>
        </p:nvCxnSpPr>
        <p:spPr bwMode="auto">
          <a:xfrm>
            <a:off x="8193360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grpSp>
        <p:nvGrpSpPr>
          <p:cNvPr id="47" name="Groupe 46"/>
          <p:cNvGrpSpPr/>
          <p:nvPr userDrawn="1"/>
        </p:nvGrpSpPr>
        <p:grpSpPr>
          <a:xfrm>
            <a:off x="6283443" y="6201308"/>
            <a:ext cx="2649387" cy="272288"/>
            <a:chOff x="5719035" y="6231640"/>
            <a:chExt cx="2649387" cy="342577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6398409" y="6459143"/>
            <a:ext cx="2538714" cy="246221"/>
            <a:chOff x="6108241" y="6533126"/>
            <a:chExt cx="2538714" cy="316030"/>
          </a:xfrm>
        </p:grpSpPr>
        <p:pic>
          <p:nvPicPr>
            <p:cNvPr id="5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60"/>
            <p:cNvSpPr txBox="1"/>
            <p:nvPr/>
          </p:nvSpPr>
          <p:spPr>
            <a:xfrm>
              <a:off x="6507928" y="653312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263824" y="5349831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59" name="Image 58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6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9852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sp>
        <p:nvSpPr>
          <p:cNvPr id="56" name="TextBox 64"/>
          <p:cNvSpPr txBox="1"/>
          <p:nvPr userDrawn="1"/>
        </p:nvSpPr>
        <p:spPr>
          <a:xfrm>
            <a:off x="6156461" y="5190213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sp>
        <p:nvSpPr>
          <p:cNvPr id="46" name="TextBox 54"/>
          <p:cNvSpPr txBox="1"/>
          <p:nvPr userDrawn="1"/>
        </p:nvSpPr>
        <p:spPr>
          <a:xfrm>
            <a:off x="6283443" y="627562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2864768" y="2564904"/>
            <a:ext cx="205583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 intégration directe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INTCAR0039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1" name="Straight Connector 68"/>
          <p:cNvCxnSpPr/>
          <p:nvPr userDrawn="1"/>
        </p:nvCxnSpPr>
        <p:spPr bwMode="auto">
          <a:xfrm>
            <a:off x="6897216" y="1615251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9877598-0751-4D57-9C4F-10B602B02689}"/>
              </a:ext>
            </a:extLst>
          </p:cNvPr>
          <p:cNvSpPr/>
          <p:nvPr userDrawn="1"/>
        </p:nvSpPr>
        <p:spPr bwMode="auto">
          <a:xfrm>
            <a:off x="7153901" y="1622994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D0538ABD-6A6B-435A-A0A0-83E1DF67729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11" y="2758950"/>
            <a:ext cx="362413" cy="3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Titul f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8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la titularisation dans la FPE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2584595" y="2276872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Titularisation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INTCAR0006</a:t>
            </a:r>
          </a:p>
        </p:txBody>
      </p:sp>
      <p:sp>
        <p:nvSpPr>
          <p:cNvPr id="77" name="TextBox 29"/>
          <p:cNvSpPr txBox="1"/>
          <p:nvPr userDrawn="1"/>
        </p:nvSpPr>
        <p:spPr>
          <a:xfrm>
            <a:off x="595854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532923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14541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711074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7407274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1" name="Straight Connector 66"/>
          <p:cNvCxnSpPr/>
          <p:nvPr userDrawn="1"/>
        </p:nvCxnSpPr>
        <p:spPr bwMode="auto">
          <a:xfrm>
            <a:off x="7180610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8"/>
          <p:cNvCxnSpPr/>
          <p:nvPr userDrawn="1"/>
        </p:nvCxnSpPr>
        <p:spPr bwMode="auto">
          <a:xfrm>
            <a:off x="8436604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7" name="Groupe 4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0" name="Groupe 4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5" name="Rectangle 54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6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5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ectangle 59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38" name="Image 37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2" name="ZoneTexte 1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75" y="2468742"/>
            <a:ext cx="318039" cy="33626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 bwMode="auto">
          <a:xfrm>
            <a:off x="2586711" y="3311400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Titularisation et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Classement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INTCAR0024 (individuel)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INTCAR0033 (collectif)</a:t>
            </a: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2573965" y="4473196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Titularisation contractuel_art.L352-4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INTCAR0002</a:t>
            </a:r>
          </a:p>
        </p:txBody>
      </p:sp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8" y="3525282"/>
            <a:ext cx="318039" cy="33626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7" y="471567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9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lass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4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 actes de classement et reclassement</a:t>
            </a:r>
          </a:p>
        </p:txBody>
      </p:sp>
      <p:sp>
        <p:nvSpPr>
          <p:cNvPr id="42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099227" y="3541277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Reclassement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3264898" y="2755147"/>
            <a:ext cx="2880000" cy="60933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 err="1">
                <a:solidFill>
                  <a:srgbClr val="004272"/>
                </a:solidFill>
                <a:latin typeface="+mn-lt"/>
                <a:cs typeface="ＭＳ Ｐゴシック"/>
              </a:rPr>
              <a:t>Intégration_Reclassement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suite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à invalidité / inaptitude physique par détachement – intégration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INTCAR0020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4" name="Straight Connector 34"/>
          <p:cNvCxnSpPr>
            <a:stCxn id="43" idx="3"/>
            <a:endCxn id="53" idx="1"/>
          </p:cNvCxnSpPr>
          <p:nvPr userDrawn="1"/>
        </p:nvCxnSpPr>
        <p:spPr bwMode="auto">
          <a:xfrm flipV="1">
            <a:off x="2539227" y="3059817"/>
            <a:ext cx="725671" cy="8414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29"/>
          <p:cNvSpPr txBox="1"/>
          <p:nvPr userDrawn="1"/>
        </p:nvSpPr>
        <p:spPr>
          <a:xfrm>
            <a:off x="595854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8" name="TextBox 65"/>
          <p:cNvSpPr txBox="1"/>
          <p:nvPr userDrawn="1"/>
        </p:nvSpPr>
        <p:spPr>
          <a:xfrm>
            <a:off x="8532923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14541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8711074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7407274" y="1628801"/>
            <a:ext cx="793957" cy="250882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1" name="Straight Connector 66"/>
          <p:cNvCxnSpPr/>
          <p:nvPr userDrawn="1"/>
        </p:nvCxnSpPr>
        <p:spPr bwMode="auto">
          <a:xfrm>
            <a:off x="7180610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8"/>
          <p:cNvCxnSpPr/>
          <p:nvPr userDrawn="1"/>
        </p:nvCxnSpPr>
        <p:spPr bwMode="auto">
          <a:xfrm>
            <a:off x="8436604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1136576" y="173681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3240204" y="1639087"/>
            <a:ext cx="2880000" cy="43853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  suite à avancement de grade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INTCAR0022</a:t>
            </a:r>
          </a:p>
        </p:txBody>
      </p:sp>
      <p:cxnSp>
        <p:nvCxnSpPr>
          <p:cNvPr id="312932" name="Connecteur droit 312931"/>
          <p:cNvCxnSpPr>
            <a:stCxn id="74" idx="3"/>
            <a:endCxn id="75" idx="1"/>
          </p:cNvCxnSpPr>
          <p:nvPr userDrawn="1"/>
        </p:nvCxnSpPr>
        <p:spPr bwMode="auto">
          <a:xfrm flipV="1">
            <a:off x="2576576" y="1858357"/>
            <a:ext cx="663628" cy="2384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57156" y="5792852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75" y="6022353"/>
            <a:ext cx="362413" cy="362413"/>
          </a:xfrm>
          <a:prstGeom prst="rect">
            <a:avLst/>
          </a:prstGeom>
        </p:spPr>
      </p:pic>
      <p:grpSp>
        <p:nvGrpSpPr>
          <p:cNvPr id="59" name="Groupe 58"/>
          <p:cNvGrpSpPr/>
          <p:nvPr userDrawn="1"/>
        </p:nvGrpSpPr>
        <p:grpSpPr>
          <a:xfrm>
            <a:off x="6223389" y="6242136"/>
            <a:ext cx="2624809" cy="272288"/>
            <a:chOff x="5786383" y="6231640"/>
            <a:chExt cx="2624809" cy="342577"/>
          </a:xfrm>
        </p:grpSpPr>
        <p:sp>
          <p:nvSpPr>
            <p:cNvPr id="60" name="TextBox 54"/>
            <p:cNvSpPr txBox="1"/>
            <p:nvPr/>
          </p:nvSpPr>
          <p:spPr>
            <a:xfrm>
              <a:off x="5786383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72165" y="6231640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sp>
        <p:nvSpPr>
          <p:cNvPr id="64" name="TextBox 60"/>
          <p:cNvSpPr txBox="1"/>
          <p:nvPr/>
        </p:nvSpPr>
        <p:spPr>
          <a:xfrm>
            <a:off x="6707206" y="6444928"/>
            <a:ext cx="213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Acte à produire</a:t>
            </a:r>
          </a:p>
        </p:txBody>
      </p:sp>
      <p:sp>
        <p:nvSpPr>
          <p:cNvPr id="44" name="Rectangle 43"/>
          <p:cNvSpPr/>
          <p:nvPr userDrawn="1"/>
        </p:nvSpPr>
        <p:spPr bwMode="auto">
          <a:xfrm rot="16200000">
            <a:off x="-1313493" y="3077324"/>
            <a:ext cx="36441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sp>
        <p:nvSpPr>
          <p:cNvPr id="48" name="Rectangle 47"/>
          <p:cNvSpPr/>
          <p:nvPr userDrawn="1"/>
        </p:nvSpPr>
        <p:spPr bwMode="auto">
          <a:xfrm>
            <a:off x="3260752" y="3664930"/>
            <a:ext cx="2880000" cy="47269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Reclassement suite à invalidité / inaptitude physique par détachement – réintégration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INTCAR0019</a:t>
            </a:r>
          </a:p>
        </p:txBody>
      </p:sp>
      <p:cxnSp>
        <p:nvCxnSpPr>
          <p:cNvPr id="49" name="Straight Connector 34"/>
          <p:cNvCxnSpPr>
            <a:stCxn id="43" idx="3"/>
            <a:endCxn id="48" idx="1"/>
          </p:cNvCxnSpPr>
          <p:nvPr userDrawn="1"/>
        </p:nvCxnSpPr>
        <p:spPr bwMode="auto">
          <a:xfrm>
            <a:off x="2539227" y="3901277"/>
            <a:ext cx="721525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 userDrawn="1"/>
        </p:nvSpPr>
        <p:spPr bwMode="auto">
          <a:xfrm>
            <a:off x="3319589" y="4432469"/>
            <a:ext cx="2880000" cy="68871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Reclassement suite à invalidité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/ inaptitude physique par détachement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INTCAR0017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INTCAR0018</a:t>
            </a:r>
          </a:p>
        </p:txBody>
      </p:sp>
      <p:cxnSp>
        <p:nvCxnSpPr>
          <p:cNvPr id="51" name="Straight Connector 34"/>
          <p:cNvCxnSpPr>
            <a:stCxn id="43" idx="3"/>
            <a:endCxn id="50" idx="1"/>
          </p:cNvCxnSpPr>
          <p:nvPr userDrawn="1"/>
        </p:nvCxnSpPr>
        <p:spPr bwMode="auto">
          <a:xfrm>
            <a:off x="2539227" y="3901277"/>
            <a:ext cx="780362" cy="87555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Image 64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71" name="Rectangle 70"/>
          <p:cNvSpPr/>
          <p:nvPr userDrawn="1"/>
        </p:nvSpPr>
        <p:spPr bwMode="auto">
          <a:xfrm>
            <a:off x="3260752" y="2175877"/>
            <a:ext cx="2880000" cy="43853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 suite à changement de corps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INTCAR0023</a:t>
            </a:r>
          </a:p>
        </p:txBody>
      </p:sp>
      <p:cxnSp>
        <p:nvCxnSpPr>
          <p:cNvPr id="73" name="Connecteur droit 72"/>
          <p:cNvCxnSpPr>
            <a:stCxn id="74" idx="3"/>
            <a:endCxn id="71" idx="1"/>
          </p:cNvCxnSpPr>
          <p:nvPr userDrawn="1"/>
        </p:nvCxnSpPr>
        <p:spPr bwMode="auto">
          <a:xfrm>
            <a:off x="2576576" y="2096812"/>
            <a:ext cx="684176" cy="2983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58"/>
          <p:cNvSpPr txBox="1"/>
          <p:nvPr userDrawn="1"/>
        </p:nvSpPr>
        <p:spPr>
          <a:xfrm>
            <a:off x="671719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0" name="TextBox 58"/>
          <p:cNvSpPr txBox="1"/>
          <p:nvPr userDrawn="1"/>
        </p:nvSpPr>
        <p:spPr>
          <a:xfrm>
            <a:off x="6698775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3" name="ZoneTexte 82"/>
          <p:cNvSpPr txBox="1"/>
          <p:nvPr userDrawn="1"/>
        </p:nvSpPr>
        <p:spPr>
          <a:xfrm>
            <a:off x="6717196" y="5528555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4" name="Image 8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sp>
        <p:nvSpPr>
          <p:cNvPr id="55" name="TextBox 64"/>
          <p:cNvSpPr txBox="1"/>
          <p:nvPr userDrawn="1"/>
        </p:nvSpPr>
        <p:spPr>
          <a:xfrm>
            <a:off x="6258881" y="5210369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5" name="Image 8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74" y="2939710"/>
            <a:ext cx="318039" cy="33626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62" y="2201749"/>
            <a:ext cx="318039" cy="33626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74" y="1714485"/>
            <a:ext cx="318039" cy="336260"/>
          </a:xfrm>
          <a:prstGeom prst="rect">
            <a:avLst/>
          </a:prstGeom>
        </p:spPr>
      </p:pic>
      <p:pic>
        <p:nvPicPr>
          <p:cNvPr id="58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1568" y="6523557"/>
            <a:ext cx="201612" cy="14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62" y="3740812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74" y="4615454"/>
            <a:ext cx="318039" cy="336260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1" y="459961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avct échelon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6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6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1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46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247188" y="6369050"/>
            <a:ext cx="658812" cy="457200"/>
          </a:xfrm>
        </p:spPr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0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1" name="Rectangle 150"/>
          <p:cNvSpPr/>
          <p:nvPr userDrawn="1"/>
        </p:nvSpPr>
        <p:spPr bwMode="auto">
          <a:xfrm>
            <a:off x="992560" y="2240868"/>
            <a:ext cx="18002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Avancement d’échelon</a:t>
            </a:r>
          </a:p>
        </p:txBody>
      </p:sp>
      <p:sp>
        <p:nvSpPr>
          <p:cNvPr id="153" name="Rectangle 152"/>
          <p:cNvSpPr/>
          <p:nvPr userDrawn="1"/>
        </p:nvSpPr>
        <p:spPr bwMode="auto">
          <a:xfrm>
            <a:off x="3462122" y="2240868"/>
            <a:ext cx="2508225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d’échelon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sur un emploi fonctionnel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INTCAR0008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154" name="Straight Connector 34"/>
          <p:cNvCxnSpPr>
            <a:stCxn id="151" idx="3"/>
            <a:endCxn id="153" idx="1"/>
          </p:cNvCxnSpPr>
          <p:nvPr userDrawn="1"/>
        </p:nvCxnSpPr>
        <p:spPr bwMode="auto">
          <a:xfrm>
            <a:off x="2792760" y="2528868"/>
            <a:ext cx="66936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Title 2"/>
          <p:cNvSpPr txBox="1">
            <a:spLocks/>
          </p:cNvSpPr>
          <p:nvPr userDrawn="1"/>
        </p:nvSpPr>
        <p:spPr bwMode="gray">
          <a:xfrm>
            <a:off x="425480" y="260647"/>
            <a:ext cx="9061450" cy="7557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l’avancement d’échelon et </a:t>
            </a:r>
          </a:p>
          <a:p>
            <a:pPr eaLnBrk="1" hangingPunct="1"/>
            <a:r>
              <a:rPr lang="fr-FR" sz="1800" kern="0" dirty="0"/>
              <a:t>du</a:t>
            </a:r>
            <a:r>
              <a:rPr lang="fr-FR" sz="1800" kern="0" baseline="0" dirty="0"/>
              <a:t> Reclassement hors promotion</a:t>
            </a:r>
            <a:endParaRPr lang="fr-FR" sz="1800" kern="0" dirty="0"/>
          </a:p>
        </p:txBody>
      </p:sp>
      <p:sp>
        <p:nvSpPr>
          <p:cNvPr id="66" name="TextBox 29"/>
          <p:cNvSpPr txBox="1"/>
          <p:nvPr userDrawn="1"/>
        </p:nvSpPr>
        <p:spPr>
          <a:xfrm>
            <a:off x="5970347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67" name="TextBox 65"/>
          <p:cNvSpPr txBox="1"/>
          <p:nvPr userDrawn="1"/>
        </p:nvSpPr>
        <p:spPr>
          <a:xfrm>
            <a:off x="8544723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9" name="TextBox 69"/>
          <p:cNvSpPr txBox="1"/>
          <p:nvPr userDrawn="1"/>
        </p:nvSpPr>
        <p:spPr>
          <a:xfrm>
            <a:off x="7226341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88" name="Rectangle 87"/>
          <p:cNvSpPr/>
          <p:nvPr userDrawn="1"/>
        </p:nvSpPr>
        <p:spPr bwMode="auto">
          <a:xfrm>
            <a:off x="8722874" y="1628848"/>
            <a:ext cx="793957" cy="338554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7419074" y="1628802"/>
            <a:ext cx="793957" cy="339063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2" name="Straight Connector 66"/>
          <p:cNvCxnSpPr/>
          <p:nvPr userDrawn="1"/>
        </p:nvCxnSpPr>
        <p:spPr bwMode="auto">
          <a:xfrm>
            <a:off x="7192410" y="1629204"/>
            <a:ext cx="0" cy="3888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68"/>
          <p:cNvCxnSpPr/>
          <p:nvPr userDrawn="1"/>
        </p:nvCxnSpPr>
        <p:spPr bwMode="auto">
          <a:xfrm>
            <a:off x="8448404" y="1623397"/>
            <a:ext cx="0" cy="38938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>
            <a:off x="3471226" y="4646936"/>
            <a:ext cx="2499121" cy="72628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Reclassement_chgt_corpsOUgrade_hors_promotion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(T)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INTCAR0036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(individuel)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INTCAR0038 (collectif)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3440831" y="1577009"/>
            <a:ext cx="252951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d’échelon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dans un corps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INTCAR0003</a:t>
            </a:r>
          </a:p>
        </p:txBody>
      </p:sp>
      <p:sp>
        <p:nvSpPr>
          <p:cNvPr id="69" name="Rectangle 68"/>
          <p:cNvSpPr/>
          <p:nvPr userDrawn="1"/>
        </p:nvSpPr>
        <p:spPr bwMode="auto">
          <a:xfrm>
            <a:off x="3471226" y="3645088"/>
            <a:ext cx="2499121" cy="7575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 err="1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Reclassement_dans_grade_hors_promotion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(T)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INTCAR0035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(individuel)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INTCAR0037 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(collectif)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" name="Connecteur droit 5"/>
          <p:cNvCxnSpPr>
            <a:stCxn id="151" idx="3"/>
            <a:endCxn id="65" idx="1"/>
          </p:cNvCxnSpPr>
          <p:nvPr userDrawn="1"/>
        </p:nvCxnSpPr>
        <p:spPr bwMode="auto">
          <a:xfrm flipV="1">
            <a:off x="2792760" y="1865009"/>
            <a:ext cx="648071" cy="6638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/>
          <p:cNvCxnSpPr>
            <a:stCxn id="55" idx="3"/>
            <a:endCxn id="69" idx="1"/>
          </p:cNvCxnSpPr>
          <p:nvPr userDrawn="1"/>
        </p:nvCxnSpPr>
        <p:spPr bwMode="auto">
          <a:xfrm flipV="1">
            <a:off x="2792760" y="4023864"/>
            <a:ext cx="678466" cy="4492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cteur droit 11"/>
          <p:cNvCxnSpPr>
            <a:stCxn id="55" idx="3"/>
            <a:endCxn id="64" idx="1"/>
          </p:cNvCxnSpPr>
          <p:nvPr userDrawn="1"/>
        </p:nvCxnSpPr>
        <p:spPr bwMode="auto">
          <a:xfrm>
            <a:off x="2792760" y="4473148"/>
            <a:ext cx="678466" cy="5369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Image 4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22" y="6090923"/>
            <a:ext cx="362413" cy="362413"/>
          </a:xfrm>
          <a:prstGeom prst="rect">
            <a:avLst/>
          </a:prstGeom>
        </p:spPr>
      </p:pic>
      <p:sp>
        <p:nvSpPr>
          <p:cNvPr id="45" name="TextBox 58"/>
          <p:cNvSpPr txBox="1"/>
          <p:nvPr userDrawn="1"/>
        </p:nvSpPr>
        <p:spPr>
          <a:xfrm>
            <a:off x="6825208" y="6099103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6" name="Groupe 45"/>
          <p:cNvGrpSpPr/>
          <p:nvPr userDrawn="1"/>
        </p:nvGrpSpPr>
        <p:grpSpPr>
          <a:xfrm>
            <a:off x="6368169" y="6315126"/>
            <a:ext cx="2596066" cy="246222"/>
            <a:chOff x="5727309" y="6347218"/>
            <a:chExt cx="2596066" cy="309782"/>
          </a:xfrm>
        </p:grpSpPr>
        <p:sp>
          <p:nvSpPr>
            <p:cNvPr id="47" name="TextBox 54"/>
            <p:cNvSpPr txBox="1"/>
            <p:nvPr/>
          </p:nvSpPr>
          <p:spPr>
            <a:xfrm>
              <a:off x="5727309" y="6374210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48" name="TextBox 59"/>
            <p:cNvSpPr txBox="1"/>
            <p:nvPr/>
          </p:nvSpPr>
          <p:spPr>
            <a:xfrm>
              <a:off x="6184348" y="6347218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49" name="Groupe 48"/>
          <p:cNvGrpSpPr/>
          <p:nvPr userDrawn="1"/>
        </p:nvGrpSpPr>
        <p:grpSpPr>
          <a:xfrm>
            <a:off x="6482648" y="6532801"/>
            <a:ext cx="2385107" cy="205373"/>
            <a:chOff x="6108241" y="6482036"/>
            <a:chExt cx="2481586" cy="316030"/>
          </a:xfrm>
        </p:grpSpPr>
        <p:pic>
          <p:nvPicPr>
            <p:cNvPr id="5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60"/>
            <p:cNvSpPr txBox="1"/>
            <p:nvPr/>
          </p:nvSpPr>
          <p:spPr>
            <a:xfrm>
              <a:off x="6450800" y="64820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2" name="Rectangle 51"/>
          <p:cNvSpPr/>
          <p:nvPr userDrawn="1"/>
        </p:nvSpPr>
        <p:spPr bwMode="auto">
          <a:xfrm>
            <a:off x="6274206" y="5582236"/>
            <a:ext cx="2854029" cy="1220189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48414" y="590971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56"/>
          <p:cNvSpPr/>
          <p:nvPr userDrawn="1"/>
        </p:nvSpPr>
        <p:spPr bwMode="auto">
          <a:xfrm>
            <a:off x="3442368" y="2888940"/>
            <a:ext cx="252797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d’échelon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collectif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INTCAR0012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24" name="Connecteur droit 23"/>
          <p:cNvCxnSpPr>
            <a:stCxn id="151" idx="3"/>
            <a:endCxn id="57" idx="1"/>
          </p:cNvCxnSpPr>
          <p:nvPr userDrawn="1"/>
        </p:nvCxnSpPr>
        <p:spPr bwMode="auto">
          <a:xfrm>
            <a:off x="2792760" y="2528868"/>
            <a:ext cx="649608" cy="648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 userDrawn="1"/>
        </p:nvSpPr>
        <p:spPr bwMode="auto">
          <a:xfrm rot="16200000">
            <a:off x="-1423923" y="3187121"/>
            <a:ext cx="394022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Carrière</a:t>
            </a:r>
          </a:p>
        </p:txBody>
      </p:sp>
      <p:pic>
        <p:nvPicPr>
          <p:cNvPr id="73" name="Image 72" descr="Capture d’écran">
            <a:hlinkClick r:id="rId8" action="ppaction://hlinksldjump"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24" y="250341"/>
            <a:ext cx="1173921" cy="769672"/>
          </a:xfrm>
          <a:prstGeom prst="rect">
            <a:avLst/>
          </a:prstGeom>
        </p:spPr>
      </p:pic>
      <p:sp>
        <p:nvSpPr>
          <p:cNvPr id="56" name="TextBox 58"/>
          <p:cNvSpPr txBox="1"/>
          <p:nvPr userDrawn="1"/>
        </p:nvSpPr>
        <p:spPr>
          <a:xfrm>
            <a:off x="6809952" y="5878312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2" name="ZoneTexte 61"/>
          <p:cNvSpPr txBox="1"/>
          <p:nvPr userDrawn="1"/>
        </p:nvSpPr>
        <p:spPr>
          <a:xfrm>
            <a:off x="6818548" y="5627549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6" name="Image 7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4" y="2387420"/>
            <a:ext cx="318039" cy="336260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51" y="1753214"/>
            <a:ext cx="318039" cy="336260"/>
          </a:xfrm>
          <a:prstGeom prst="rect">
            <a:avLst/>
          </a:prstGeom>
        </p:spPr>
      </p:pic>
      <p:sp>
        <p:nvSpPr>
          <p:cNvPr id="53" name="TextBox 64"/>
          <p:cNvSpPr txBox="1"/>
          <p:nvPr userDrawn="1"/>
        </p:nvSpPr>
        <p:spPr>
          <a:xfrm>
            <a:off x="6141132" y="537321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57" y="5589240"/>
            <a:ext cx="318039" cy="336260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 bwMode="auto">
          <a:xfrm>
            <a:off x="992560" y="4185148"/>
            <a:ext cx="18002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Arial" panose="020B0604020202020204" pitchFamily="34" charset="0"/>
              </a:rPr>
              <a:t>Reclassement hors promotion</a:t>
            </a: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37" y="3857514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3" y="3021736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2" y="486441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1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" name="think-cell Slide" r:id="rId58" imgW="360" imgH="360" progId="">
                  <p:embed/>
                </p:oleObj>
              </mc:Choice>
              <mc:Fallback>
                <p:oleObj name="think-cell Slide" r:id="rId58" imgW="360" imgH="36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8000" y="1484313"/>
            <a:ext cx="8982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91" r:id="rId1"/>
    <p:sldLayoutId id="2147487396" r:id="rId2"/>
    <p:sldLayoutId id="2147487397" r:id="rId3"/>
    <p:sldLayoutId id="2147487399" r:id="rId4"/>
    <p:sldLayoutId id="2147487444" r:id="rId5"/>
    <p:sldLayoutId id="2147487449" r:id="rId6"/>
    <p:sldLayoutId id="2147487398" r:id="rId7"/>
    <p:sldLayoutId id="2147487400" r:id="rId8"/>
    <p:sldLayoutId id="2147487401" r:id="rId9"/>
    <p:sldLayoutId id="2147487445" r:id="rId10"/>
    <p:sldLayoutId id="2147487402" r:id="rId11"/>
    <p:sldLayoutId id="2147487403" r:id="rId12"/>
    <p:sldLayoutId id="2147487404" r:id="rId13"/>
    <p:sldLayoutId id="2147487405" r:id="rId14"/>
    <p:sldLayoutId id="2147487450" r:id="rId15"/>
    <p:sldLayoutId id="2147487433" r:id="rId16"/>
    <p:sldLayoutId id="2147487442" r:id="rId17"/>
    <p:sldLayoutId id="2147487406" r:id="rId18"/>
    <p:sldLayoutId id="2147487448" r:id="rId19"/>
    <p:sldLayoutId id="2147487441" r:id="rId20"/>
    <p:sldLayoutId id="2147487407" r:id="rId21"/>
    <p:sldLayoutId id="2147487408" r:id="rId22"/>
    <p:sldLayoutId id="2147487439" r:id="rId23"/>
    <p:sldLayoutId id="2147487434" r:id="rId24"/>
    <p:sldLayoutId id="2147487409" r:id="rId25"/>
    <p:sldLayoutId id="2147487443" r:id="rId26"/>
    <p:sldLayoutId id="2147487446" r:id="rId27"/>
    <p:sldLayoutId id="2147487410" r:id="rId28"/>
    <p:sldLayoutId id="2147487412" r:id="rId29"/>
    <p:sldLayoutId id="2147487411" r:id="rId30"/>
    <p:sldLayoutId id="2147487413" r:id="rId31"/>
    <p:sldLayoutId id="2147487414" r:id="rId32"/>
    <p:sldLayoutId id="2147487435" r:id="rId33"/>
    <p:sldLayoutId id="2147487415" r:id="rId34"/>
    <p:sldLayoutId id="2147487416" r:id="rId35"/>
    <p:sldLayoutId id="2147487417" r:id="rId36"/>
    <p:sldLayoutId id="2147487418" r:id="rId37"/>
    <p:sldLayoutId id="2147487419" r:id="rId38"/>
    <p:sldLayoutId id="2147487447" r:id="rId39"/>
    <p:sldLayoutId id="2147487440" r:id="rId40"/>
    <p:sldLayoutId id="2147487420" r:id="rId41"/>
    <p:sldLayoutId id="2147487421" r:id="rId42"/>
    <p:sldLayoutId id="2147487422" r:id="rId43"/>
    <p:sldLayoutId id="2147487423" r:id="rId44"/>
    <p:sldLayoutId id="2147487424" r:id="rId45"/>
    <p:sldLayoutId id="2147487425" r:id="rId46"/>
    <p:sldLayoutId id="2147487426" r:id="rId47"/>
    <p:sldLayoutId id="2147487427" r:id="rId48"/>
    <p:sldLayoutId id="2147487428" r:id="rId49"/>
    <p:sldLayoutId id="2147487429" r:id="rId50"/>
    <p:sldLayoutId id="2147487437" r:id="rId51"/>
    <p:sldLayoutId id="2147487430" r:id="rId52"/>
    <p:sldLayoutId id="2147487438" r:id="rId53"/>
    <p:sldLayoutId id="2147487432" r:id="rId5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pitchFamily="34" charset="0"/>
        <a:buChar char="•"/>
        <a:defRPr sz="18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elig.le-grand@finances.gouv.fr" TargetMode="External"/><Relationship Id="rId7" Type="http://schemas.openxmlformats.org/officeDocument/2006/relationships/image" Target="../media/image18.png"/><Relationship Id="rId2" Type="http://schemas.openxmlformats.org/officeDocument/2006/relationships/hyperlink" Target="mailto:virginie.lentignac@finances.gouv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mailto:L-CISIRH&#8212;BARRI-BDA@finances.gouv.fr" TargetMode="External"/><Relationship Id="rId4" Type="http://schemas.openxmlformats.org/officeDocument/2006/relationships/hyperlink" Target="mailto:marwa.moussif@finances.gouv.f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ssarho.cisirh.rie.gouv.fr/fonds-documentaire/open-rh-fpe/gestion-administrative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hopper.cisirh.budget.gouv.fr/BdA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ctrTitle"/>
          </p:nvPr>
        </p:nvSpPr>
        <p:spPr>
          <a:xfrm>
            <a:off x="3521075" y="620688"/>
            <a:ext cx="5032375" cy="1295400"/>
          </a:xfrm>
        </p:spPr>
        <p:txBody>
          <a:bodyPr/>
          <a:lstStyle/>
          <a:p>
            <a:r>
              <a:rPr lang="fr-FR" altLang="fr-FR" dirty="0"/>
              <a:t>CISIRH</a:t>
            </a:r>
            <a:br>
              <a:rPr lang="fr-FR" altLang="fr-FR" dirty="0"/>
            </a:br>
            <a:r>
              <a:rPr lang="fr-FR" altLang="fr-FR" dirty="0"/>
              <a:t>Bibliothèque des actes</a:t>
            </a:r>
            <a:endParaRPr lang="fr-FR" altLang="fr-FR" b="0" i="1" dirty="0"/>
          </a:p>
        </p:txBody>
      </p:sp>
      <p:sp>
        <p:nvSpPr>
          <p:cNvPr id="52227" name="Subtitle 2"/>
          <p:cNvSpPr>
            <a:spLocks noGrp="1"/>
          </p:cNvSpPr>
          <p:nvPr>
            <p:ph type="subTitle" idx="1"/>
          </p:nvPr>
        </p:nvSpPr>
        <p:spPr>
          <a:xfrm>
            <a:off x="2504728" y="1484784"/>
            <a:ext cx="6048722" cy="1836204"/>
          </a:xfrm>
        </p:spPr>
        <p:txBody>
          <a:bodyPr/>
          <a:lstStyle/>
          <a:p>
            <a:endParaRPr lang="fr-FR" dirty="0">
              <a:ea typeface="ＭＳ Ｐゴシック"/>
            </a:endParaRP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Parcours de l’agent fonctionnaire</a:t>
            </a: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Version 23.10.00</a:t>
            </a: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1</a:t>
            </a:r>
            <a:r>
              <a:rPr lang="fr-FR" baseline="30000" dirty="0">
                <a:ea typeface="ＭＳ Ｐゴシック"/>
              </a:rPr>
              <a:t>er</a:t>
            </a:r>
            <a:r>
              <a:rPr lang="fr-FR" dirty="0">
                <a:ea typeface="ＭＳ Ｐゴシック"/>
              </a:rPr>
              <a:t>/02/2024</a:t>
            </a:r>
          </a:p>
          <a:p>
            <a:endParaRPr lang="fr-FR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9314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67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5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6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49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88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98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59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5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43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379938-8EE9-463E-ACB2-E8753203C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87" y="3717032"/>
            <a:ext cx="7706801" cy="3105583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 du document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36989" y="1124744"/>
            <a:ext cx="7740860" cy="4465637"/>
          </a:xfrm>
        </p:spPr>
        <p:txBody>
          <a:bodyPr/>
          <a:lstStyle/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altLang="fr-FR" dirty="0">
                <a:solidFill>
                  <a:srgbClr val="002060"/>
                </a:solidFill>
              </a:rPr>
              <a:t>Dans le cadre du projet d’appui à la modernisation de la fonction RH, l</a:t>
            </a:r>
            <a:r>
              <a:rPr lang="fr-FR" dirty="0">
                <a:solidFill>
                  <a:srgbClr val="002060"/>
                </a:solidFill>
              </a:rPr>
              <a:t>e COPIL métier du 8 octobre 2014 a décidé </a:t>
            </a:r>
            <a:r>
              <a:rPr lang="fr-FR" b="1" dirty="0">
                <a:solidFill>
                  <a:srgbClr val="002060"/>
                </a:solidFill>
              </a:rPr>
              <a:t>d’initier</a:t>
            </a:r>
            <a:r>
              <a:rPr lang="fr-FR" altLang="fr-FR" b="1" dirty="0">
                <a:solidFill>
                  <a:srgbClr val="002060"/>
                </a:solidFill>
              </a:rPr>
              <a:t> un groupe de travail afin de constituer la bibliothèque des actes administratifs</a:t>
            </a:r>
            <a:r>
              <a:rPr lang="fr-FR" altLang="fr-FR" dirty="0">
                <a:solidFill>
                  <a:srgbClr val="002060"/>
                </a:solidFill>
              </a:rPr>
              <a:t>. Cette démarche a été, dans un premier temps, </a:t>
            </a:r>
            <a:r>
              <a:rPr lang="fr-FR" dirty="0">
                <a:solidFill>
                  <a:srgbClr val="002060"/>
                </a:solidFill>
              </a:rPr>
              <a:t>initiée avec les ministères clients de RenoiRH, ces derniers disposant déjà d’un cadre de travail bien établi avec le CISIRH. </a:t>
            </a:r>
          </a:p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dirty="0">
                <a:solidFill>
                  <a:srgbClr val="002060"/>
                </a:solidFill>
              </a:rPr>
              <a:t>Le groupe de travail bénéficie de la participation permanente de la DGAFP, du bureau CE-2A de la DGFIP et de la validation du SRE.</a:t>
            </a:r>
          </a:p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dirty="0">
                <a:solidFill>
                  <a:srgbClr val="002060"/>
                </a:solidFill>
              </a:rPr>
              <a:t>Représenter de manière logique et structurée l’état des lieux de la production des modèles d’actes administratifs</a:t>
            </a:r>
            <a:r>
              <a:rPr lang="fr-FR" i="1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spcBef>
                <a:spcPts val="1200"/>
              </a:spcBef>
              <a:buClr>
                <a:srgbClr val="002060"/>
              </a:buClr>
              <a:buNone/>
              <a:defRPr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6" name="Pentagon 5"/>
          <p:cNvSpPr/>
          <p:nvPr/>
        </p:nvSpPr>
        <p:spPr bwMode="auto">
          <a:xfrm>
            <a:off x="343916" y="1592796"/>
            <a:ext cx="1404728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Contexte</a:t>
            </a:r>
          </a:p>
        </p:txBody>
      </p:sp>
      <p:sp>
        <p:nvSpPr>
          <p:cNvPr id="9" name="Pentagon 5"/>
          <p:cNvSpPr/>
          <p:nvPr/>
        </p:nvSpPr>
        <p:spPr bwMode="auto">
          <a:xfrm>
            <a:off x="308484" y="3140968"/>
            <a:ext cx="1512740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Objectifs</a:t>
            </a:r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0F1F3"/>
              </a:clrFrom>
              <a:clrTo>
                <a:srgbClr val="F0F1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7204" b="12483"/>
          <a:stretch>
            <a:fillRect/>
          </a:stretch>
        </p:blipFill>
        <p:spPr bwMode="auto">
          <a:xfrm>
            <a:off x="681038" y="3571677"/>
            <a:ext cx="5048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12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53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69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89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300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717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919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6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15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92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49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dirty="0"/>
              <a:t>Mise à jour du document et contacts</a:t>
            </a:r>
            <a:endParaRPr lang="fr-FR" altLang="fr-FR" dirty="0"/>
          </a:p>
        </p:txBody>
      </p:sp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2108684" y="1196752"/>
            <a:ext cx="7381392" cy="3492388"/>
          </a:xfrm>
        </p:spPr>
        <p:txBody>
          <a:bodyPr/>
          <a:lstStyle/>
          <a:p>
            <a:pPr marL="174625" indent="-174625">
              <a:spcBef>
                <a:spcPts val="1200"/>
              </a:spcBef>
            </a:pPr>
            <a:r>
              <a:rPr lang="fr-FR" sz="1200" i="1" dirty="0">
                <a:solidFill>
                  <a:srgbClr val="002060"/>
                </a:solidFill>
              </a:rPr>
              <a:t>Le document sera mis à jour en suivant le rythme de publication du Noyau RH FPE en fonction :</a:t>
            </a:r>
          </a:p>
          <a:p>
            <a:pPr marL="685800" lvl="1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fr-FR" sz="1200" i="1" dirty="0">
                <a:solidFill>
                  <a:srgbClr val="002060"/>
                </a:solidFill>
              </a:rPr>
              <a:t>de la </a:t>
            </a:r>
            <a:r>
              <a:rPr lang="fr-FR" sz="1200" b="1" i="1" dirty="0">
                <a:solidFill>
                  <a:srgbClr val="002060"/>
                </a:solidFill>
              </a:rPr>
              <a:t>veille juridique </a:t>
            </a:r>
            <a:r>
              <a:rPr lang="fr-FR" sz="1200" i="1" dirty="0">
                <a:solidFill>
                  <a:srgbClr val="002060"/>
                </a:solidFill>
              </a:rPr>
              <a:t>(nouveaux textes impactant les modèles d’actes) ;</a:t>
            </a:r>
          </a:p>
          <a:p>
            <a:pPr marL="685800" lvl="1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fr-FR" sz="1200" i="1" dirty="0">
                <a:solidFill>
                  <a:srgbClr val="002060"/>
                </a:solidFill>
              </a:rPr>
              <a:t>des </a:t>
            </a:r>
            <a:r>
              <a:rPr lang="fr-FR" sz="1200" b="1" i="1" dirty="0">
                <a:solidFill>
                  <a:srgbClr val="002060"/>
                </a:solidFill>
              </a:rPr>
              <a:t>modèles validés dans le cadre des GT </a:t>
            </a:r>
            <a:r>
              <a:rPr lang="fr-FR" sz="1200" i="1" dirty="0">
                <a:solidFill>
                  <a:srgbClr val="002060"/>
                </a:solidFill>
              </a:rPr>
              <a:t>interministériels bibliothèque des actes et </a:t>
            </a:r>
            <a:r>
              <a:rPr lang="fr-FR" sz="1200" b="1" i="1" dirty="0">
                <a:solidFill>
                  <a:srgbClr val="002060"/>
                </a:solidFill>
              </a:rPr>
              <a:t>via</a:t>
            </a:r>
            <a:r>
              <a:rPr lang="fr-FR" sz="1200" i="1" dirty="0">
                <a:solidFill>
                  <a:srgbClr val="002060"/>
                </a:solidFill>
              </a:rPr>
              <a:t> </a:t>
            </a:r>
            <a:r>
              <a:rPr lang="fr-FR" sz="1200" b="1" i="1" dirty="0">
                <a:solidFill>
                  <a:srgbClr val="002060"/>
                </a:solidFill>
              </a:rPr>
              <a:t>l’espace de validation à distance des ministres: l’espace collaboratif </a:t>
            </a:r>
            <a:r>
              <a:rPr lang="fr-FR" sz="1200" b="1" i="1" dirty="0" err="1">
                <a:solidFill>
                  <a:srgbClr val="002060"/>
                </a:solidFill>
              </a:rPr>
              <a:t>hOPPER</a:t>
            </a:r>
            <a:r>
              <a:rPr lang="fr-FR" sz="1200" b="1" i="1" dirty="0">
                <a:solidFill>
                  <a:srgbClr val="002060"/>
                </a:solidFill>
              </a:rPr>
              <a:t>.</a:t>
            </a:r>
          </a:p>
          <a:p>
            <a:pPr marL="174625" indent="-174625">
              <a:spcBef>
                <a:spcPts val="1200"/>
              </a:spcBef>
            </a:pPr>
            <a:r>
              <a:rPr lang="fr-FR" sz="1200" i="1" dirty="0">
                <a:solidFill>
                  <a:srgbClr val="002060"/>
                </a:solidFill>
              </a:rPr>
              <a:t>A noter que la publication d’un texte impactant les modèles d’actes ne peut pas être prise en compte immédiatement. A ce titre, il est nécessaire d’être vigilant lors de la publication de nouveaux textes et d’attendre une nouvelle version du présent document.</a:t>
            </a:r>
          </a:p>
          <a:p>
            <a:pPr marL="0" indent="0">
              <a:spcBef>
                <a:spcPts val="1200"/>
              </a:spcBef>
              <a:buNone/>
            </a:pPr>
            <a:endParaRPr lang="fr-FR" sz="1200" i="1" dirty="0">
              <a:solidFill>
                <a:srgbClr val="002060"/>
              </a:solidFill>
            </a:endParaRPr>
          </a:p>
          <a:p>
            <a:pPr marL="174625" indent="-174625">
              <a:spcBef>
                <a:spcPts val="1200"/>
              </a:spcBef>
            </a:pPr>
            <a:r>
              <a:rPr lang="fr-FR" sz="1200" b="1" i="1" dirty="0">
                <a:solidFill>
                  <a:srgbClr val="002060"/>
                </a:solidFill>
              </a:rPr>
              <a:t>Bureau de l’Analyse Réglementaire et des Référentiels Interministériels / Pôle Simplification et Veille Réglementaire :</a:t>
            </a: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1F3B73"/>
                </a:solidFill>
              </a:rPr>
              <a:t>Stéphanie ARUMUGAM (</a:t>
            </a:r>
            <a:r>
              <a:rPr lang="fr-FR" sz="1200" b="1" i="1" dirty="0">
                <a:solidFill>
                  <a:srgbClr val="002060"/>
                </a:solidFill>
              </a:rPr>
              <a:t>contact opérationnel) </a:t>
            </a:r>
            <a:r>
              <a:rPr lang="fr-FR" sz="1200" b="1" i="1" dirty="0">
                <a:solidFill>
                  <a:srgbClr val="002060"/>
                </a:solidFill>
                <a:hlinkClick r:id="rId2"/>
              </a:rPr>
              <a:t>stephanie.arumugam@finances.gouv.fr</a:t>
            </a:r>
            <a:endParaRPr lang="fr-FR" sz="1200" b="1" i="1" dirty="0">
              <a:solidFill>
                <a:srgbClr val="1F3B73"/>
              </a:solidFill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Virginie </a:t>
            </a:r>
            <a:r>
              <a:rPr lang="fr-FR" sz="1200" b="1" i="1" dirty="0">
                <a:solidFill>
                  <a:srgbClr val="1F3B73"/>
                </a:solidFill>
              </a:rPr>
              <a:t>LENTIGNAC (</a:t>
            </a:r>
            <a:r>
              <a:rPr lang="fr-FR" sz="1200" b="1" i="1" dirty="0">
                <a:solidFill>
                  <a:srgbClr val="002060"/>
                </a:solidFill>
              </a:rPr>
              <a:t>contact opérationnel) </a:t>
            </a:r>
            <a:r>
              <a:rPr lang="fr-FR" sz="1200" b="1" i="1" dirty="0">
                <a:solidFill>
                  <a:srgbClr val="002060"/>
                </a:solidFill>
                <a:hlinkClick r:id="rId2"/>
              </a:rPr>
              <a:t>virginie.lentignac@finances.gouv.fr</a:t>
            </a:r>
            <a:endParaRPr lang="fr-FR" sz="1200" b="1" i="1" dirty="0">
              <a:solidFill>
                <a:srgbClr val="1F3B73"/>
              </a:solidFill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Kelig LE GRAND (contact opérationnel) </a:t>
            </a: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kelig.le-grand@finances.gouv.fr</a:t>
            </a:r>
            <a:endParaRPr lang="fr-FR" sz="12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Marwa MOUSSIF (contact opérationnel) </a:t>
            </a: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marwa.moussif@finances.gouv.fr</a:t>
            </a:r>
            <a:endParaRPr lang="fr-FR" sz="12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</a:rPr>
              <a:t>BALF : </a:t>
            </a:r>
            <a:r>
              <a:rPr lang="fr-FR" sz="1200" b="1" i="1" dirty="0">
                <a:solidFill>
                  <a:srgbClr val="002060"/>
                </a:solidFill>
                <a:hlinkClick r:id="rId5"/>
              </a:rPr>
              <a:t>L-CISIRH-BARRI-BDA@finances.gouv.fr</a:t>
            </a:r>
            <a:endParaRPr lang="fr-FR" sz="12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fr-FR" sz="1200" i="1" dirty="0">
              <a:solidFill>
                <a:srgbClr val="002060"/>
              </a:solidFill>
            </a:endParaRPr>
          </a:p>
        </p:txBody>
      </p:sp>
      <p:sp>
        <p:nvSpPr>
          <p:cNvPr id="5" name="Pentagon 5"/>
          <p:cNvSpPr/>
          <p:nvPr/>
        </p:nvSpPr>
        <p:spPr bwMode="auto">
          <a:xfrm>
            <a:off x="437861" y="1643895"/>
            <a:ext cx="1548172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Mise à jour du document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454599" cy="520810"/>
          </a:xfrm>
          <a:prstGeom prst="rect">
            <a:avLst/>
          </a:prstGeom>
        </p:spPr>
      </p:pic>
      <p:sp>
        <p:nvSpPr>
          <p:cNvPr id="7" name="Pentagone 6"/>
          <p:cNvSpPr/>
          <p:nvPr/>
        </p:nvSpPr>
        <p:spPr bwMode="auto">
          <a:xfrm>
            <a:off x="428626" y="3645024"/>
            <a:ext cx="1557407" cy="61206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4" y="3783367"/>
            <a:ext cx="1191208" cy="3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58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869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27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84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669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014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96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660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989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7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7019" y="1039493"/>
            <a:ext cx="8772848" cy="1309387"/>
          </a:xfrm>
        </p:spPr>
        <p:txBody>
          <a:bodyPr/>
          <a:lstStyle/>
          <a:p>
            <a:pPr marL="268287" lvl="1" indent="0">
              <a:spcAft>
                <a:spcPts val="0"/>
              </a:spcAft>
              <a:buNone/>
            </a:pPr>
            <a:endParaRPr lang="fr-FR" b="1" dirty="0"/>
          </a:p>
          <a:p>
            <a:r>
              <a:rPr lang="fr-FR" b="1" dirty="0"/>
              <a:t>Le congé CITIS substitue certains actes </a:t>
            </a:r>
            <a:r>
              <a:rPr lang="fr-FR" dirty="0"/>
              <a:t>de la bibliothèque des actes (pour la population Titulaires) répertoriés ci-dessous 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b="1" dirty="0"/>
          </a:p>
          <a:p>
            <a:pPr marL="268287" lvl="1" indent="0">
              <a:buNone/>
            </a:pPr>
            <a:endParaRPr lang="fr-FR" b="1" dirty="0"/>
          </a:p>
          <a:p>
            <a:pPr lvl="1"/>
            <a:endParaRPr lang="fr-FR" b="1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utiles (1/2)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2E213F33-44B3-4E5A-874B-1241FE46FE4F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88552"/>
              </p:ext>
            </p:extLst>
          </p:nvPr>
        </p:nvGraphicFramePr>
        <p:xfrm>
          <a:off x="1603856" y="2816932"/>
          <a:ext cx="6305741" cy="1916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Code nature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Libellé de l'acte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INTABS0063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durée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_ initial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INTABS0044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durée fractionné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INTABS0077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CLM fractionné pathologie contr dans exerc fnct initial (T)</a:t>
                      </a:r>
                      <a:endParaRPr lang="fr-FR" sz="100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INTABS0078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maladie fractionné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prolongation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INTABS0082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maladie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INTABS0083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maladie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renouvellement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INTABS0084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durée fractionné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prolongation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cap="all" dirty="0">
                          <a:effectLst/>
                        </a:rPr>
                        <a:t>INTABS0081 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Congé longue durée pathologie </a:t>
                      </a:r>
                      <a:r>
                        <a:rPr lang="fr-FR" sz="1100" dirty="0" err="1">
                          <a:effectLst/>
                        </a:rPr>
                        <a:t>contr</a:t>
                      </a:r>
                      <a:r>
                        <a:rPr lang="fr-FR" sz="1100" dirty="0">
                          <a:effectLst/>
                        </a:rPr>
                        <a:t> dans </a:t>
                      </a:r>
                      <a:r>
                        <a:rPr lang="fr-FR" sz="1100" dirty="0" err="1">
                          <a:effectLst/>
                        </a:rPr>
                        <a:t>exerc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fnct</a:t>
                      </a:r>
                      <a:r>
                        <a:rPr lang="fr-FR" sz="1100" dirty="0">
                          <a:effectLst/>
                        </a:rPr>
                        <a:t> prolongation (T)</a:t>
                      </a:r>
                      <a:endParaRPr lang="fr-FR" sz="1000" dirty="0">
                        <a:effectLst/>
                        <a:latin typeface="Tw Cen MT" panose="020B06020201040206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688907" y="5690436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1F3B73"/>
                </a:solidFill>
                <a:latin typeface="Arial (Corps)"/>
              </a:rPr>
              <a:t>NB : </a:t>
            </a:r>
            <a:r>
              <a:rPr lang="fr-FR" sz="1000" dirty="0">
                <a:solidFill>
                  <a:srgbClr val="1F3B73"/>
                </a:solidFill>
                <a:latin typeface="Arial (Corps)"/>
              </a:rPr>
              <a:t>Cependant, ces actes demeurent valables si la décision du comité médical est antérieure à la date du 24 février 2019, date d’entrée en vigueur du décret n° 2019-122 du 21 février 2019 relatif au congé pour invalidité temporaire imputable au service dans la Fonction publique de l'Etat.</a:t>
            </a:r>
          </a:p>
          <a:p>
            <a:endParaRPr lang="fr-FR" sz="1000" b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3" y="1124744"/>
            <a:ext cx="256786" cy="2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88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829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4696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624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950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328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868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404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03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661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09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28626" y="1124744"/>
            <a:ext cx="9161523" cy="248474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b="1" dirty="0"/>
          </a:p>
          <a:p>
            <a:pPr marL="268287" lvl="1" indent="0">
              <a:buNone/>
            </a:pPr>
            <a:endParaRPr lang="fr-FR" b="1" dirty="0"/>
          </a:p>
          <a:p>
            <a:pPr lvl="1"/>
            <a:endParaRPr lang="fr-FR" b="1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utiles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2E213F33-44B3-4E5A-874B-1241FE46FE4F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3" y="1139868"/>
            <a:ext cx="256786" cy="2577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7019" y="1088740"/>
            <a:ext cx="882447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fr-FR" sz="1600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actes liés à la fin d’un congé (sauf exception) ne sont plus à produire puisque les actes de demande et de prolongation/renouvellement portent déjà les dates de fin de congés. En effet, la DGAFP a préconisé de ne plus notifier la fin de certains congés aux agents, ce type d’acte étant considéré inutile. </a:t>
            </a:r>
          </a:p>
          <a:p>
            <a:pPr lvl="0" algn="just"/>
            <a:endParaRPr lang="fr-FR" sz="800" b="1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fr-FR" sz="1600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échange avec la communauté interministérielle, cette préconisation a été validée lors du GT BDA du 12 septembre 2019.</a:t>
            </a:r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exemple, l’acte suivant ne sera plus produit dans la BDA : </a:t>
            </a: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INTABS0019 - </a:t>
            </a:r>
            <a:r>
              <a:rPr lang="fr-FR" sz="1600" dirty="0">
                <a:solidFill>
                  <a:srgbClr val="004272"/>
                </a:solidFill>
              </a:rPr>
              <a:t>Congé présence parental fin (T) </a:t>
            </a:r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Toutefois, </a:t>
            </a:r>
            <a:r>
              <a:rPr lang="fr-FR" sz="1600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 de retour anticipé </a:t>
            </a:r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gestionnaires auront la possibilité d’utiliser l’acte portant reprise suite à congé avec impact rémunération _ INTABS0091 (T) </a:t>
            </a:r>
          </a:p>
          <a:p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même, pour les congés sans impact sur rémunération, ils pourront utiliser l’acte :</a:t>
            </a:r>
          </a:p>
          <a:p>
            <a:endParaRPr lang="fr-FR" sz="5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5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INTABS0093 pour reprise anticipée des fonctions suite à congé / absence sans impact rémunération - (T).</a:t>
            </a:r>
          </a:p>
          <a:p>
            <a:endParaRPr lang="fr-FR" sz="16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50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41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07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797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433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577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066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328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312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285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08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livrable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2E213F33-44B3-4E5A-874B-1241FE46FE4F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65190" y="2283874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MACRO-PROCESSUS</a:t>
            </a:r>
          </a:p>
        </p:txBody>
      </p:sp>
      <p:sp>
        <p:nvSpPr>
          <p:cNvPr id="7" name="Pentagon 65"/>
          <p:cNvSpPr/>
          <p:nvPr/>
        </p:nvSpPr>
        <p:spPr bwMode="auto">
          <a:xfrm>
            <a:off x="2060551" y="1272324"/>
            <a:ext cx="2088232" cy="396044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dirty="0">
                <a:solidFill>
                  <a:srgbClr val="004272"/>
                </a:solidFill>
                <a:latin typeface="+mn-lt"/>
              </a:rPr>
              <a:t>Structure du livrable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87592" y="2747141"/>
            <a:ext cx="1991963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PROCESSUS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80897" y="4389427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EVENEMENTS</a:t>
            </a:r>
          </a:p>
        </p:txBody>
      </p:sp>
      <p:sp>
        <p:nvSpPr>
          <p:cNvPr id="10" name="Down Arrow 71"/>
          <p:cNvSpPr/>
          <p:nvPr/>
        </p:nvSpPr>
        <p:spPr bwMode="auto">
          <a:xfrm>
            <a:off x="4574036" y="3141166"/>
            <a:ext cx="288032" cy="28425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5853100" y="1995119"/>
            <a:ext cx="3636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La diapositive n°7 présente l’ensemble des événements de gestion composant la carrière d’un agent  titulaire de la FPE. Les événements sont classés en macro-processus.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Il suffit de cliquer (en mode diaporama) sur un des processus pour accéder à la diapositive de l’événement correspondant.</a:t>
            </a:r>
          </a:p>
        </p:txBody>
      </p:sp>
      <p:sp>
        <p:nvSpPr>
          <p:cNvPr id="12" name="TextBox 40"/>
          <p:cNvSpPr txBox="1"/>
          <p:nvPr/>
        </p:nvSpPr>
        <p:spPr>
          <a:xfrm>
            <a:off x="5853100" y="4303987"/>
            <a:ext cx="363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Pour chaque événement, les principaux cas sont détaillés.</a:t>
            </a:r>
          </a:p>
        </p:txBody>
      </p:sp>
      <p:cxnSp>
        <p:nvCxnSpPr>
          <p:cNvPr id="13" name="Straight Connector 42"/>
          <p:cNvCxnSpPr/>
          <p:nvPr/>
        </p:nvCxnSpPr>
        <p:spPr bwMode="auto">
          <a:xfrm>
            <a:off x="5853100" y="2100416"/>
            <a:ext cx="0" cy="944337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43"/>
          <p:cNvCxnSpPr/>
          <p:nvPr/>
        </p:nvCxnSpPr>
        <p:spPr bwMode="auto">
          <a:xfrm>
            <a:off x="5853100" y="4323509"/>
            <a:ext cx="0" cy="32400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5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80" y="3502943"/>
            <a:ext cx="465833" cy="3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91"/>
          <p:cNvSpPr txBox="1"/>
          <p:nvPr/>
        </p:nvSpPr>
        <p:spPr>
          <a:xfrm>
            <a:off x="5853100" y="3360447"/>
            <a:ext cx="363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Il est possible de revenir au sommaire en cliquant sur l’image en haut à droite de chaque diapositive (en mode diaporama).</a:t>
            </a:r>
          </a:p>
        </p:txBody>
      </p:sp>
      <p:cxnSp>
        <p:nvCxnSpPr>
          <p:cNvPr id="17" name="Straight Connector 92"/>
          <p:cNvCxnSpPr/>
          <p:nvPr/>
        </p:nvCxnSpPr>
        <p:spPr bwMode="auto">
          <a:xfrm>
            <a:off x="5853100" y="3360447"/>
            <a:ext cx="0" cy="48568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94"/>
          <p:cNvCxnSpPr/>
          <p:nvPr/>
        </p:nvCxnSpPr>
        <p:spPr bwMode="auto">
          <a:xfrm>
            <a:off x="4088760" y="3636821"/>
            <a:ext cx="1590795" cy="0"/>
          </a:xfrm>
          <a:prstGeom prst="straightConnector1">
            <a:avLst/>
          </a:prstGeom>
          <a:noFill/>
          <a:ln w="12700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9" name="Imag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3914445"/>
            <a:ext cx="3060068" cy="236689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20" name="Straight Arrow Connector 79"/>
          <p:cNvCxnSpPr>
            <a:endCxn id="9" idx="1"/>
          </p:cNvCxnSpPr>
          <p:nvPr/>
        </p:nvCxnSpPr>
        <p:spPr bwMode="auto">
          <a:xfrm>
            <a:off x="2060551" y="4488438"/>
            <a:ext cx="1620346" cy="0"/>
          </a:xfrm>
          <a:prstGeom prst="straightConnector1">
            <a:avLst/>
          </a:prstGeom>
          <a:noFill/>
          <a:ln w="12700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1" name="Image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7" y="1617761"/>
            <a:ext cx="2569375" cy="1778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2" name="Connecteur en angle 21"/>
          <p:cNvCxnSpPr/>
          <p:nvPr/>
        </p:nvCxnSpPr>
        <p:spPr bwMode="auto">
          <a:xfrm rot="5400000">
            <a:off x="2127315" y="2883555"/>
            <a:ext cx="1224000" cy="792000"/>
          </a:xfrm>
          <a:prstGeom prst="bentConnector3">
            <a:avLst>
              <a:gd name="adj1" fmla="val 59595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necteur droit avec flèche 22"/>
          <p:cNvCxnSpPr>
            <a:endCxn id="6" idx="1"/>
          </p:cNvCxnSpPr>
          <p:nvPr/>
        </p:nvCxnSpPr>
        <p:spPr bwMode="auto">
          <a:xfrm flipV="1">
            <a:off x="3064817" y="2382885"/>
            <a:ext cx="600373" cy="29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onnecteur droit avec flèche 23"/>
          <p:cNvCxnSpPr>
            <a:endCxn id="8" idx="1"/>
          </p:cNvCxnSpPr>
          <p:nvPr/>
        </p:nvCxnSpPr>
        <p:spPr bwMode="auto">
          <a:xfrm>
            <a:off x="3014657" y="2846152"/>
            <a:ext cx="672935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432720" y="2657090"/>
            <a:ext cx="702595" cy="551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06" y="1088740"/>
            <a:ext cx="905649" cy="105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55"/>
          <p:cNvSpPr txBox="1"/>
          <p:nvPr/>
        </p:nvSpPr>
        <p:spPr>
          <a:xfrm>
            <a:off x="5399557" y="5089388"/>
            <a:ext cx="29877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+mn-lt"/>
              </a:rPr>
              <a:t>Lien pour accéder aux actes :</a:t>
            </a:r>
          </a:p>
          <a:p>
            <a:pPr marL="177800" indent="-177800">
              <a:buFont typeface="Arial" pitchFamily="34" charset="0"/>
              <a:buChar char="•"/>
            </a:pPr>
            <a:endParaRPr lang="fr-FR" sz="1200" b="1" dirty="0">
              <a:solidFill>
                <a:srgbClr val="004272"/>
              </a:solidFill>
              <a:latin typeface="+mn-lt"/>
            </a:endParaRPr>
          </a:p>
          <a:p>
            <a:pPr marL="177800" indent="-177800">
              <a:buFont typeface="Arial" pitchFamily="34" charset="0"/>
              <a:buChar char="•"/>
            </a:pPr>
            <a:endParaRPr lang="fr-FR" sz="1000" b="1" dirty="0">
              <a:solidFill>
                <a:srgbClr val="004272"/>
              </a:solidFill>
              <a:latin typeface="+mn-lt"/>
            </a:endParaRPr>
          </a:p>
          <a:p>
            <a:pPr marL="180975" lvl="1" indent="-9525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+mn-lt"/>
                <a:hlinkClick r:id="rId7"/>
              </a:rPr>
              <a:t>hOPPER</a:t>
            </a:r>
            <a:endParaRPr lang="fr-FR" sz="1200" b="1" dirty="0">
              <a:solidFill>
                <a:srgbClr val="004272"/>
              </a:solidFill>
              <a:latin typeface="+mn-lt"/>
            </a:endParaRPr>
          </a:p>
          <a:p>
            <a:pPr marL="180975" lvl="1" indent="-95250">
              <a:buFont typeface="Arial" pitchFamily="34" charset="0"/>
              <a:buChar char="•"/>
            </a:pPr>
            <a:endParaRPr lang="fr-FR" sz="1200" b="1" dirty="0">
              <a:solidFill>
                <a:srgbClr val="004272"/>
              </a:solidFill>
              <a:latin typeface="+mn-lt"/>
            </a:endParaRPr>
          </a:p>
          <a:p>
            <a:pPr marL="180975" lvl="1" indent="-9525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+mn-lt"/>
                <a:hlinkClick r:id="rId8"/>
              </a:rPr>
              <a:t>PISSARHHO</a:t>
            </a:r>
            <a:endParaRPr lang="fr-FR" sz="1200" b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28" name="Image 2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60" y="5624201"/>
            <a:ext cx="837870" cy="64294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18" y="5887769"/>
            <a:ext cx="384186" cy="3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5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59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85D3FE-EDEE-4AA5-97F7-0CBDB0EF8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210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err="1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142922</TotalTime>
  <Words>883</Words>
  <Application>Microsoft Office PowerPoint</Application>
  <PresentationFormat>Format A4 (210 x 297 mm)</PresentationFormat>
  <Paragraphs>143</Paragraphs>
  <Slides>58</Slides>
  <Notes>23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9" baseType="lpstr">
      <vt:lpstr>Arial</vt:lpstr>
      <vt:lpstr>Arial (Body)</vt:lpstr>
      <vt:lpstr>Arial (Corps)</vt:lpstr>
      <vt:lpstr>Calibri</vt:lpstr>
      <vt:lpstr>Courier New</vt:lpstr>
      <vt:lpstr>Tw Cen MT</vt:lpstr>
      <vt:lpstr>Verdana</vt:lpstr>
      <vt:lpstr>Wingdings</vt:lpstr>
      <vt:lpstr>Wingdings 2</vt:lpstr>
      <vt:lpstr>2_Présentation Powerpoint diffusion interne</vt:lpstr>
      <vt:lpstr>think-cell Slide</vt:lpstr>
      <vt:lpstr>CISIRH Bibliothèque des actes</vt:lpstr>
      <vt:lpstr>Contexte et objectifs du document</vt:lpstr>
      <vt:lpstr>Mise à jour du document et contacts</vt:lpstr>
      <vt:lpstr>Informations utiles (1/2)</vt:lpstr>
      <vt:lpstr>Informations utiles (2/2)</vt:lpstr>
      <vt:lpstr>Présentation du livrable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Groupement Mc²i, Eurogroup, Trexia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Appui CISRH - Livret d'accueil des nouveaux arrivants</dc:title>
  <dc:subject>Livret d'accueil à l'attention des nouveaux arrivants</dc:subject>
  <dc:creator>Bastien Turpault (Trexia)</dc:creator>
  <cp:lastModifiedBy>LENTIGNAC Virginie</cp:lastModifiedBy>
  <cp:revision>7730</cp:revision>
  <cp:lastPrinted>2022-02-21T09:16:25Z</cp:lastPrinted>
  <dcterms:created xsi:type="dcterms:W3CDTF">2009-07-09T13:00:12Z</dcterms:created>
  <dcterms:modified xsi:type="dcterms:W3CDTF">2024-01-26T13:24:14Z</dcterms:modified>
</cp:coreProperties>
</file>