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d45d42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d45d42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d45d42a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d45d42a9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45d42a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d45d42a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d45d42a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d45d42a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d45d42a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d45d42a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d45d42a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d45d42a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d45d42a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d45d42a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d45d42a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d45d42a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d45d42a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d45d42a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d45d42a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d45d42a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d45d42a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d45d42a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d45d42a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d45d42a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Mathematical Libraries in HPC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latin typeface="Roboto"/>
                <a:ea typeface="Roboto"/>
                <a:cs typeface="Roboto"/>
                <a:sym typeface="Roboto"/>
              </a:rPr>
              <a:t>Choosing the Right Library</a:t>
            </a:r>
            <a:endParaRPr sz="2500"/>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en" sz="1700">
                <a:solidFill>
                  <a:srgbClr val="242424"/>
                </a:solidFill>
                <a:highlight>
                  <a:srgbClr val="FFFFFF"/>
                </a:highlight>
                <a:latin typeface="Roboto"/>
                <a:ea typeface="Roboto"/>
                <a:cs typeface="Roboto"/>
                <a:sym typeface="Roboto"/>
              </a:rPr>
              <a:t>In order to determine which HPC library is the most suitable for a given application, it is important to carefully compare the different options in terms of speed and memory usage. </a:t>
            </a:r>
            <a:endParaRPr sz="1700">
              <a:solidFill>
                <a:srgbClr val="242424"/>
              </a:solidFill>
              <a:highlight>
                <a:srgbClr val="FFFFFF"/>
              </a:highlight>
              <a:latin typeface="Roboto"/>
              <a:ea typeface="Roboto"/>
              <a:cs typeface="Roboto"/>
              <a:sym typeface="Roboto"/>
            </a:endParaRPr>
          </a:p>
          <a:p>
            <a:pPr indent="-355600" lvl="0" marL="457200" rtl="0" algn="l">
              <a:spcBef>
                <a:spcPts val="0"/>
              </a:spcBef>
              <a:spcAft>
                <a:spcPts val="0"/>
              </a:spcAft>
              <a:buSzPts val="2000"/>
              <a:buFont typeface="Roboto"/>
              <a:buChar char="-"/>
            </a:pPr>
            <a:r>
              <a:rPr lang="en" sz="1700">
                <a:solidFill>
                  <a:srgbClr val="242424"/>
                </a:solidFill>
                <a:highlight>
                  <a:srgbClr val="FFFFFF"/>
                </a:highlight>
                <a:latin typeface="Roboto"/>
                <a:ea typeface="Roboto"/>
                <a:cs typeface="Roboto"/>
                <a:sym typeface="Roboto"/>
              </a:rPr>
              <a:t>A comparative study can be used to analyze the performance of different libraries and identify any trends or patterns that may be relevant to the user’s specific needs.</a:t>
            </a:r>
            <a:endParaRPr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42424"/>
              </a:buClr>
              <a:buSzPts val="1700"/>
              <a:buFont typeface="Roboto"/>
              <a:buChar char="-"/>
            </a:pPr>
            <a:r>
              <a:rPr lang="en" sz="1700">
                <a:solidFill>
                  <a:srgbClr val="242424"/>
                </a:solidFill>
                <a:highlight>
                  <a:srgbClr val="FFFFFF"/>
                </a:highlight>
                <a:latin typeface="Roboto"/>
                <a:ea typeface="Roboto"/>
                <a:cs typeface="Roboto"/>
                <a:sym typeface="Roboto"/>
              </a:rPr>
              <a:t>It is important to carefully compare the different options and consider factors such as supported operations, programming languages, and level of support in order to choose the most suitable library for a given application. </a:t>
            </a:r>
            <a:endParaRPr sz="1700">
              <a:solidFill>
                <a:srgbClr val="242424"/>
              </a:solidFill>
              <a:highlight>
                <a:srgbClr val="FFFFFF"/>
              </a:highlight>
              <a:latin typeface="Roboto"/>
              <a:ea typeface="Roboto"/>
              <a:cs typeface="Roboto"/>
              <a:sym typeface="Roboto"/>
            </a:endParaRPr>
          </a:p>
          <a:p>
            <a:pPr indent="-336550" lvl="0" marL="457200" rtl="0" algn="l">
              <a:spcBef>
                <a:spcPts val="0"/>
              </a:spcBef>
              <a:spcAft>
                <a:spcPts val="0"/>
              </a:spcAft>
              <a:buClr>
                <a:srgbClr val="242424"/>
              </a:buClr>
              <a:buSzPts val="1700"/>
              <a:buFont typeface="Roboto"/>
              <a:buChar char="-"/>
            </a:pPr>
            <a:r>
              <a:rPr lang="en" sz="1700">
                <a:solidFill>
                  <a:srgbClr val="242424"/>
                </a:solidFill>
                <a:highlight>
                  <a:srgbClr val="FFFFFF"/>
                </a:highlight>
                <a:latin typeface="Roboto"/>
                <a:ea typeface="Roboto"/>
                <a:cs typeface="Roboto"/>
                <a:sym typeface="Roboto"/>
              </a:rPr>
              <a:t>A comparative study can provide valuable insights into the performance of different libraries and help users make informed decisions about which library is best suited to their needs.</a:t>
            </a:r>
            <a:endParaRPr sz="17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800">
              <a:solidFill>
                <a:schemeClr val="dk1"/>
              </a:solidFill>
            </a:endParaRPr>
          </a:p>
          <a:p>
            <a:pPr indent="0" lvl="0" marL="0" rtl="0" algn="l">
              <a:spcBef>
                <a:spcPts val="1200"/>
              </a:spcBef>
              <a:spcAft>
                <a:spcPts val="0"/>
              </a:spcAft>
              <a:buNone/>
            </a:pPr>
            <a:r>
              <a:t/>
            </a:r>
            <a:endParaRPr sz="2800">
              <a:solidFill>
                <a:schemeClr val="dk1"/>
              </a:solidFill>
            </a:endParaRPr>
          </a:p>
          <a:p>
            <a:pPr indent="0" lvl="0" marL="0" rtl="0" algn="ctr">
              <a:spcBef>
                <a:spcPts val="1200"/>
              </a:spcBef>
              <a:spcAft>
                <a:spcPts val="1200"/>
              </a:spcAft>
              <a:buNone/>
            </a:pPr>
            <a:r>
              <a:rPr lang="en" sz="2800">
                <a:solidFill>
                  <a:schemeClr val="dk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What are Math Libraries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Importance of Math Libraries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BLAS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LAPACK</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FFT</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MKL</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Math Libraries for Deep Learning</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Choosing the Right Library</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Conclusion</a:t>
            </a:r>
            <a:endParaRPr sz="1700">
              <a:solidFill>
                <a:schemeClr val="dk1"/>
              </a:solidFill>
              <a:latin typeface="Roboto"/>
              <a:ea typeface="Roboto"/>
              <a:cs typeface="Roboto"/>
              <a:sym typeface="Roboto"/>
            </a:endParaRPr>
          </a:p>
        </p:txBody>
      </p:sp>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Math Libraries </a:t>
            </a:r>
            <a:endParaRPr/>
          </a:p>
        </p:txBody>
      </p:sp>
      <p:sp>
        <p:nvSpPr>
          <p:cNvPr id="66" name="Google Shape;66;p15"/>
          <p:cNvSpPr txBox="1"/>
          <p:nvPr>
            <p:ph idx="1" type="body"/>
          </p:nvPr>
        </p:nvSpPr>
        <p:spPr>
          <a:xfrm>
            <a:off x="76825" y="558250"/>
            <a:ext cx="9144000" cy="45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300"/>
          </a:p>
          <a:p>
            <a:pPr indent="-336550" lvl="0" marL="457200" rtl="0" algn="l">
              <a:spcBef>
                <a:spcPts val="120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Math libraries in (HPC) are specialized software packages that provide efficient and optimized implementations of mathematical algorithms. </a:t>
            </a:r>
            <a:endParaRPr sz="1700">
              <a:solidFill>
                <a:srgbClr val="374151"/>
              </a:solidFill>
              <a:latin typeface="Roboto"/>
              <a:ea typeface="Roboto"/>
              <a:cs typeface="Roboto"/>
              <a:sym typeface="Roboto"/>
            </a:endParaRPr>
          </a:p>
          <a:p>
            <a:pPr indent="0" lvl="0" marL="0" rtl="0" algn="l">
              <a:spcBef>
                <a:spcPts val="1200"/>
              </a:spcBef>
              <a:spcAft>
                <a:spcPts val="0"/>
              </a:spcAft>
              <a:buNone/>
            </a:pPr>
            <a:r>
              <a:t/>
            </a:r>
            <a:endParaRPr sz="1700">
              <a:solidFill>
                <a:srgbClr val="374151"/>
              </a:solidFill>
              <a:latin typeface="Roboto"/>
              <a:ea typeface="Roboto"/>
              <a:cs typeface="Roboto"/>
              <a:sym typeface="Roboto"/>
            </a:endParaRPr>
          </a:p>
          <a:p>
            <a:pPr indent="-336550" lvl="0" marL="457200" rtl="0" algn="l">
              <a:spcBef>
                <a:spcPts val="120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These libraries are designed to take advantage of parallel processing capabilities in modern hardware architectures, such as multi-core processors, GPUs and accelerators. </a:t>
            </a:r>
            <a:endParaRPr sz="1700">
              <a:solidFill>
                <a:srgbClr val="374151"/>
              </a:solidFill>
              <a:latin typeface="Roboto"/>
              <a:ea typeface="Roboto"/>
              <a:cs typeface="Roboto"/>
              <a:sym typeface="Roboto"/>
            </a:endParaRPr>
          </a:p>
          <a:p>
            <a:pPr indent="0" lvl="0" marL="0" rtl="0" algn="l">
              <a:spcBef>
                <a:spcPts val="1200"/>
              </a:spcBef>
              <a:spcAft>
                <a:spcPts val="0"/>
              </a:spcAft>
              <a:buNone/>
            </a:pPr>
            <a:r>
              <a:t/>
            </a:r>
            <a:endParaRPr sz="1700">
              <a:solidFill>
                <a:srgbClr val="374151"/>
              </a:solidFill>
              <a:latin typeface="Roboto"/>
              <a:ea typeface="Roboto"/>
              <a:cs typeface="Roboto"/>
              <a:sym typeface="Roboto"/>
            </a:endParaRPr>
          </a:p>
          <a:p>
            <a:pPr indent="-336550" lvl="0" marL="457200" rtl="0" algn="l">
              <a:spcBef>
                <a:spcPts val="1200"/>
              </a:spcBef>
              <a:spcAft>
                <a:spcPts val="0"/>
              </a:spcAft>
              <a:buClr>
                <a:srgbClr val="374151"/>
              </a:buClr>
              <a:buSzPts val="1700"/>
              <a:buFont typeface="Roboto"/>
              <a:buChar char="-"/>
            </a:pPr>
            <a:r>
              <a:rPr lang="en" sz="1700">
                <a:solidFill>
                  <a:srgbClr val="374151"/>
                </a:solidFill>
                <a:latin typeface="Roboto"/>
                <a:ea typeface="Roboto"/>
                <a:cs typeface="Roboto"/>
                <a:sym typeface="Roboto"/>
              </a:rPr>
              <a:t>Math libraries play a crucial role in HPC applications by offering high-performance solutions for a variety of mathematical operations commonly used in scientific, engineering, and data-intensive computations.</a:t>
            </a:r>
            <a:endParaRPr sz="1700">
              <a:solidFill>
                <a:srgbClr val="374151"/>
              </a:solidFill>
              <a:latin typeface="Roboto"/>
              <a:ea typeface="Roboto"/>
              <a:cs typeface="Roboto"/>
              <a:sym typeface="Roboto"/>
            </a:endParaRPr>
          </a:p>
          <a:p>
            <a:pPr indent="0" lvl="0" marL="0" rtl="0" algn="l">
              <a:spcBef>
                <a:spcPts val="1200"/>
              </a:spcBef>
              <a:spcAft>
                <a:spcPts val="12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Math Libraries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latin typeface="Roboto"/>
                <a:ea typeface="Roboto"/>
                <a:cs typeface="Roboto"/>
                <a:sym typeface="Roboto"/>
              </a:rPr>
              <a:t>T</a:t>
            </a:r>
            <a:r>
              <a:rPr lang="en" sz="1700">
                <a:solidFill>
                  <a:srgbClr val="242424"/>
                </a:solidFill>
                <a:highlight>
                  <a:srgbClr val="FFFFFF"/>
                </a:highlight>
                <a:latin typeface="Roboto"/>
                <a:ea typeface="Roboto"/>
                <a:cs typeface="Roboto"/>
                <a:sym typeface="Roboto"/>
              </a:rPr>
              <a:t>he implementation of HPC libraries for linear algebraic or matrix operations has become increasingly important in fields such as scientific research and financial modeling, where the ability to quickly and accurately perform complex calculations is crucial. </a:t>
            </a:r>
            <a:endParaRPr sz="1700">
              <a:solidFill>
                <a:srgbClr val="242424"/>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700">
              <a:solidFill>
                <a:srgbClr val="242424"/>
              </a:solidFill>
              <a:highlight>
                <a:srgbClr val="FFFFFF"/>
              </a:highlight>
              <a:latin typeface="Roboto"/>
              <a:ea typeface="Roboto"/>
              <a:cs typeface="Roboto"/>
              <a:sym typeface="Roboto"/>
            </a:endParaRPr>
          </a:p>
          <a:p>
            <a:pPr indent="-336550" lvl="0" marL="457200" rtl="0" algn="l">
              <a:spcBef>
                <a:spcPts val="1200"/>
              </a:spcBef>
              <a:spcAft>
                <a:spcPts val="0"/>
              </a:spcAft>
              <a:buSzPts val="1700"/>
              <a:buChar char="-"/>
            </a:pPr>
            <a:r>
              <a:rPr lang="en" sz="1700">
                <a:solidFill>
                  <a:srgbClr val="242424"/>
                </a:solidFill>
                <a:highlight>
                  <a:srgbClr val="FFFFFF"/>
                </a:highlight>
                <a:latin typeface="Roboto"/>
                <a:ea typeface="Roboto"/>
                <a:cs typeface="Roboto"/>
                <a:sym typeface="Roboto"/>
              </a:rPr>
              <a:t>These libraries allow users to leverage the power of supercomputers and other specialized systems to perform calculations involving matrices and vectors more efficiently than with standard computational methods.</a:t>
            </a:r>
            <a:endParaRPr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BLAS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Font typeface="Roboto"/>
              <a:buChar char="-"/>
            </a:pPr>
            <a:r>
              <a:rPr lang="en" sz="1700">
                <a:solidFill>
                  <a:schemeClr val="dk1"/>
                </a:solidFill>
                <a:latin typeface="Roboto"/>
                <a:ea typeface="Roboto"/>
                <a:cs typeface="Roboto"/>
                <a:sym typeface="Roboto"/>
              </a:rPr>
              <a:t>BLAS (Basic Linear Algebra Subprograms)</a:t>
            </a:r>
            <a:endParaRPr sz="1700">
              <a:solidFill>
                <a:schemeClr val="dk1"/>
              </a:solidFill>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solidFill>
                  <a:schemeClr val="dk1"/>
                </a:solidFill>
                <a:latin typeface="Roboto"/>
                <a:ea typeface="Roboto"/>
                <a:cs typeface="Roboto"/>
                <a:sym typeface="Roboto"/>
              </a:rPr>
              <a:t>BLAS provides a set of low-level linear algebra operations, such as matrix multiplication, vector operations, and other fundamental linear algebra functions. </a:t>
            </a:r>
            <a:endParaRPr sz="1700">
              <a:solidFill>
                <a:schemeClr val="dk1"/>
              </a:solidFill>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solidFill>
                  <a:schemeClr val="dk1"/>
                </a:solidFill>
                <a:latin typeface="Roboto"/>
                <a:ea typeface="Roboto"/>
                <a:cs typeface="Roboto"/>
                <a:sym typeface="Roboto"/>
              </a:rPr>
              <a:t>BLAS is widely used as a building block for many higher-level mathematical libraries.</a:t>
            </a:r>
            <a:endParaRPr sz="1700">
              <a:solidFill>
                <a:schemeClr val="dk1"/>
              </a:solidFill>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solidFill>
                  <a:schemeClr val="dk1"/>
                </a:solidFill>
                <a:latin typeface="Roboto"/>
                <a:ea typeface="Roboto"/>
                <a:cs typeface="Roboto"/>
                <a:sym typeface="Roboto"/>
              </a:rPr>
              <a:t>The Level 1 BLAS perform scalar, vector and vector-vector operations, the Level 2 BLAS perform matrix-vector operations, and the Level 3 BLAS perform matrix-matrix operations. </a:t>
            </a:r>
            <a:endParaRPr sz="1700">
              <a:solidFill>
                <a:schemeClr val="dk1"/>
              </a:solidFill>
              <a:latin typeface="Roboto"/>
              <a:ea typeface="Roboto"/>
              <a:cs typeface="Roboto"/>
              <a:sym typeface="Roboto"/>
            </a:endParaRPr>
          </a:p>
          <a:p>
            <a:pPr indent="-381000" lvl="0" marL="457200" rtl="0" algn="l">
              <a:spcBef>
                <a:spcPts val="0"/>
              </a:spcBef>
              <a:spcAft>
                <a:spcPts val="0"/>
              </a:spcAft>
              <a:buSzPts val="2400"/>
              <a:buFont typeface="Roboto"/>
              <a:buChar char="-"/>
            </a:pPr>
            <a:r>
              <a:rPr lang="en" sz="1700">
                <a:solidFill>
                  <a:schemeClr val="dk1"/>
                </a:solidFill>
                <a:latin typeface="Roboto"/>
                <a:ea typeface="Roboto"/>
                <a:cs typeface="Roboto"/>
                <a:sym typeface="Roboto"/>
              </a:rPr>
              <a:t>The BLAS are efficient, portable, and widely available, they are commonly used in the development of high quality linear algebra software</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LAPACK</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Font typeface="Roboto"/>
              <a:buChar char="-"/>
            </a:pPr>
            <a:r>
              <a:rPr lang="en" sz="1700">
                <a:solidFill>
                  <a:schemeClr val="dk1"/>
                </a:solidFill>
                <a:latin typeface="Roboto"/>
                <a:ea typeface="Roboto"/>
                <a:cs typeface="Roboto"/>
                <a:sym typeface="Roboto"/>
              </a:rPr>
              <a:t>LAPACK builds upon BLAS and offers higher-level linear algebra operations, including factorizations, eigenvalue problems, and singular value decomposition. </a:t>
            </a:r>
            <a:endParaRPr sz="1700">
              <a:solidFill>
                <a:schemeClr val="dk1"/>
              </a:solidFill>
              <a:latin typeface="Roboto"/>
              <a:ea typeface="Roboto"/>
              <a:cs typeface="Roboto"/>
              <a:sym typeface="Roboto"/>
            </a:endParaRPr>
          </a:p>
          <a:p>
            <a:pPr indent="-374650" lvl="0" marL="457200" rtl="0" algn="l">
              <a:spcBef>
                <a:spcPts val="0"/>
              </a:spcBef>
              <a:spcAft>
                <a:spcPts val="0"/>
              </a:spcAft>
              <a:buSzPts val="2300"/>
              <a:buFont typeface="Roboto"/>
              <a:buChar char="-"/>
            </a:pPr>
            <a:r>
              <a:rPr lang="en" sz="1700">
                <a:solidFill>
                  <a:schemeClr val="dk1"/>
                </a:solidFill>
                <a:latin typeface="Roboto"/>
                <a:ea typeface="Roboto"/>
                <a:cs typeface="Roboto"/>
                <a:sym typeface="Roboto"/>
              </a:rPr>
              <a:t>LAPACK is particularly valuable for solving complex numerical problems in various scientific and engineering disciplines.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LAPACK addresses this problem by reorganizing the algorithms to use block matrix operations, such as matrix multiplication, in the innermost loops.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These block operations can be optimized for each architecture to account for the memory hierarchy, and so provide a transportable way to achieve high efficiency on diverse modern machines.</a:t>
            </a:r>
            <a:endParaRPr sz="17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1700">
                <a:solidFill>
                  <a:srgbClr val="374151"/>
                </a:solidFill>
                <a:latin typeface="Roboto"/>
                <a:ea typeface="Roboto"/>
                <a:cs typeface="Roboto"/>
                <a:sym typeface="Roboto"/>
              </a:rPr>
              <a:t>FFT libraries are essential for efficiently computing Fast Fourier transforms, which are fundamental in signal processing, image analysis, and simulations.</a:t>
            </a:r>
            <a:endParaRPr sz="1700">
              <a:solidFill>
                <a:srgbClr val="374151"/>
              </a:solidFill>
              <a:latin typeface="Roboto"/>
              <a:ea typeface="Roboto"/>
              <a:cs typeface="Roboto"/>
              <a:sym typeface="Roboto"/>
            </a:endParaRPr>
          </a:p>
          <a:p>
            <a:pPr indent="-374650" lvl="0" marL="457200" rtl="0" algn="l">
              <a:spcBef>
                <a:spcPts val="0"/>
              </a:spcBef>
              <a:spcAft>
                <a:spcPts val="0"/>
              </a:spcAft>
              <a:buSzPts val="2300"/>
              <a:buChar char="-"/>
            </a:pPr>
            <a:r>
              <a:rPr lang="en" sz="1700">
                <a:solidFill>
                  <a:srgbClr val="374151"/>
                </a:solidFill>
                <a:latin typeface="Roboto"/>
                <a:ea typeface="Roboto"/>
                <a:cs typeface="Roboto"/>
                <a:sym typeface="Roboto"/>
              </a:rPr>
              <a:t>FFT libraries are fundamental in applications such as audio processing, image processing, telecommunications, radar systems, medical imaging, and more.</a:t>
            </a:r>
            <a:endParaRPr sz="1700">
              <a:solidFill>
                <a:srgbClr val="374151"/>
              </a:solidFill>
              <a:latin typeface="Roboto"/>
              <a:ea typeface="Roboto"/>
              <a:cs typeface="Roboto"/>
              <a:sym typeface="Roboto"/>
            </a:endParaRPr>
          </a:p>
          <a:p>
            <a:pPr indent="-374650" lvl="0" marL="457200" rtl="0" algn="l">
              <a:spcBef>
                <a:spcPts val="0"/>
              </a:spcBef>
              <a:spcAft>
                <a:spcPts val="0"/>
              </a:spcAft>
              <a:buSzPts val="2300"/>
              <a:buChar char="-"/>
            </a:pPr>
            <a:r>
              <a:rPr lang="en" sz="1700">
                <a:solidFill>
                  <a:srgbClr val="374151"/>
                </a:solidFill>
                <a:latin typeface="Roboto"/>
                <a:ea typeface="Roboto"/>
                <a:cs typeface="Roboto"/>
                <a:sym typeface="Roboto"/>
              </a:rPr>
              <a:t>They enable the analysis of signals in the frequency domain, revealing information about the frequency components present in the data.</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t/>
            </a:r>
            <a:endParaRPr sz="1700">
              <a:solidFill>
                <a:srgbClr val="37415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MKL</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a:buChar char="-"/>
            </a:pPr>
            <a:r>
              <a:rPr lang="en" sz="1700">
                <a:solidFill>
                  <a:srgbClr val="374151"/>
                </a:solidFill>
                <a:latin typeface="Roboto"/>
                <a:ea typeface="Roboto"/>
                <a:cs typeface="Roboto"/>
                <a:sym typeface="Roboto"/>
              </a:rPr>
              <a:t>Intel Math Kernel Library (MKL) is a highly optimized and widely used mathematical library designed to deliver high-performance mathematical functions for scientific, engineering, and high-performance computing (HPC) applications. </a:t>
            </a:r>
            <a:endParaRPr sz="1700">
              <a:solidFill>
                <a:srgbClr val="374151"/>
              </a:solidFill>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solidFill>
                  <a:srgbClr val="374151"/>
                </a:solidFill>
                <a:latin typeface="Roboto"/>
                <a:ea typeface="Roboto"/>
                <a:cs typeface="Roboto"/>
                <a:sym typeface="Roboto"/>
              </a:rPr>
              <a:t>MKL is developed by Intel and is known for its efficiency in exploiting the full potential of Intel architectures, including Intel Xeon processors and Intel Xeon Phi coprocessors.</a:t>
            </a:r>
            <a:endParaRPr sz="17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811"/>
              <a:t>Math Libraries for Deep Learning</a:t>
            </a:r>
            <a:endParaRPr sz="2811"/>
          </a:p>
          <a:p>
            <a:pPr indent="0" lvl="0" marL="0" rtl="0" algn="l">
              <a:spcBef>
                <a:spcPts val="120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a:buChar char="-"/>
            </a:pPr>
            <a:r>
              <a:rPr lang="en" sz="1700">
                <a:solidFill>
                  <a:srgbClr val="374151"/>
                </a:solidFill>
                <a:latin typeface="Roboto"/>
                <a:ea typeface="Roboto"/>
                <a:cs typeface="Roboto"/>
                <a:sym typeface="Roboto"/>
              </a:rPr>
              <a:t>With the rise of deep learning in HPC, specialized libraries like cuDNN (NVIDIA's CUDA Deep Neural Network library), Intel Math Kernel Library for Deep Neural Networks (MKL-DNN), and others cater to the unique requirements of neural network computations.</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