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9144000"/>
  <p:notesSz cx="6858000" cy="9144000"/>
  <p:embeddedFontLst>
    <p:embeddedFont>
      <p:font typeface="Arimo"/>
      <p:regular r:id="rId50"/>
      <p:bold r:id="rId51"/>
      <p:italic r:id="rId52"/>
      <p:boldItalic r:id="rId53"/>
    </p:embeddedFont>
    <p:embeddedFont>
      <p:font typeface="Quintessential"/>
      <p:regular r:id="rId54"/>
    </p:embeddedFont>
    <p:embeddedFont>
      <p:font typeface="Open Sans"/>
      <p:bold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9">
          <p15:clr>
            <a:srgbClr val="A4A3A4"/>
          </p15:clr>
        </p15:guide>
        <p15:guide id="2" pos="2880">
          <p15:clr>
            <a:srgbClr val="A4A3A4"/>
          </p15:clr>
        </p15:guide>
      </p15:sldGuideLst>
    </p:ext>
    <p:ext uri="GoogleSlidesCustomDataVersion2">
      <go:slidesCustomData xmlns:go="http://customooxmlschemas.google.com/" r:id="rId57" roundtripDataSignature="AMtx7mi3I0voucMyloF97vgsypj+Ss1r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08DEC1-7455-48C2-92BA-67ABB43B5B6A}">
  <a:tblStyle styleId="{2D08DEC1-7455-48C2-92BA-67ABB43B5B6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9"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rimo-bold.fntdata"/><Relationship Id="rId50" Type="http://schemas.openxmlformats.org/officeDocument/2006/relationships/font" Target="fonts/Arimo-regular.fntdata"/><Relationship Id="rId53" Type="http://schemas.openxmlformats.org/officeDocument/2006/relationships/font" Target="fonts/Arimo-boldItalic.fntdata"/><Relationship Id="rId52" Type="http://schemas.openxmlformats.org/officeDocument/2006/relationships/font" Target="fonts/Arimo-italic.fntdata"/><Relationship Id="rId11" Type="http://schemas.openxmlformats.org/officeDocument/2006/relationships/slide" Target="slides/slide5.xml"/><Relationship Id="rId55" Type="http://schemas.openxmlformats.org/officeDocument/2006/relationships/font" Target="fonts/OpenSans-bold.fntdata"/><Relationship Id="rId10" Type="http://schemas.openxmlformats.org/officeDocument/2006/relationships/slide" Target="slides/slide4.xml"/><Relationship Id="rId54" Type="http://schemas.openxmlformats.org/officeDocument/2006/relationships/font" Target="fonts/Quintessential-regular.fntdata"/><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5"/>
          <p:cNvSpPr txBox="1"/>
          <p:nvPr>
            <p:ph type="ctrTitle"/>
          </p:nvPr>
        </p:nvSpPr>
        <p:spPr>
          <a:xfrm>
            <a:off x="1143000" y="2192371"/>
            <a:ext cx="6858000" cy="1317593"/>
          </a:xfrm>
          <a:prstGeom prst="rect">
            <a:avLst/>
          </a:prstGeom>
          <a:noFill/>
          <a:ln>
            <a:noFill/>
          </a:ln>
        </p:spPr>
        <p:txBody>
          <a:bodyPr anchorCtr="0" anchor="b" bIns="48900" lIns="97825" spcFirstLastPara="1" rIns="97825" wrap="square" tIns="48900">
            <a:spAutoFit/>
          </a:bodyPr>
          <a:lstStyle>
            <a:lvl1pPr lvl="0" algn="ctr">
              <a:lnSpc>
                <a:spcPct val="90000"/>
              </a:lnSpc>
              <a:spcBef>
                <a:spcPts val="0"/>
              </a:spcBef>
              <a:spcAft>
                <a:spcPts val="0"/>
              </a:spcAft>
              <a:buClr>
                <a:srgbClr val="000000"/>
              </a:buClr>
              <a:buSzPts val="4400"/>
              <a:buFont typeface="Open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Clr>
                <a:schemeClr val="dk1"/>
              </a:buClr>
              <a:buSzPts val="2400"/>
              <a:buNone/>
              <a:defRPr sz="2400"/>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54"/>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lvl1pPr lvl="0" algn="ctr">
              <a:lnSpc>
                <a:spcPct val="90000"/>
              </a:lnSpc>
              <a:spcBef>
                <a:spcPts val="0"/>
              </a:spcBef>
              <a:spcAft>
                <a:spcPts val="0"/>
              </a:spcAft>
              <a:buClr>
                <a:srgbClr val="000000"/>
              </a:buClr>
              <a:buSzPts val="2800"/>
              <a:buFont typeface="Open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54"/>
          <p:cNvSpPr txBox="1"/>
          <p:nvPr>
            <p:ph idx="1" type="body"/>
          </p:nvPr>
        </p:nvSpPr>
        <p:spPr>
          <a:xfrm rot="5400000">
            <a:off x="1994787" y="-343600"/>
            <a:ext cx="5154427"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5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55"/>
          <p:cNvSpPr txBox="1"/>
          <p:nvPr>
            <p:ph type="title"/>
          </p:nvPr>
        </p:nvSpPr>
        <p:spPr>
          <a:xfrm rot="5400000">
            <a:off x="5316736" y="2978350"/>
            <a:ext cx="5811838" cy="585389"/>
          </a:xfrm>
          <a:prstGeom prst="rect">
            <a:avLst/>
          </a:prstGeom>
          <a:noFill/>
          <a:ln>
            <a:noFill/>
          </a:ln>
        </p:spPr>
        <p:txBody>
          <a:bodyPr anchorCtr="0" anchor="t" bIns="48900" lIns="97825" spcFirstLastPara="1" rIns="97825" wrap="square" tIns="48900">
            <a:spAutoFit/>
          </a:bodyPr>
          <a:lstStyle>
            <a:lvl1pPr lvl="0" algn="ctr">
              <a:lnSpc>
                <a:spcPct val="90000"/>
              </a:lnSpc>
              <a:spcBef>
                <a:spcPts val="0"/>
              </a:spcBef>
              <a:spcAft>
                <a:spcPts val="0"/>
              </a:spcAft>
              <a:buClr>
                <a:srgbClr val="000000"/>
              </a:buClr>
              <a:buSzPts val="2800"/>
              <a:buFont typeface="Open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55"/>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5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6"/>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lvl1pPr lvl="0" algn="ctr">
              <a:lnSpc>
                <a:spcPct val="90000"/>
              </a:lnSpc>
              <a:spcBef>
                <a:spcPts val="0"/>
              </a:spcBef>
              <a:spcAft>
                <a:spcPts val="0"/>
              </a:spcAft>
              <a:buClr>
                <a:srgbClr val="000000"/>
              </a:buClr>
              <a:buSzPts val="2800"/>
              <a:buFont typeface="Open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6"/>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7"/>
          <p:cNvSpPr txBox="1"/>
          <p:nvPr>
            <p:ph type="title"/>
          </p:nvPr>
        </p:nvSpPr>
        <p:spPr>
          <a:xfrm>
            <a:off x="623888" y="2801685"/>
            <a:ext cx="7886700" cy="1760791"/>
          </a:xfrm>
          <a:prstGeom prst="rect">
            <a:avLst/>
          </a:prstGeom>
          <a:noFill/>
          <a:ln>
            <a:noFill/>
          </a:ln>
        </p:spPr>
        <p:txBody>
          <a:bodyPr anchorCtr="0" anchor="b" bIns="48900" lIns="97825" spcFirstLastPara="1" rIns="97825" wrap="square" tIns="48900">
            <a:spAutoFit/>
          </a:bodyPr>
          <a:lstStyle>
            <a:lvl1pPr lvl="0" algn="l">
              <a:lnSpc>
                <a:spcPct val="90000"/>
              </a:lnSpc>
              <a:spcBef>
                <a:spcPts val="0"/>
              </a:spcBef>
              <a:spcAft>
                <a:spcPts val="0"/>
              </a:spcAft>
              <a:buClr>
                <a:srgbClr val="000000"/>
              </a:buClr>
              <a:buSzPts val="6000"/>
              <a:buFont typeface="Open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888888"/>
              </a:buClr>
              <a:buSzPts val="2400"/>
              <a:buNone/>
              <a:defRPr sz="2400">
                <a:solidFill>
                  <a:srgbClr val="888888"/>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4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48"/>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lvl1pPr lvl="0" algn="ctr">
              <a:lnSpc>
                <a:spcPct val="90000"/>
              </a:lnSpc>
              <a:spcBef>
                <a:spcPts val="0"/>
              </a:spcBef>
              <a:spcAft>
                <a:spcPts val="0"/>
              </a:spcAft>
              <a:buClr>
                <a:srgbClr val="000000"/>
              </a:buClr>
              <a:buSzPts val="2800"/>
              <a:buFont typeface="Open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8"/>
          <p:cNvSpPr txBox="1"/>
          <p:nvPr>
            <p:ph idx="1" type="body"/>
          </p:nvPr>
        </p:nvSpPr>
        <p:spPr>
          <a:xfrm>
            <a:off x="628650" y="1011937"/>
            <a:ext cx="3886200" cy="516502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8"/>
          <p:cNvSpPr txBox="1"/>
          <p:nvPr>
            <p:ph idx="2" type="body"/>
          </p:nvPr>
        </p:nvSpPr>
        <p:spPr>
          <a:xfrm>
            <a:off x="4629150" y="1011937"/>
            <a:ext cx="3886200" cy="516502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49"/>
          <p:cNvSpPr txBox="1"/>
          <p:nvPr>
            <p:ph type="title"/>
          </p:nvPr>
        </p:nvSpPr>
        <p:spPr>
          <a:xfrm>
            <a:off x="629841" y="365125"/>
            <a:ext cx="7886700" cy="486596"/>
          </a:xfrm>
          <a:prstGeom prst="rect">
            <a:avLst/>
          </a:prstGeom>
          <a:noFill/>
          <a:ln>
            <a:noFill/>
          </a:ln>
        </p:spPr>
        <p:txBody>
          <a:bodyPr anchorCtr="0" anchor="t" bIns="48900" lIns="97825" spcFirstLastPara="1" rIns="97825" wrap="square" tIns="48900">
            <a:spAutoFit/>
          </a:bodyPr>
          <a:lstStyle>
            <a:lvl1pPr lvl="0" algn="ctr">
              <a:lnSpc>
                <a:spcPct val="90000"/>
              </a:lnSpc>
              <a:spcBef>
                <a:spcPts val="0"/>
              </a:spcBef>
              <a:spcAft>
                <a:spcPts val="0"/>
              </a:spcAft>
              <a:buClr>
                <a:srgbClr val="000000"/>
              </a:buClr>
              <a:buSzPts val="2800"/>
              <a:buFont typeface="Open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9"/>
          <p:cNvSpPr txBox="1"/>
          <p:nvPr>
            <p:ph idx="1" type="body"/>
          </p:nvPr>
        </p:nvSpPr>
        <p:spPr>
          <a:xfrm>
            <a:off x="629842" y="1048513"/>
            <a:ext cx="3868340" cy="52425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49"/>
          <p:cNvSpPr txBox="1"/>
          <p:nvPr>
            <p:ph idx="2" type="body"/>
          </p:nvPr>
        </p:nvSpPr>
        <p:spPr>
          <a:xfrm>
            <a:off x="629842" y="1572769"/>
            <a:ext cx="3868340" cy="461689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9"/>
          <p:cNvSpPr txBox="1"/>
          <p:nvPr>
            <p:ph idx="3" type="body"/>
          </p:nvPr>
        </p:nvSpPr>
        <p:spPr>
          <a:xfrm>
            <a:off x="4629150" y="1048513"/>
            <a:ext cx="3887391" cy="52425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49"/>
          <p:cNvSpPr txBox="1"/>
          <p:nvPr>
            <p:ph idx="4" type="body"/>
          </p:nvPr>
        </p:nvSpPr>
        <p:spPr>
          <a:xfrm>
            <a:off x="4629150" y="1572769"/>
            <a:ext cx="3887391" cy="461689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50"/>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lvl1pPr lvl="0" algn="ctr">
              <a:lnSpc>
                <a:spcPct val="90000"/>
              </a:lnSpc>
              <a:spcBef>
                <a:spcPts val="0"/>
              </a:spcBef>
              <a:spcAft>
                <a:spcPts val="0"/>
              </a:spcAft>
              <a:buClr>
                <a:srgbClr val="000000"/>
              </a:buClr>
              <a:buSzPts val="2800"/>
              <a:buFont typeface="Open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52"/>
          <p:cNvSpPr txBox="1"/>
          <p:nvPr>
            <p:ph type="title"/>
          </p:nvPr>
        </p:nvSpPr>
        <p:spPr>
          <a:xfrm>
            <a:off x="629841" y="629008"/>
            <a:ext cx="2949178" cy="1428392"/>
          </a:xfrm>
          <a:prstGeom prst="rect">
            <a:avLst/>
          </a:prstGeom>
          <a:noFill/>
          <a:ln>
            <a:noFill/>
          </a:ln>
        </p:spPr>
        <p:txBody>
          <a:bodyPr anchorCtr="0" anchor="b" bIns="48900" lIns="97825" spcFirstLastPara="1" rIns="97825" wrap="square" tIns="48900">
            <a:spAutoFit/>
          </a:bodyPr>
          <a:lstStyle>
            <a:lvl1pPr lvl="0" algn="l">
              <a:lnSpc>
                <a:spcPct val="90000"/>
              </a:lnSpc>
              <a:spcBef>
                <a:spcPts val="0"/>
              </a:spcBef>
              <a:spcAft>
                <a:spcPts val="0"/>
              </a:spcAft>
              <a:buClr>
                <a:srgbClr val="000000"/>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5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1000"/>
              </a:spcBef>
              <a:spcAft>
                <a:spcPts val="0"/>
              </a:spcAft>
              <a:buClr>
                <a:schemeClr val="dk1"/>
              </a:buClr>
              <a:buSzPts val="3200"/>
              <a:buChar char="•"/>
              <a:defRPr sz="3200"/>
            </a:lvl1pPr>
            <a:lvl2pPr indent="-406400" lvl="1" marL="914400" algn="l">
              <a:lnSpc>
                <a:spcPct val="100000"/>
              </a:lnSpc>
              <a:spcBef>
                <a:spcPts val="500"/>
              </a:spcBef>
              <a:spcAft>
                <a:spcPts val="0"/>
              </a:spcAft>
              <a:buClr>
                <a:schemeClr val="dk1"/>
              </a:buClr>
              <a:buSzPts val="2800"/>
              <a:buChar char="•"/>
              <a:defRPr sz="2800"/>
            </a:lvl2pPr>
            <a:lvl3pPr indent="-381000" lvl="2" marL="1371600" algn="l">
              <a:lnSpc>
                <a:spcPct val="100000"/>
              </a:lnSpc>
              <a:spcBef>
                <a:spcPts val="500"/>
              </a:spcBef>
              <a:spcAft>
                <a:spcPts val="0"/>
              </a:spcAft>
              <a:buClr>
                <a:schemeClr val="dk1"/>
              </a:buClr>
              <a:buSzPts val="2400"/>
              <a:buChar char="•"/>
              <a:defRPr sz="2400"/>
            </a:lvl3pPr>
            <a:lvl4pPr indent="-355600" lvl="3" marL="1828800" algn="l">
              <a:lnSpc>
                <a:spcPct val="100000"/>
              </a:lnSpc>
              <a:spcBef>
                <a:spcPts val="500"/>
              </a:spcBef>
              <a:spcAft>
                <a:spcPts val="0"/>
              </a:spcAft>
              <a:buClr>
                <a:schemeClr val="dk1"/>
              </a:buClr>
              <a:buSzPts val="2000"/>
              <a:buChar char="•"/>
              <a:defRPr sz="2000"/>
            </a:lvl4pPr>
            <a:lvl5pPr indent="-355600" lvl="4" marL="2286000" algn="l">
              <a:lnSpc>
                <a:spcPct val="10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5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5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53"/>
          <p:cNvSpPr txBox="1"/>
          <p:nvPr>
            <p:ph type="title"/>
          </p:nvPr>
        </p:nvSpPr>
        <p:spPr>
          <a:xfrm>
            <a:off x="629841" y="629008"/>
            <a:ext cx="2949178" cy="1428392"/>
          </a:xfrm>
          <a:prstGeom prst="rect">
            <a:avLst/>
          </a:prstGeom>
          <a:noFill/>
          <a:ln>
            <a:noFill/>
          </a:ln>
        </p:spPr>
        <p:txBody>
          <a:bodyPr anchorCtr="0" anchor="b" bIns="48900" lIns="97825" spcFirstLastPara="1" rIns="97825" wrap="square" tIns="48900">
            <a:spAutoFit/>
          </a:bodyPr>
          <a:lstStyle>
            <a:lvl1pPr lvl="0" algn="l">
              <a:lnSpc>
                <a:spcPct val="90000"/>
              </a:lnSpc>
              <a:spcBef>
                <a:spcPts val="0"/>
              </a:spcBef>
              <a:spcAft>
                <a:spcPts val="0"/>
              </a:spcAft>
              <a:buClr>
                <a:srgbClr val="000000"/>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53"/>
          <p:cNvSpPr/>
          <p:nvPr>
            <p:ph idx="2" type="pic"/>
          </p:nvPr>
        </p:nvSpPr>
        <p:spPr>
          <a:xfrm>
            <a:off x="3887391" y="987426"/>
            <a:ext cx="4629150" cy="4873625"/>
          </a:xfrm>
          <a:prstGeom prst="rect">
            <a:avLst/>
          </a:prstGeom>
          <a:noFill/>
          <a:ln>
            <a:noFill/>
          </a:ln>
        </p:spPr>
      </p:sp>
      <p:sp>
        <p:nvSpPr>
          <p:cNvPr id="72" name="Google Shape;72;p5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5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lvl1pPr lvl="0" marR="0" rtl="0" algn="l">
              <a:lnSpc>
                <a:spcPct val="90000"/>
              </a:lnSpc>
              <a:spcBef>
                <a:spcPts val="0"/>
              </a:spcBef>
              <a:spcAft>
                <a:spcPts val="0"/>
              </a:spcAft>
              <a:buClr>
                <a:srgbClr val="000000"/>
              </a:buClr>
              <a:buSzPts val="2800"/>
              <a:buFont typeface="Open Sans"/>
              <a:buNone/>
              <a:defRPr b="1" i="0" sz="2800" u="none" cap="none" strike="noStrike">
                <a:solidFill>
                  <a:srgbClr val="000000"/>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4"/>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C:\Documents and Settings\Sameer\Desktop\New Folder (2)\C-DAC logo.png" id="15" name="Google Shape;15;p44"/>
          <p:cNvPicPr preferRelativeResize="0"/>
          <p:nvPr/>
        </p:nvPicPr>
        <p:blipFill rotWithShape="1">
          <a:blip r:embed="rId1">
            <a:alphaModFix/>
          </a:blip>
          <a:srcRect b="0" l="0" r="0" t="0"/>
          <a:stretch/>
        </p:blipFill>
        <p:spPr>
          <a:xfrm>
            <a:off x="8402498" y="138910"/>
            <a:ext cx="428871" cy="542820"/>
          </a:xfrm>
          <a:prstGeom prst="rect">
            <a:avLst/>
          </a:prstGeom>
          <a:noFill/>
          <a:ln>
            <a:noFill/>
          </a:ln>
        </p:spPr>
      </p:pic>
      <p:cxnSp>
        <p:nvCxnSpPr>
          <p:cNvPr id="16" name="Google Shape;16;p44"/>
          <p:cNvCxnSpPr/>
          <p:nvPr/>
        </p:nvCxnSpPr>
        <p:spPr>
          <a:xfrm>
            <a:off x="238434" y="851684"/>
            <a:ext cx="8748000" cy="1588"/>
          </a:xfrm>
          <a:prstGeom prst="straightConnector1">
            <a:avLst/>
          </a:prstGeom>
          <a:noFill/>
          <a:ln cap="flat" cmpd="sng" w="9525">
            <a:solidFill>
              <a:schemeClr val="dk1"/>
            </a:solidFill>
            <a:prstDash val="solid"/>
            <a:miter lim="800000"/>
            <a:headEnd len="sm" w="sm" type="none"/>
            <a:tailEnd len="sm" w="sm" type="none"/>
          </a:ln>
        </p:spPr>
      </p:cxnSp>
      <p:cxnSp>
        <p:nvCxnSpPr>
          <p:cNvPr id="17" name="Google Shape;17;p44"/>
          <p:cNvCxnSpPr/>
          <p:nvPr/>
        </p:nvCxnSpPr>
        <p:spPr>
          <a:xfrm>
            <a:off x="238434" y="6531650"/>
            <a:ext cx="8748000" cy="1588"/>
          </a:xfrm>
          <a:prstGeom prst="straightConnector1">
            <a:avLst/>
          </a:prstGeom>
          <a:noFill/>
          <a:ln cap="flat" cmpd="sng" w="9525">
            <a:solidFill>
              <a:schemeClr val="dk1"/>
            </a:solidFill>
            <a:prstDash val="solid"/>
            <a:miter lim="800000"/>
            <a:headEnd len="sm" w="sm" type="none"/>
            <a:tailEnd len="sm" w="sm" type="none"/>
          </a:ln>
        </p:spPr>
      </p:cxnSp>
      <p:sp>
        <p:nvSpPr>
          <p:cNvPr id="18" name="Google Shape;18;p44"/>
          <p:cNvSpPr/>
          <p:nvPr/>
        </p:nvSpPr>
        <p:spPr>
          <a:xfrm>
            <a:off x="296467" y="6544215"/>
            <a:ext cx="8640000" cy="277813"/>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i="0" lang="en-US" sz="1200" u="none" cap="none" strike="noStrike">
                <a:solidFill>
                  <a:srgbClr val="0070C0"/>
                </a:solidFill>
                <a:latin typeface="Quintessential"/>
                <a:ea typeface="Quintessential"/>
                <a:cs typeface="Quintessential"/>
                <a:sym typeface="Quintessential"/>
              </a:rPr>
              <a:t>One Vision. One Goal... Advanced Computing for Human Advancement…</a:t>
            </a:r>
            <a:r>
              <a:rPr b="0" i="0" lang="en-US" sz="1100" u="none" cap="none" strike="noStrike">
                <a:solidFill>
                  <a:srgbClr val="0070C0"/>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jpg"/><Relationship Id="rId4" Type="http://schemas.openxmlformats.org/officeDocument/2006/relationships/image" Target="../media/image5.png"/><Relationship Id="rId5" Type="http://schemas.openxmlformats.org/officeDocument/2006/relationships/image" Target="../media/image3.jpg"/><Relationship Id="rId6"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143000" y="2192371"/>
            <a:ext cx="6858000" cy="1317593"/>
          </a:xfrm>
          <a:prstGeom prst="rect">
            <a:avLst/>
          </a:prstGeom>
          <a:noFill/>
          <a:ln>
            <a:noFill/>
          </a:ln>
        </p:spPr>
        <p:txBody>
          <a:bodyPr anchorCtr="0" anchor="b" bIns="48900" lIns="97825" spcFirstLastPara="1" rIns="97825" wrap="square" tIns="48900">
            <a:spAutoFit/>
          </a:bodyPr>
          <a:lstStyle/>
          <a:p>
            <a:pPr indent="0" lvl="0" marL="0" rtl="0" algn="ctr">
              <a:lnSpc>
                <a:spcPct val="90000"/>
              </a:lnSpc>
              <a:spcBef>
                <a:spcPts val="0"/>
              </a:spcBef>
              <a:spcAft>
                <a:spcPts val="0"/>
              </a:spcAft>
              <a:buClr>
                <a:srgbClr val="000000"/>
              </a:buClr>
              <a:buSzPts val="4400"/>
              <a:buFont typeface="Open Sans"/>
              <a:buNone/>
            </a:pPr>
            <a:r>
              <a:t/>
            </a:r>
            <a:endParaRPr/>
          </a:p>
        </p:txBody>
      </p:sp>
      <p:sp>
        <p:nvSpPr>
          <p:cNvPr id="93" name="Google Shape;93;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None/>
            </a:pPr>
            <a:r>
              <a:t/>
            </a:r>
            <a:endParaRPr/>
          </a:p>
        </p:txBody>
      </p:sp>
      <p:pic>
        <p:nvPicPr>
          <p:cNvPr id="94" name="Google Shape;94;p1"/>
          <p:cNvPicPr preferRelativeResize="0"/>
          <p:nvPr/>
        </p:nvPicPr>
        <p:blipFill rotWithShape="1">
          <a:blip r:embed="rId3">
            <a:alphaModFix/>
          </a:blip>
          <a:srcRect b="25441" l="0" r="0" t="22718"/>
          <a:stretch/>
        </p:blipFill>
        <p:spPr>
          <a:xfrm>
            <a:off x="1562100" y="0"/>
            <a:ext cx="7620000" cy="6858000"/>
          </a:xfrm>
          <a:prstGeom prst="rect">
            <a:avLst/>
          </a:prstGeom>
          <a:noFill/>
          <a:ln>
            <a:noFill/>
          </a:ln>
          <a:effectLst>
            <a:outerShdw blurRad="63500" sx="102000" rotWithShape="0" algn="ctr" sy="102000">
              <a:srgbClr val="000000">
                <a:alpha val="40000"/>
              </a:srgbClr>
            </a:outerShdw>
          </a:effectLst>
        </p:spPr>
      </p:pic>
      <p:pic>
        <p:nvPicPr>
          <p:cNvPr id="95" name="Google Shape;95;p1"/>
          <p:cNvPicPr preferRelativeResize="0"/>
          <p:nvPr/>
        </p:nvPicPr>
        <p:blipFill rotWithShape="1">
          <a:blip r:embed="rId4">
            <a:alphaModFix/>
          </a:blip>
          <a:srcRect b="0" l="0" r="0" t="0"/>
          <a:stretch/>
        </p:blipFill>
        <p:spPr>
          <a:xfrm>
            <a:off x="1890713" y="76200"/>
            <a:ext cx="660400" cy="1062038"/>
          </a:xfrm>
          <a:prstGeom prst="rect">
            <a:avLst/>
          </a:prstGeom>
          <a:noFill/>
          <a:ln>
            <a:noFill/>
          </a:ln>
        </p:spPr>
      </p:pic>
      <p:sp>
        <p:nvSpPr>
          <p:cNvPr id="96" name="Google Shape;96;p1"/>
          <p:cNvSpPr txBox="1"/>
          <p:nvPr/>
        </p:nvSpPr>
        <p:spPr>
          <a:xfrm>
            <a:off x="373063" y="1287463"/>
            <a:ext cx="1382712" cy="6461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900" u="none" cap="none" strike="noStrike">
                <a:solidFill>
                  <a:schemeClr val="lt1"/>
                </a:solidFill>
                <a:latin typeface="Arial"/>
                <a:ea typeface="Arial"/>
                <a:cs typeface="Arial"/>
                <a:sym typeface="Arial"/>
              </a:rPr>
              <a:t>Ministry of Electronics and </a:t>
            </a:r>
            <a:endParaRPr/>
          </a:p>
          <a:p>
            <a:pPr indent="0" lvl="0" marL="0" marR="0" rtl="0" algn="ctr">
              <a:spcBef>
                <a:spcPts val="0"/>
              </a:spcBef>
              <a:spcAft>
                <a:spcPts val="0"/>
              </a:spcAft>
              <a:buNone/>
            </a:pPr>
            <a:r>
              <a:rPr b="1" i="0" lang="en-US" sz="900" u="none" cap="none" strike="noStrike">
                <a:solidFill>
                  <a:schemeClr val="lt1"/>
                </a:solidFill>
                <a:latin typeface="Arial"/>
                <a:ea typeface="Arial"/>
                <a:cs typeface="Arial"/>
                <a:sym typeface="Arial"/>
              </a:rPr>
              <a:t>Information Technology</a:t>
            </a:r>
            <a:endParaRPr/>
          </a:p>
        </p:txBody>
      </p:sp>
      <p:pic>
        <p:nvPicPr>
          <p:cNvPr id="97" name="Google Shape;97;p1"/>
          <p:cNvPicPr preferRelativeResize="0"/>
          <p:nvPr/>
        </p:nvPicPr>
        <p:blipFill rotWithShape="1">
          <a:blip r:embed="rId5">
            <a:alphaModFix/>
          </a:blip>
          <a:srcRect b="0" l="0" r="0" t="0"/>
          <a:stretch/>
        </p:blipFill>
        <p:spPr>
          <a:xfrm>
            <a:off x="-38100" y="0"/>
            <a:ext cx="1617663" cy="6858000"/>
          </a:xfrm>
          <a:prstGeom prst="rect">
            <a:avLst/>
          </a:prstGeom>
          <a:noFill/>
          <a:ln>
            <a:noFill/>
          </a:ln>
        </p:spPr>
      </p:pic>
      <p:pic>
        <p:nvPicPr>
          <p:cNvPr descr="C:\Documents and Settings\Sameer\Desktop\New Folder (2)\C-DAC logo.png" id="98" name="Google Shape;98;p1"/>
          <p:cNvPicPr preferRelativeResize="0"/>
          <p:nvPr/>
        </p:nvPicPr>
        <p:blipFill rotWithShape="1">
          <a:blip r:embed="rId6">
            <a:alphaModFix/>
          </a:blip>
          <a:srcRect b="0" l="0" r="0" t="0"/>
          <a:stretch/>
        </p:blipFill>
        <p:spPr>
          <a:xfrm>
            <a:off x="7886700" y="61913"/>
            <a:ext cx="1041400" cy="1127125"/>
          </a:xfrm>
          <a:prstGeom prst="rect">
            <a:avLst/>
          </a:prstGeom>
          <a:noFill/>
          <a:ln>
            <a:noFill/>
          </a:ln>
        </p:spPr>
      </p:pic>
      <p:sp>
        <p:nvSpPr>
          <p:cNvPr id="99" name="Google Shape;99;p1"/>
          <p:cNvSpPr/>
          <p:nvPr/>
        </p:nvSpPr>
        <p:spPr>
          <a:xfrm>
            <a:off x="2628900" y="76200"/>
            <a:ext cx="3429000" cy="12001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Open Sans"/>
                <a:ea typeface="Open Sans"/>
                <a:cs typeface="Open Sans"/>
                <a:sym typeface="Open Sans"/>
              </a:rPr>
              <a:t>Ministry of Electronics and</a:t>
            </a:r>
            <a:endParaRPr/>
          </a:p>
          <a:p>
            <a:pPr indent="0" lvl="0" marL="0" marR="0" rtl="0" algn="l">
              <a:spcBef>
                <a:spcPts val="0"/>
              </a:spcBef>
              <a:spcAft>
                <a:spcPts val="0"/>
              </a:spcAft>
              <a:buNone/>
            </a:pPr>
            <a:r>
              <a:rPr b="1" i="0" lang="en-US" sz="1800" u="none" cap="none" strike="noStrike">
                <a:solidFill>
                  <a:schemeClr val="lt1"/>
                </a:solidFill>
                <a:latin typeface="Open Sans"/>
                <a:ea typeface="Open Sans"/>
                <a:cs typeface="Open Sans"/>
                <a:sym typeface="Open Sans"/>
              </a:rPr>
              <a:t>Information Technology</a:t>
            </a:r>
            <a:endParaRPr/>
          </a:p>
          <a:p>
            <a:pPr indent="0" lvl="0" marL="0" marR="0" rtl="0" algn="l">
              <a:spcBef>
                <a:spcPts val="0"/>
              </a:spcBef>
              <a:spcAft>
                <a:spcPts val="0"/>
              </a:spcAft>
              <a:buNone/>
            </a:pPr>
            <a:r>
              <a:rPr b="1" i="0" lang="en-US" sz="1800" u="none" cap="none" strike="noStrike">
                <a:solidFill>
                  <a:schemeClr val="lt1"/>
                </a:solidFill>
                <a:latin typeface="Open Sans"/>
                <a:ea typeface="Open Sans"/>
                <a:cs typeface="Open Sans"/>
                <a:sym typeface="Open Sans"/>
              </a:rPr>
              <a:t>Government of India</a:t>
            </a:r>
            <a:endParaRPr/>
          </a:p>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0" name="Google Shape;100;p1"/>
          <p:cNvSpPr txBox="1"/>
          <p:nvPr/>
        </p:nvSpPr>
        <p:spPr>
          <a:xfrm>
            <a:off x="5600700" y="4930775"/>
            <a:ext cx="3481388" cy="860425"/>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Clr>
                <a:schemeClr val="lt1"/>
              </a:buClr>
              <a:buSzPts val="1800"/>
              <a:buFont typeface="Times New Roman"/>
              <a:buNone/>
            </a:pPr>
            <a:r>
              <a:rPr b="1" i="0" lang="en-US" sz="1800" u="none" cap="none" strike="noStrike">
                <a:solidFill>
                  <a:schemeClr val="lt1"/>
                </a:solidFill>
                <a:latin typeface="Times New Roman"/>
                <a:ea typeface="Times New Roman"/>
                <a:cs typeface="Times New Roman"/>
                <a:sym typeface="Times New Roman"/>
              </a:rPr>
              <a:t>     Jayashri Pawar</a:t>
            </a:r>
            <a:endParaRPr/>
          </a:p>
          <a:p>
            <a:pPr indent="0" lvl="0" marL="0" marR="0" rtl="0" algn="ctr">
              <a:spcBef>
                <a:spcPts val="0"/>
              </a:spcBef>
              <a:spcAft>
                <a:spcPts val="0"/>
              </a:spcAft>
              <a:buClr>
                <a:schemeClr val="lt1"/>
              </a:buClr>
              <a:buSzPts val="1800"/>
              <a:buFont typeface="Times New Roman"/>
              <a:buNone/>
            </a:pPr>
            <a:r>
              <a:rPr b="0" i="0" lang="en-US" sz="1800" u="none" cap="none" strike="noStrike">
                <a:solidFill>
                  <a:schemeClr val="lt1"/>
                </a:solidFill>
                <a:latin typeface="Times New Roman"/>
                <a:ea typeface="Times New Roman"/>
                <a:cs typeface="Times New Roman"/>
                <a:sym typeface="Times New Roman"/>
              </a:rPr>
              <a:t>      </a:t>
            </a:r>
            <a:r>
              <a:rPr b="1" i="0" lang="en-US" sz="1800" u="none" cap="none" strike="noStrike">
                <a:solidFill>
                  <a:schemeClr val="lt1"/>
                </a:solidFill>
                <a:latin typeface="Times New Roman"/>
                <a:ea typeface="Times New Roman"/>
                <a:cs typeface="Times New Roman"/>
                <a:sym typeface="Times New Roman"/>
              </a:rPr>
              <a:t>HPC-Tech Department</a:t>
            </a:r>
            <a:endParaRPr/>
          </a:p>
          <a:p>
            <a:pPr indent="0" lvl="0" marL="0" marR="0" rtl="0" algn="ctr">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CDAC, Pune</a:t>
            </a:r>
            <a:endParaRPr/>
          </a:p>
          <a:p>
            <a:pPr indent="0" lvl="0" marL="0" marR="0" rtl="0" algn="l">
              <a:spcBef>
                <a:spcPts val="0"/>
              </a:spcBef>
              <a:spcAft>
                <a:spcPts val="0"/>
              </a:spcAft>
              <a:buClr>
                <a:schemeClr val="lt1"/>
              </a:buClr>
              <a:buSzPts val="1800"/>
              <a:buFont typeface="Times New Roman"/>
              <a:buNone/>
            </a:pPr>
            <a:r>
              <a:rPr b="0" i="0" lang="en-US" sz="1800" u="none" cap="none" strike="noStrike">
                <a:solidFill>
                  <a:schemeClr val="lt1"/>
                </a:solidFill>
                <a:latin typeface="Arial"/>
                <a:ea typeface="Arial"/>
                <a:cs typeface="Arial"/>
                <a:sym typeface="Arial"/>
              </a:rPr>
              <a:t>       </a:t>
            </a:r>
            <a:endParaRPr/>
          </a:p>
        </p:txBody>
      </p:sp>
      <p:sp>
        <p:nvSpPr>
          <p:cNvPr id="101" name="Google Shape;101;p1"/>
          <p:cNvSpPr txBox="1"/>
          <p:nvPr/>
        </p:nvSpPr>
        <p:spPr>
          <a:xfrm>
            <a:off x="2476500" y="2033588"/>
            <a:ext cx="5378450" cy="1090612"/>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t/>
            </a:r>
            <a:endParaRPr b="0" i="0" sz="36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rPr b="0" i="0" lang="en-US" sz="3600" u="none" cap="none" strike="noStrike">
                <a:solidFill>
                  <a:schemeClr val="lt1"/>
                </a:solidFill>
                <a:latin typeface="Arial"/>
                <a:ea typeface="Arial"/>
                <a:cs typeface="Arial"/>
                <a:sym typeface="Arial"/>
              </a:rPr>
              <a:t> </a:t>
            </a:r>
            <a:r>
              <a:rPr b="1" i="0" lang="en-US" sz="3600" u="none" cap="none" strike="noStrike">
                <a:solidFill>
                  <a:schemeClr val="lt1"/>
                </a:solidFill>
                <a:latin typeface="Times New Roman"/>
                <a:ea typeface="Times New Roman"/>
                <a:cs typeface="Times New Roman"/>
                <a:sym typeface="Times New Roman"/>
              </a:rPr>
              <a:t>Introduction to </a:t>
            </a:r>
            <a:endParaRPr/>
          </a:p>
          <a:p>
            <a:pPr indent="0" lvl="0" marL="0" marR="0" rtl="0" algn="ctr">
              <a:spcBef>
                <a:spcPts val="0"/>
              </a:spcBef>
              <a:spcAft>
                <a:spcPts val="0"/>
              </a:spcAft>
              <a:buNone/>
            </a:pPr>
            <a:r>
              <a:rPr b="1" i="0" lang="en-US" sz="3600" u="none" cap="none" strike="noStrike">
                <a:solidFill>
                  <a:schemeClr val="lt1"/>
                </a:solidFill>
                <a:latin typeface="Times New Roman"/>
                <a:ea typeface="Times New Roman"/>
                <a:cs typeface="Times New Roman"/>
                <a:sym typeface="Times New Roman"/>
              </a:rPr>
              <a:t>Intel Vtune Profiler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t/>
            </a:r>
            <a:endParaRPr/>
          </a:p>
        </p:txBody>
      </p:sp>
      <p:sp>
        <p:nvSpPr>
          <p:cNvPr id="157" name="Google Shape;157;p10"/>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Threading Analysis</a:t>
            </a:r>
            <a:endParaRPr/>
          </a:p>
          <a:p>
            <a:pPr indent="-228600" lvl="1" marL="685800" rtl="0" algn="l">
              <a:lnSpc>
                <a:spcPct val="100000"/>
              </a:lnSpc>
              <a:spcBef>
                <a:spcPts val="500"/>
              </a:spcBef>
              <a:spcAft>
                <a:spcPts val="0"/>
              </a:spcAft>
              <a:buClr>
                <a:schemeClr val="dk1"/>
              </a:buClr>
              <a:buSzPts val="2400"/>
              <a:buChar char="•"/>
            </a:pPr>
            <a:r>
              <a:rPr lang="en-US"/>
              <a:t>Use the Threading analysis to identify how efficiently an application uses available processor compute cores and explore inefficiencies in threading runtime usage or contention on threading synchronization that makes threads waiting and prevents effective processor utilization.</a:t>
            </a:r>
            <a:endParaRPr/>
          </a:p>
          <a:p>
            <a:pPr indent="-76200" lvl="1" marL="685800" rtl="0" algn="l">
              <a:lnSpc>
                <a:spcPct val="100000"/>
              </a:lnSpc>
              <a:spcBef>
                <a:spcPts val="500"/>
              </a:spcBef>
              <a:spcAft>
                <a:spcPts val="0"/>
              </a:spcAft>
              <a:buClr>
                <a:schemeClr val="dk1"/>
              </a:buClr>
              <a:buSzPts val="2400"/>
              <a:buNone/>
            </a:pPr>
            <a:r>
              <a:t/>
            </a:r>
            <a:endParaRPr/>
          </a:p>
        </p:txBody>
      </p:sp>
      <p:pic>
        <p:nvPicPr>
          <p:cNvPr id="158" name="Google Shape;158;p10"/>
          <p:cNvPicPr preferRelativeResize="0"/>
          <p:nvPr/>
        </p:nvPicPr>
        <p:blipFill rotWithShape="1">
          <a:blip r:embed="rId3">
            <a:alphaModFix/>
          </a:blip>
          <a:srcRect b="0" l="0" r="0" t="0"/>
          <a:stretch/>
        </p:blipFill>
        <p:spPr>
          <a:xfrm>
            <a:off x="1650365" y="3781425"/>
            <a:ext cx="5941060" cy="25787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t/>
            </a:r>
            <a:endParaRPr/>
          </a:p>
        </p:txBody>
      </p:sp>
      <p:sp>
        <p:nvSpPr>
          <p:cNvPr id="164" name="Google Shape;164;p11"/>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HPC Performance Characterization Analysis</a:t>
            </a:r>
            <a:endParaRPr/>
          </a:p>
          <a:p>
            <a:pPr indent="-228600" lvl="1" marL="685800" rtl="0" algn="l">
              <a:lnSpc>
                <a:spcPct val="100000"/>
              </a:lnSpc>
              <a:spcBef>
                <a:spcPts val="500"/>
              </a:spcBef>
              <a:spcAft>
                <a:spcPts val="0"/>
              </a:spcAft>
              <a:buClr>
                <a:schemeClr val="dk1"/>
              </a:buClr>
              <a:buSzPts val="2400"/>
              <a:buChar char="•"/>
            </a:pPr>
            <a:r>
              <a:rPr lang="en-US"/>
              <a:t>Use the HPC Performance Characterization analysis to identify how effectively your compute-intensive application uses CPU, memory, and floating-point operation hardware resources.</a:t>
            </a:r>
            <a:endParaRPr/>
          </a:p>
          <a:p>
            <a:pPr indent="-76200" lvl="1" marL="685800" rtl="0" algn="l">
              <a:lnSpc>
                <a:spcPct val="100000"/>
              </a:lnSpc>
              <a:spcBef>
                <a:spcPts val="500"/>
              </a:spcBef>
              <a:spcAft>
                <a:spcPts val="0"/>
              </a:spcAft>
              <a:buClr>
                <a:schemeClr val="dk1"/>
              </a:buClr>
              <a:buSzPts val="2400"/>
              <a:buNone/>
            </a:pPr>
            <a:r>
              <a:t/>
            </a:r>
            <a:endParaRPr/>
          </a:p>
        </p:txBody>
      </p:sp>
      <p:pic>
        <p:nvPicPr>
          <p:cNvPr id="165" name="Google Shape;165;p11"/>
          <p:cNvPicPr preferRelativeResize="0"/>
          <p:nvPr/>
        </p:nvPicPr>
        <p:blipFill rotWithShape="1">
          <a:blip r:embed="rId3">
            <a:alphaModFix/>
          </a:blip>
          <a:srcRect b="0" l="0" r="0" t="0"/>
          <a:stretch/>
        </p:blipFill>
        <p:spPr>
          <a:xfrm>
            <a:off x="1025525" y="3069590"/>
            <a:ext cx="6971030" cy="33381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t/>
            </a:r>
            <a:endParaRPr/>
          </a:p>
        </p:txBody>
      </p:sp>
      <p:sp>
        <p:nvSpPr>
          <p:cNvPr id="171" name="Google Shape;171;p12"/>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Microarchitecture Exploration Analysis for Hardware Issues</a:t>
            </a:r>
            <a:endParaRPr/>
          </a:p>
          <a:p>
            <a:pPr indent="-228600" lvl="1" marL="685800" rtl="0" algn="l">
              <a:lnSpc>
                <a:spcPct val="100000"/>
              </a:lnSpc>
              <a:spcBef>
                <a:spcPts val="500"/>
              </a:spcBef>
              <a:spcAft>
                <a:spcPts val="0"/>
              </a:spcAft>
              <a:buClr>
                <a:schemeClr val="dk1"/>
              </a:buClr>
              <a:buSzPts val="2400"/>
              <a:buChar char="•"/>
            </a:pPr>
            <a:r>
              <a:rPr lang="en-US"/>
              <a:t>Perform Microarchitecture Exploration analysis to understand how efficiently your code is passing through the core pipeline.</a:t>
            </a:r>
            <a:endParaRPr/>
          </a:p>
          <a:p>
            <a:pPr indent="0" lvl="1" marL="457200" rtl="0" algn="l">
              <a:lnSpc>
                <a:spcPct val="100000"/>
              </a:lnSpc>
              <a:spcBef>
                <a:spcPts val="500"/>
              </a:spcBef>
              <a:spcAft>
                <a:spcPts val="0"/>
              </a:spcAft>
              <a:buClr>
                <a:schemeClr val="dk1"/>
              </a:buClr>
              <a:buSzPts val="2400"/>
              <a:buNone/>
            </a:pPr>
            <a:r>
              <a:t/>
            </a:r>
            <a:endParaRPr/>
          </a:p>
        </p:txBody>
      </p:sp>
      <p:pic>
        <p:nvPicPr>
          <p:cNvPr id="172" name="Google Shape;172;p12"/>
          <p:cNvPicPr preferRelativeResize="0"/>
          <p:nvPr/>
        </p:nvPicPr>
        <p:blipFill rotWithShape="1">
          <a:blip r:embed="rId3">
            <a:alphaModFix/>
          </a:blip>
          <a:srcRect b="0" l="0" r="0" t="0"/>
          <a:stretch/>
        </p:blipFill>
        <p:spPr>
          <a:xfrm>
            <a:off x="1693545" y="3256915"/>
            <a:ext cx="6266180" cy="32137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t/>
            </a:r>
            <a:endParaRPr/>
          </a:p>
        </p:txBody>
      </p:sp>
      <p:sp>
        <p:nvSpPr>
          <p:cNvPr id="178" name="Google Shape;178;p13"/>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None/>
            </a:pPr>
            <a:r>
              <a:rPr lang="en-US"/>
              <a:t>Pipeline slots divided into  following categories:</a:t>
            </a:r>
            <a:endParaRPr/>
          </a:p>
          <a:p>
            <a:pPr indent="-228600" lvl="0" marL="228600" rtl="0" algn="l">
              <a:lnSpc>
                <a:spcPct val="100000"/>
              </a:lnSpc>
              <a:spcBef>
                <a:spcPts val="1000"/>
              </a:spcBef>
              <a:spcAft>
                <a:spcPts val="0"/>
              </a:spcAft>
              <a:buClr>
                <a:schemeClr val="dk1"/>
              </a:buClr>
              <a:buSzPct val="100000"/>
              <a:buChar char="•"/>
            </a:pPr>
            <a:r>
              <a:rPr lang="en-US"/>
              <a:t>Pipeline slots containing useful work that issued and retired (Retired)</a:t>
            </a:r>
            <a:endParaRPr/>
          </a:p>
          <a:p>
            <a:pPr indent="-228600" lvl="0" marL="228600" rtl="0" algn="l">
              <a:lnSpc>
                <a:spcPct val="100000"/>
              </a:lnSpc>
              <a:spcBef>
                <a:spcPts val="1000"/>
              </a:spcBef>
              <a:spcAft>
                <a:spcPts val="0"/>
              </a:spcAft>
              <a:buClr>
                <a:schemeClr val="dk1"/>
              </a:buClr>
              <a:buSzPct val="100000"/>
              <a:buChar char="•"/>
            </a:pPr>
            <a:r>
              <a:rPr lang="en-US"/>
              <a:t>Pipeline slots containing useful work that issued and cancelled (Bad speculation)</a:t>
            </a:r>
            <a:endParaRPr/>
          </a:p>
          <a:p>
            <a:pPr indent="-228600" lvl="0" marL="228600" rtl="0" algn="l">
              <a:lnSpc>
                <a:spcPct val="100000"/>
              </a:lnSpc>
              <a:spcBef>
                <a:spcPts val="1000"/>
              </a:spcBef>
              <a:spcAft>
                <a:spcPts val="0"/>
              </a:spcAft>
              <a:buClr>
                <a:schemeClr val="dk1"/>
              </a:buClr>
              <a:buSzPct val="100000"/>
              <a:buChar char="•"/>
            </a:pPr>
            <a:r>
              <a:rPr lang="en-US"/>
              <a:t>Pipeline slots that could not be filled with useful work due to problems in the front-end (Front-end Bound)</a:t>
            </a:r>
            <a:endParaRPr/>
          </a:p>
          <a:p>
            <a:pPr indent="-228600" lvl="0" marL="228600" rtl="0" algn="l">
              <a:lnSpc>
                <a:spcPct val="100000"/>
              </a:lnSpc>
              <a:spcBef>
                <a:spcPts val="1000"/>
              </a:spcBef>
              <a:spcAft>
                <a:spcPts val="0"/>
              </a:spcAft>
              <a:buClr>
                <a:schemeClr val="dk1"/>
              </a:buClr>
              <a:buSzPct val="100000"/>
              <a:buChar char="•"/>
            </a:pPr>
            <a:r>
              <a:rPr lang="en-US"/>
              <a:t>Pipeline slots that could not be filled with useful work due to a backup in the back-end (Back-end Bound)</a:t>
            </a:r>
            <a:endParaRPr/>
          </a:p>
          <a:p>
            <a:pPr indent="-228600" lvl="0" marL="228600" rtl="0" algn="l">
              <a:lnSpc>
                <a:spcPct val="100000"/>
              </a:lnSpc>
              <a:spcBef>
                <a:spcPts val="1000"/>
              </a:spcBef>
              <a:spcAft>
                <a:spcPts val="0"/>
              </a:spcAft>
              <a:buClr>
                <a:schemeClr val="dk1"/>
              </a:buClr>
              <a:buSzPct val="100000"/>
              <a:buChar char="•"/>
            </a:pPr>
            <a:r>
              <a:rPr lang="en-US"/>
              <a:t>Memory Bound metric that shows a fraction of cycles spent waiting due to demand load or store instructions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t/>
            </a:r>
            <a:endParaRPr/>
          </a:p>
        </p:txBody>
      </p:sp>
      <p:sp>
        <p:nvSpPr>
          <p:cNvPr id="184" name="Google Shape;184;p14"/>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Memory Access Analysis for Cache Misses and High Bandwidth Issues</a:t>
            </a:r>
            <a:endParaRPr/>
          </a:p>
          <a:p>
            <a:pPr indent="-228600" lvl="1" marL="685800" rtl="0" algn="l">
              <a:lnSpc>
                <a:spcPct val="100000"/>
              </a:lnSpc>
              <a:spcBef>
                <a:spcPts val="500"/>
              </a:spcBef>
              <a:spcAft>
                <a:spcPts val="0"/>
              </a:spcAft>
              <a:buClr>
                <a:schemeClr val="dk1"/>
              </a:buClr>
              <a:buSzPts val="2400"/>
              <a:buChar char="•"/>
            </a:pPr>
            <a:r>
              <a:rPr lang="en-US"/>
              <a:t>Memory Access analysis type uses following metrics:</a:t>
            </a:r>
            <a:endParaRPr/>
          </a:p>
          <a:p>
            <a:pPr indent="-228600" lvl="2" marL="1143000" rtl="0" algn="l">
              <a:lnSpc>
                <a:spcPct val="100000"/>
              </a:lnSpc>
              <a:spcBef>
                <a:spcPts val="500"/>
              </a:spcBef>
              <a:spcAft>
                <a:spcPts val="0"/>
              </a:spcAft>
              <a:buClr>
                <a:schemeClr val="dk1"/>
              </a:buClr>
              <a:buSzPts val="2000"/>
              <a:buChar char="•"/>
            </a:pPr>
            <a:r>
              <a:rPr b="1" lang="en-US"/>
              <a:t>Loads and Stores </a:t>
            </a:r>
            <a:r>
              <a:rPr lang="en-US"/>
              <a:t>metrics that show the total number of loads and stores</a:t>
            </a:r>
            <a:endParaRPr/>
          </a:p>
          <a:p>
            <a:pPr indent="-228600" lvl="2" marL="1143000" rtl="0" algn="l">
              <a:lnSpc>
                <a:spcPct val="100000"/>
              </a:lnSpc>
              <a:spcBef>
                <a:spcPts val="500"/>
              </a:spcBef>
              <a:spcAft>
                <a:spcPts val="0"/>
              </a:spcAft>
              <a:buClr>
                <a:schemeClr val="dk1"/>
              </a:buClr>
              <a:buSzPts val="2000"/>
              <a:buChar char="•"/>
            </a:pPr>
            <a:r>
              <a:rPr b="1" lang="en-US"/>
              <a:t>LLC Miss Count metric</a:t>
            </a:r>
            <a:r>
              <a:rPr lang="en-US"/>
              <a:t> that shows the total number of last-level cache misses</a:t>
            </a:r>
            <a:endParaRPr/>
          </a:p>
          <a:p>
            <a:pPr indent="-228600" lvl="3" marL="1600200" rtl="0" algn="l">
              <a:lnSpc>
                <a:spcPct val="100000"/>
              </a:lnSpc>
              <a:spcBef>
                <a:spcPts val="500"/>
              </a:spcBef>
              <a:spcAft>
                <a:spcPts val="0"/>
              </a:spcAft>
              <a:buClr>
                <a:schemeClr val="dk1"/>
              </a:buClr>
              <a:buSzPts val="1800"/>
              <a:buChar char="•"/>
            </a:pPr>
            <a:r>
              <a:rPr lang="en-US"/>
              <a:t>Local DRAM Access Count metric that shows the total number of LLC misses serviced by the local memory</a:t>
            </a:r>
            <a:endParaRPr/>
          </a:p>
          <a:p>
            <a:pPr indent="-228600" lvl="3" marL="1600200" rtl="0" algn="l">
              <a:lnSpc>
                <a:spcPct val="100000"/>
              </a:lnSpc>
              <a:spcBef>
                <a:spcPts val="500"/>
              </a:spcBef>
              <a:spcAft>
                <a:spcPts val="0"/>
              </a:spcAft>
              <a:buClr>
                <a:schemeClr val="dk1"/>
              </a:buClr>
              <a:buSzPts val="1800"/>
              <a:buChar char="•"/>
            </a:pPr>
            <a:r>
              <a:rPr lang="en-US"/>
              <a:t>Remote DRAM Access Count metric that shows the number of accesses to the remote socket memory</a:t>
            </a:r>
            <a:endParaRPr/>
          </a:p>
          <a:p>
            <a:pPr indent="-228600" lvl="3" marL="1600200" rtl="0" algn="l">
              <a:lnSpc>
                <a:spcPct val="100000"/>
              </a:lnSpc>
              <a:spcBef>
                <a:spcPts val="500"/>
              </a:spcBef>
              <a:spcAft>
                <a:spcPts val="0"/>
              </a:spcAft>
              <a:buClr>
                <a:schemeClr val="dk1"/>
              </a:buClr>
              <a:buSzPts val="1800"/>
              <a:buChar char="•"/>
            </a:pPr>
            <a:r>
              <a:rPr lang="en-US"/>
              <a:t>Remote Cache Access Count metric that shows the number of accesses to the remote socket cache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t/>
            </a:r>
            <a:endParaRPr/>
          </a:p>
        </p:txBody>
      </p:sp>
      <p:sp>
        <p:nvSpPr>
          <p:cNvPr id="190" name="Google Shape;190;p15"/>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fontScale="90000" lnSpcReduction="10000"/>
          </a:bodyPr>
          <a:lstStyle/>
          <a:p>
            <a:pPr indent="-228600" lvl="0" marL="228600" rtl="0" algn="l">
              <a:lnSpc>
                <a:spcPct val="100000"/>
              </a:lnSpc>
              <a:spcBef>
                <a:spcPts val="0"/>
              </a:spcBef>
              <a:spcAft>
                <a:spcPts val="0"/>
              </a:spcAft>
              <a:buClr>
                <a:schemeClr val="dk1"/>
              </a:buClr>
              <a:buSzPct val="100000"/>
              <a:buChar char="•"/>
            </a:pPr>
            <a:r>
              <a:rPr lang="en-US"/>
              <a:t>L1 Bound metric that shows how often the machine was stalled without missing the L1 data cache</a:t>
            </a:r>
            <a:endParaRPr/>
          </a:p>
          <a:p>
            <a:pPr indent="-228600" lvl="0" marL="228600" rtl="0" algn="l">
              <a:lnSpc>
                <a:spcPct val="100000"/>
              </a:lnSpc>
              <a:spcBef>
                <a:spcPts val="1000"/>
              </a:spcBef>
              <a:spcAft>
                <a:spcPts val="0"/>
              </a:spcAft>
              <a:buClr>
                <a:schemeClr val="dk1"/>
              </a:buClr>
              <a:buSzPct val="100000"/>
              <a:buChar char="•"/>
            </a:pPr>
            <a:r>
              <a:rPr lang="en-US"/>
              <a:t>L2 Bound metric that shows how often the machine was stalled on L2 cache</a:t>
            </a:r>
            <a:endParaRPr/>
          </a:p>
          <a:p>
            <a:pPr indent="-228600" lvl="0" marL="228600" rtl="0" algn="l">
              <a:lnSpc>
                <a:spcPct val="100000"/>
              </a:lnSpc>
              <a:spcBef>
                <a:spcPts val="1000"/>
              </a:spcBef>
              <a:spcAft>
                <a:spcPts val="0"/>
              </a:spcAft>
              <a:buClr>
                <a:schemeClr val="dk1"/>
              </a:buClr>
              <a:buSzPct val="100000"/>
              <a:buChar char="•"/>
            </a:pPr>
            <a:r>
              <a:rPr lang="en-US"/>
              <a:t>L3 Bound metric that shows how often the CPU was stalled on L3 cache, or contended with a sibling core</a:t>
            </a:r>
            <a:endParaRPr/>
          </a:p>
          <a:p>
            <a:pPr indent="-228600" lvl="0" marL="228600" rtl="0" algn="l">
              <a:lnSpc>
                <a:spcPct val="100000"/>
              </a:lnSpc>
              <a:spcBef>
                <a:spcPts val="1000"/>
              </a:spcBef>
              <a:spcAft>
                <a:spcPts val="0"/>
              </a:spcAft>
              <a:buClr>
                <a:schemeClr val="dk1"/>
              </a:buClr>
              <a:buSzPct val="100000"/>
              <a:buChar char="•"/>
            </a:pPr>
            <a:r>
              <a:rPr lang="en-US"/>
              <a:t>L3 Latency metric that shows a fraction of cycles with demand load accesses that hit the L3 cache under unloaded scenarios (possibly L3 latency limited)</a:t>
            </a:r>
            <a:endParaRPr/>
          </a:p>
          <a:p>
            <a:pPr indent="-228600" lvl="0" marL="228600" rtl="0" algn="l">
              <a:lnSpc>
                <a:spcPct val="100000"/>
              </a:lnSpc>
              <a:spcBef>
                <a:spcPts val="1000"/>
              </a:spcBef>
              <a:spcAft>
                <a:spcPts val="0"/>
              </a:spcAft>
              <a:buClr>
                <a:schemeClr val="dk1"/>
              </a:buClr>
              <a:buSzPct val="100000"/>
              <a:buChar char="•"/>
            </a:pPr>
            <a:r>
              <a:rPr lang="en-US"/>
              <a:t>NUMA: % of Remote Accesses metric shows percentage of memory requests to remote DRAM. The lower its value is, the better.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t/>
            </a:r>
            <a:endParaRPr/>
          </a:p>
        </p:txBody>
      </p:sp>
      <p:sp>
        <p:nvSpPr>
          <p:cNvPr id="196" name="Google Shape;196;p16"/>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VTune Profiler provides features that facilitate the analysis and interpretation of the results:</a:t>
            </a:r>
            <a:endParaRPr/>
          </a:p>
          <a:p>
            <a:pPr indent="-228600" lvl="0" marL="228600" rtl="0" algn="l">
              <a:lnSpc>
                <a:spcPct val="100000"/>
              </a:lnSpc>
              <a:spcBef>
                <a:spcPts val="1000"/>
              </a:spcBef>
              <a:spcAft>
                <a:spcPts val="0"/>
              </a:spcAft>
              <a:buClr>
                <a:schemeClr val="dk1"/>
              </a:buClr>
              <a:buSzPts val="2800"/>
              <a:buChar char="•"/>
            </a:pPr>
            <a:r>
              <a:rPr lang="en-US"/>
              <a:t>Top-down tree analysis: Use to understand which execution flow in your application is more performance-critical.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628650" y="365125"/>
            <a:ext cx="7886700" cy="929794"/>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3200"/>
              <a:buFont typeface="Open Sans"/>
              <a:buNone/>
            </a:pPr>
            <a:r>
              <a:rPr lang="en-US" sz="3200"/>
              <a:t>Matrix multiplication:(Serial)</a:t>
            </a:r>
            <a:br>
              <a:rPr lang="en-US"/>
            </a:br>
            <a:endParaRPr/>
          </a:p>
        </p:txBody>
      </p:sp>
      <p:sp>
        <p:nvSpPr>
          <p:cNvPr id="202" name="Google Shape;202;p17"/>
          <p:cNvSpPr txBox="1"/>
          <p:nvPr>
            <p:ph idx="1" type="body"/>
          </p:nvPr>
        </p:nvSpPr>
        <p:spPr>
          <a:xfrm>
            <a:off x="628650" y="1022537"/>
            <a:ext cx="7886700" cy="5378263"/>
          </a:xfrm>
          <a:prstGeom prst="rect">
            <a:avLst/>
          </a:prstGeom>
          <a:solidFill>
            <a:srgbClr val="BBD6EE"/>
          </a:solidFill>
          <a:ln>
            <a:noFill/>
          </a:ln>
        </p:spPr>
        <p:txBody>
          <a:bodyPr anchorCtr="0" anchor="t" bIns="45700" lIns="91425" spcFirstLastPara="1" rIns="91425" wrap="square" tIns="45700">
            <a:normAutofit fontScale="47500" lnSpcReduction="20000"/>
          </a:bodyPr>
          <a:lstStyle/>
          <a:p>
            <a:pPr indent="0" lvl="0" marL="0" rtl="0" algn="l">
              <a:lnSpc>
                <a:spcPct val="100000"/>
              </a:lnSpc>
              <a:spcBef>
                <a:spcPts val="0"/>
              </a:spcBef>
              <a:spcAft>
                <a:spcPts val="0"/>
              </a:spcAft>
              <a:buClr>
                <a:schemeClr val="dk1"/>
              </a:buClr>
              <a:buSzPct val="100000"/>
              <a:buNone/>
            </a:pPr>
            <a:r>
              <a:rPr b="1" lang="en-US">
                <a:latin typeface="Arimo"/>
                <a:ea typeface="Arimo"/>
                <a:cs typeface="Arimo"/>
                <a:sym typeface="Arimo"/>
              </a:rPr>
              <a:t>#include &lt;stdio.h&gt;</a:t>
            </a:r>
            <a:endParaRPr/>
          </a:p>
          <a:p>
            <a:pPr indent="0" lvl="0" marL="0" rtl="0" algn="l">
              <a:lnSpc>
                <a:spcPct val="100000"/>
              </a:lnSpc>
              <a:spcBef>
                <a:spcPts val="1000"/>
              </a:spcBef>
              <a:spcAft>
                <a:spcPts val="0"/>
              </a:spcAft>
              <a:buClr>
                <a:schemeClr val="dk1"/>
              </a:buClr>
              <a:buSzPct val="100000"/>
              <a:buNone/>
            </a:pPr>
            <a:r>
              <a:rPr b="1" lang="en-US">
                <a:latin typeface="Arimo"/>
                <a:ea typeface="Arimo"/>
                <a:cs typeface="Arimo"/>
                <a:sym typeface="Arimo"/>
              </a:rPr>
              <a:t>#include &lt;stdlib.h&gt;</a:t>
            </a:r>
            <a:endParaRPr/>
          </a:p>
          <a:p>
            <a:pPr indent="0" lvl="0" marL="0" rtl="0" algn="l">
              <a:lnSpc>
                <a:spcPct val="100000"/>
              </a:lnSpc>
              <a:spcBef>
                <a:spcPts val="1000"/>
              </a:spcBef>
              <a:spcAft>
                <a:spcPts val="0"/>
              </a:spcAft>
              <a:buClr>
                <a:schemeClr val="dk1"/>
              </a:buClr>
              <a:buSzPct val="100000"/>
              <a:buNone/>
            </a:pPr>
            <a:r>
              <a:rPr b="1" lang="en-US">
                <a:latin typeface="Arimo"/>
                <a:ea typeface="Arimo"/>
                <a:cs typeface="Arimo"/>
                <a:sym typeface="Arimo"/>
              </a:rPr>
              <a:t>#define N 3000</a:t>
            </a:r>
            <a:endParaRPr/>
          </a:p>
          <a:p>
            <a:pPr indent="0" lvl="0" marL="0" rtl="0" algn="l">
              <a:lnSpc>
                <a:spcPct val="100000"/>
              </a:lnSpc>
              <a:spcBef>
                <a:spcPts val="1000"/>
              </a:spcBef>
              <a:spcAft>
                <a:spcPts val="0"/>
              </a:spcAft>
              <a:buClr>
                <a:schemeClr val="dk1"/>
              </a:buClr>
              <a:buSzPct val="100000"/>
              <a:buNone/>
            </a:pPr>
            <a:r>
              <a:rPr b="1" lang="en-US">
                <a:latin typeface="Arimo"/>
                <a:ea typeface="Arimo"/>
                <a:cs typeface="Arimo"/>
                <a:sym typeface="Arimo"/>
              </a:rPr>
              <a:t>float a[N][N], b[N][N], c[N][N];</a:t>
            </a:r>
            <a:endParaRPr/>
          </a:p>
          <a:p>
            <a:pPr indent="0" lvl="0" marL="0" rtl="0" algn="l">
              <a:lnSpc>
                <a:spcPct val="100000"/>
              </a:lnSpc>
              <a:spcBef>
                <a:spcPts val="1000"/>
              </a:spcBef>
              <a:spcAft>
                <a:spcPts val="0"/>
              </a:spcAft>
              <a:buClr>
                <a:schemeClr val="dk1"/>
              </a:buClr>
              <a:buSzPct val="100000"/>
              <a:buNone/>
            </a:pPr>
            <a:r>
              <a:t/>
            </a:r>
            <a:endParaRPr b="1">
              <a:latin typeface="Arimo"/>
              <a:ea typeface="Arimo"/>
              <a:cs typeface="Arimo"/>
              <a:sym typeface="Arimo"/>
            </a:endParaRPr>
          </a:p>
          <a:p>
            <a:pPr indent="0" lvl="0" marL="0" rtl="0" algn="l">
              <a:lnSpc>
                <a:spcPct val="100000"/>
              </a:lnSpc>
              <a:spcBef>
                <a:spcPts val="1000"/>
              </a:spcBef>
              <a:spcAft>
                <a:spcPts val="0"/>
              </a:spcAft>
              <a:buClr>
                <a:schemeClr val="dk1"/>
              </a:buClr>
              <a:buSzPct val="100000"/>
              <a:buNone/>
            </a:pPr>
            <a:r>
              <a:rPr b="1" lang="en-US">
                <a:latin typeface="Arimo"/>
                <a:ea typeface="Arimo"/>
                <a:cs typeface="Arimo"/>
                <a:sym typeface="Arimo"/>
              </a:rPr>
              <a:t>void matmul(void)</a:t>
            </a:r>
            <a:endParaRPr/>
          </a:p>
          <a:p>
            <a:pPr indent="0" lvl="0" marL="0" rtl="0" algn="l">
              <a:lnSpc>
                <a:spcPct val="100000"/>
              </a:lnSpc>
              <a:spcBef>
                <a:spcPts val="1000"/>
              </a:spcBef>
              <a:spcAft>
                <a:spcPts val="0"/>
              </a:spcAft>
              <a:buClr>
                <a:schemeClr val="dk1"/>
              </a:buClr>
              <a:buSzPct val="100000"/>
              <a:buNone/>
            </a:pPr>
            <a:r>
              <a:rPr b="1" lang="en-US">
                <a:latin typeface="Arimo"/>
                <a:ea typeface="Arimo"/>
                <a:cs typeface="Arimo"/>
                <a:sym typeface="Arimo"/>
              </a:rPr>
              <a:t>{</a:t>
            </a:r>
            <a:endParaRPr/>
          </a:p>
          <a:p>
            <a:pPr indent="0" lvl="0" marL="0" rtl="0" algn="l">
              <a:lnSpc>
                <a:spcPct val="100000"/>
              </a:lnSpc>
              <a:spcBef>
                <a:spcPts val="1000"/>
              </a:spcBef>
              <a:spcAft>
                <a:spcPts val="0"/>
              </a:spcAft>
              <a:buClr>
                <a:schemeClr val="dk1"/>
              </a:buClr>
              <a:buSzPct val="100000"/>
              <a:buNone/>
            </a:pPr>
            <a:r>
              <a:rPr b="1" lang="en-US">
                <a:latin typeface="Arimo"/>
                <a:ea typeface="Arimo"/>
                <a:cs typeface="Arimo"/>
                <a:sym typeface="Arimo"/>
              </a:rPr>
              <a:t>        int i, j, k;</a:t>
            </a:r>
            <a:endParaRPr/>
          </a:p>
          <a:p>
            <a:pPr indent="0" lvl="0" marL="0" rtl="0" algn="l">
              <a:lnSpc>
                <a:spcPct val="100000"/>
              </a:lnSpc>
              <a:spcBef>
                <a:spcPts val="1000"/>
              </a:spcBef>
              <a:spcAft>
                <a:spcPts val="0"/>
              </a:spcAft>
              <a:buClr>
                <a:schemeClr val="dk1"/>
              </a:buClr>
              <a:buSzPct val="100000"/>
              <a:buNone/>
            </a:pPr>
            <a:r>
              <a:rPr b="1" lang="en-US">
                <a:latin typeface="Arimo"/>
                <a:ea typeface="Arimo"/>
                <a:cs typeface="Arimo"/>
                <a:sym typeface="Arimo"/>
              </a:rPr>
              <a:t>        for(i=0; i&lt;N; i++)</a:t>
            </a:r>
            <a:endParaRPr/>
          </a:p>
          <a:p>
            <a:pPr indent="0" lvl="0" marL="0" rtl="0" algn="l">
              <a:lnSpc>
                <a:spcPct val="100000"/>
              </a:lnSpc>
              <a:spcBef>
                <a:spcPts val="1000"/>
              </a:spcBef>
              <a:spcAft>
                <a:spcPts val="0"/>
              </a:spcAft>
              <a:buClr>
                <a:schemeClr val="dk1"/>
              </a:buClr>
              <a:buSzPct val="100000"/>
              <a:buNone/>
            </a:pPr>
            <a:r>
              <a:rPr b="1" lang="en-US">
                <a:latin typeface="Arimo"/>
                <a:ea typeface="Arimo"/>
                <a:cs typeface="Arimo"/>
                <a:sym typeface="Arimo"/>
              </a:rPr>
              <a:t>        {</a:t>
            </a:r>
            <a:endParaRPr/>
          </a:p>
          <a:p>
            <a:pPr indent="0" lvl="0" marL="0" rtl="0" algn="l">
              <a:lnSpc>
                <a:spcPct val="100000"/>
              </a:lnSpc>
              <a:spcBef>
                <a:spcPts val="1000"/>
              </a:spcBef>
              <a:spcAft>
                <a:spcPts val="0"/>
              </a:spcAft>
              <a:buClr>
                <a:schemeClr val="dk1"/>
              </a:buClr>
              <a:buSzPct val="100000"/>
              <a:buNone/>
            </a:pPr>
            <a:r>
              <a:rPr b="1" lang="en-US">
                <a:latin typeface="Arimo"/>
                <a:ea typeface="Arimo"/>
                <a:cs typeface="Arimo"/>
                <a:sym typeface="Arimo"/>
              </a:rPr>
              <a:t>                for(j=0; j&lt;N; j++)</a:t>
            </a:r>
            <a:endParaRPr/>
          </a:p>
          <a:p>
            <a:pPr indent="0" lvl="0" marL="0" rtl="0" algn="l">
              <a:lnSpc>
                <a:spcPct val="100000"/>
              </a:lnSpc>
              <a:spcBef>
                <a:spcPts val="1000"/>
              </a:spcBef>
              <a:spcAft>
                <a:spcPts val="0"/>
              </a:spcAft>
              <a:buClr>
                <a:schemeClr val="dk1"/>
              </a:buClr>
              <a:buSzPct val="100000"/>
              <a:buNone/>
            </a:pPr>
            <a:r>
              <a:rPr b="1" lang="en-US">
                <a:latin typeface="Arimo"/>
                <a:ea typeface="Arimo"/>
                <a:cs typeface="Arimo"/>
                <a:sym typeface="Arimo"/>
              </a:rPr>
              <a:t>                {</a:t>
            </a:r>
            <a:endParaRPr/>
          </a:p>
          <a:p>
            <a:pPr indent="0" lvl="0" marL="0" rtl="0" algn="l">
              <a:lnSpc>
                <a:spcPct val="100000"/>
              </a:lnSpc>
              <a:spcBef>
                <a:spcPts val="1000"/>
              </a:spcBef>
              <a:spcAft>
                <a:spcPts val="0"/>
              </a:spcAft>
              <a:buClr>
                <a:schemeClr val="dk1"/>
              </a:buClr>
              <a:buSzPct val="100000"/>
              <a:buNone/>
            </a:pPr>
            <a:r>
              <a:rPr b="1" lang="en-US">
                <a:latin typeface="Arimo"/>
                <a:ea typeface="Arimo"/>
                <a:cs typeface="Arimo"/>
                <a:sym typeface="Arimo"/>
              </a:rPr>
              <a:t>                        c[i][j] = 0.0f;</a:t>
            </a:r>
            <a:endParaRPr/>
          </a:p>
          <a:p>
            <a:pPr indent="0" lvl="0" marL="0" rtl="0" algn="l">
              <a:lnSpc>
                <a:spcPct val="100000"/>
              </a:lnSpc>
              <a:spcBef>
                <a:spcPts val="1000"/>
              </a:spcBef>
              <a:spcAft>
                <a:spcPts val="0"/>
              </a:spcAft>
              <a:buClr>
                <a:schemeClr val="dk1"/>
              </a:buClr>
              <a:buSzPct val="100000"/>
              <a:buNone/>
            </a:pPr>
            <a:r>
              <a:rPr b="1" lang="en-US">
                <a:latin typeface="Arimo"/>
                <a:ea typeface="Arimo"/>
                <a:cs typeface="Arimo"/>
                <a:sym typeface="Arimo"/>
              </a:rPr>
              <a:t>                        for(k=0; k&lt;N; k++)</a:t>
            </a:r>
            <a:endParaRPr/>
          </a:p>
          <a:p>
            <a:pPr indent="0" lvl="0" marL="0" rtl="0" algn="l">
              <a:lnSpc>
                <a:spcPct val="100000"/>
              </a:lnSpc>
              <a:spcBef>
                <a:spcPts val="1000"/>
              </a:spcBef>
              <a:spcAft>
                <a:spcPts val="0"/>
              </a:spcAft>
              <a:buClr>
                <a:schemeClr val="dk1"/>
              </a:buClr>
              <a:buSzPct val="100000"/>
              <a:buNone/>
            </a:pPr>
            <a:r>
              <a:rPr b="1" lang="en-US">
                <a:latin typeface="Arimo"/>
                <a:ea typeface="Arimo"/>
                <a:cs typeface="Arimo"/>
                <a:sym typeface="Arimo"/>
              </a:rPr>
              <a:t>                                c[i][j] = c[i][j] + a[i][k] * b[k][j];</a:t>
            </a:r>
            <a:endParaRPr/>
          </a:p>
          <a:p>
            <a:pPr indent="0" lvl="0" marL="0" rtl="0" algn="l">
              <a:lnSpc>
                <a:spcPct val="100000"/>
              </a:lnSpc>
              <a:spcBef>
                <a:spcPts val="1000"/>
              </a:spcBef>
              <a:spcAft>
                <a:spcPts val="0"/>
              </a:spcAft>
              <a:buClr>
                <a:schemeClr val="dk1"/>
              </a:buClr>
              <a:buSzPct val="100000"/>
              <a:buNone/>
            </a:pPr>
            <a:r>
              <a:rPr b="1" lang="en-US">
                <a:latin typeface="Arimo"/>
                <a:ea typeface="Arimo"/>
                <a:cs typeface="Arimo"/>
                <a:sym typeface="Arimo"/>
              </a:rPr>
              <a:t>                }</a:t>
            </a:r>
            <a:endParaRPr/>
          </a:p>
          <a:p>
            <a:pPr indent="0" lvl="0" marL="0" rtl="0" algn="l">
              <a:lnSpc>
                <a:spcPct val="100000"/>
              </a:lnSpc>
              <a:spcBef>
                <a:spcPts val="1000"/>
              </a:spcBef>
              <a:spcAft>
                <a:spcPts val="0"/>
              </a:spcAft>
              <a:buClr>
                <a:schemeClr val="dk1"/>
              </a:buClr>
              <a:buSzPct val="100000"/>
              <a:buNone/>
            </a:pPr>
            <a:r>
              <a:rPr b="1" lang="en-US">
                <a:latin typeface="Arimo"/>
                <a:ea typeface="Arimo"/>
                <a:cs typeface="Arimo"/>
                <a:sym typeface="Arimo"/>
              </a:rPr>
              <a:t>        }</a:t>
            </a:r>
            <a:endParaRPr/>
          </a:p>
          <a:p>
            <a:pPr indent="0" lvl="0" marL="0" rtl="0" algn="l">
              <a:lnSpc>
                <a:spcPct val="100000"/>
              </a:lnSpc>
              <a:spcBef>
                <a:spcPts val="1000"/>
              </a:spcBef>
              <a:spcAft>
                <a:spcPts val="0"/>
              </a:spcAft>
              <a:buClr>
                <a:schemeClr val="dk1"/>
              </a:buClr>
              <a:buSzPct val="100000"/>
              <a:buNone/>
            </a:pPr>
            <a:r>
              <a:rPr b="1" lang="en-US">
                <a:latin typeface="Arimo"/>
                <a:ea typeface="Arimo"/>
                <a:cs typeface="Arimo"/>
                <a:sym typeface="Arimo"/>
              </a:rPr>
              <a:t>}</a:t>
            </a:r>
            <a:endParaRPr/>
          </a:p>
          <a:p>
            <a:pPr indent="0" lvl="0" marL="0" rtl="0" algn="l">
              <a:lnSpc>
                <a:spcPct val="100000"/>
              </a:lnSpc>
              <a:spcBef>
                <a:spcPts val="1000"/>
              </a:spcBef>
              <a:spcAft>
                <a:spcPts val="0"/>
              </a:spcAft>
              <a:buClr>
                <a:schemeClr val="dk1"/>
              </a:buClr>
              <a:buSzPct val="100000"/>
              <a:buNone/>
            </a:pPr>
            <a:r>
              <a:t/>
            </a:r>
            <a:endParaRPr b="1">
              <a:latin typeface="Arimo"/>
              <a:ea typeface="Arimo"/>
              <a:cs typeface="Arimo"/>
              <a:sym typeface="Arim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628650" y="365125"/>
            <a:ext cx="7886700" cy="5419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3200"/>
              <a:buFont typeface="Open Sans"/>
              <a:buNone/>
            </a:pPr>
            <a:r>
              <a:rPr lang="en-US" sz="3200"/>
              <a:t>Serial compilation</a:t>
            </a:r>
            <a:endParaRPr sz="3200"/>
          </a:p>
        </p:txBody>
      </p:sp>
      <p:sp>
        <p:nvSpPr>
          <p:cNvPr id="208" name="Google Shape;208;p18"/>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sz="2400"/>
              <a:t>Command for compilation:</a:t>
            </a:r>
            <a:endParaRPr/>
          </a:p>
          <a:p>
            <a:pPr indent="0" lvl="0" marL="0" rtl="0" algn="l">
              <a:lnSpc>
                <a:spcPct val="100000"/>
              </a:lnSpc>
              <a:spcBef>
                <a:spcPts val="1000"/>
              </a:spcBef>
              <a:spcAft>
                <a:spcPts val="0"/>
              </a:spcAft>
              <a:buClr>
                <a:srgbClr val="0070C0"/>
              </a:buClr>
              <a:buSzPts val="2800"/>
              <a:buNone/>
            </a:pPr>
            <a:r>
              <a:rPr lang="en-US">
                <a:solidFill>
                  <a:srgbClr val="0070C0"/>
                </a:solidFill>
              </a:rPr>
              <a:t>        time icc -g -O3 matmul.c -o matmul.serial</a:t>
            </a:r>
            <a:endParaRPr>
              <a:solidFill>
                <a:srgbClr val="0070C0"/>
              </a:solidFill>
            </a:endParaRPr>
          </a:p>
        </p:txBody>
      </p:sp>
      <p:cxnSp>
        <p:nvCxnSpPr>
          <p:cNvPr id="209" name="Google Shape;209;p18"/>
          <p:cNvCxnSpPr/>
          <p:nvPr/>
        </p:nvCxnSpPr>
        <p:spPr>
          <a:xfrm flipH="1">
            <a:off x="2133600" y="1981200"/>
            <a:ext cx="228600" cy="914400"/>
          </a:xfrm>
          <a:prstGeom prst="straightConnector1">
            <a:avLst/>
          </a:prstGeom>
          <a:noFill/>
          <a:ln cap="flat" cmpd="sng" w="9525">
            <a:solidFill>
              <a:schemeClr val="accent1"/>
            </a:solidFill>
            <a:prstDash val="solid"/>
            <a:miter lim="800000"/>
            <a:headEnd len="sm" w="sm" type="none"/>
            <a:tailEnd len="med" w="med" type="stealth"/>
          </a:ln>
        </p:spPr>
      </p:cxnSp>
      <p:sp>
        <p:nvSpPr>
          <p:cNvPr id="210" name="Google Shape;210;p18"/>
          <p:cNvSpPr txBox="1"/>
          <p:nvPr/>
        </p:nvSpPr>
        <p:spPr>
          <a:xfrm>
            <a:off x="1295400" y="2971800"/>
            <a:ext cx="1489382" cy="369332"/>
          </a:xfrm>
          <a:prstGeom prst="rect">
            <a:avLst/>
          </a:prstGeom>
          <a:solidFill>
            <a:srgbClr val="ACB8CA"/>
          </a:solidFill>
          <a:ln cap="flat" cmpd="sng" w="9525">
            <a:solidFill>
              <a:srgbClr val="1E4E7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Intel compiler</a:t>
            </a:r>
            <a:endParaRPr/>
          </a:p>
        </p:txBody>
      </p:sp>
      <p:cxnSp>
        <p:nvCxnSpPr>
          <p:cNvPr id="211" name="Google Shape;211;p18"/>
          <p:cNvCxnSpPr/>
          <p:nvPr/>
        </p:nvCxnSpPr>
        <p:spPr>
          <a:xfrm>
            <a:off x="2784782" y="2057400"/>
            <a:ext cx="644218" cy="990600"/>
          </a:xfrm>
          <a:prstGeom prst="straightConnector1">
            <a:avLst/>
          </a:prstGeom>
          <a:noFill/>
          <a:ln cap="flat" cmpd="sng" w="9525">
            <a:solidFill>
              <a:schemeClr val="accent1"/>
            </a:solidFill>
            <a:prstDash val="solid"/>
            <a:miter lim="800000"/>
            <a:headEnd len="sm" w="sm" type="none"/>
            <a:tailEnd len="med" w="med" type="stealth"/>
          </a:ln>
        </p:spPr>
      </p:cxnSp>
      <p:sp>
        <p:nvSpPr>
          <p:cNvPr id="212" name="Google Shape;212;p18"/>
          <p:cNvSpPr txBox="1"/>
          <p:nvPr/>
        </p:nvSpPr>
        <p:spPr>
          <a:xfrm>
            <a:off x="3106891" y="3341132"/>
            <a:ext cx="1922309" cy="1508105"/>
          </a:xfrm>
          <a:prstGeom prst="rect">
            <a:avLst/>
          </a:prstGeom>
          <a:solidFill>
            <a:srgbClr val="ACB8CA"/>
          </a:solidFill>
          <a:ln cap="flat" cmpd="sng" w="9525">
            <a:solidFill>
              <a:srgbClr val="1E4E7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With -</a:t>
            </a:r>
            <a:r>
              <a:rPr b="1" lang="en-US" sz="2000">
                <a:solidFill>
                  <a:schemeClr val="dk1"/>
                </a:solidFill>
                <a:latin typeface="Calibri"/>
                <a:ea typeface="Calibri"/>
                <a:cs typeface="Calibri"/>
                <a:sym typeface="Calibri"/>
              </a:rPr>
              <a:t>g</a:t>
            </a:r>
            <a:r>
              <a:rPr lang="en-US" sz="1800">
                <a:solidFill>
                  <a:schemeClr val="dk1"/>
                </a:solidFill>
                <a:latin typeface="Calibri"/>
                <a:ea typeface="Calibri"/>
                <a:cs typeface="Calibri"/>
                <a:sym typeface="Calibri"/>
              </a:rPr>
              <a:t> option, the resulting object  file  will contain debugging information</a:t>
            </a:r>
            <a:endParaRPr/>
          </a:p>
        </p:txBody>
      </p:sp>
      <p:cxnSp>
        <p:nvCxnSpPr>
          <p:cNvPr id="213" name="Google Shape;213;p18"/>
          <p:cNvCxnSpPr/>
          <p:nvPr/>
        </p:nvCxnSpPr>
        <p:spPr>
          <a:xfrm>
            <a:off x="3429000" y="1981200"/>
            <a:ext cx="2286000" cy="1359932"/>
          </a:xfrm>
          <a:prstGeom prst="straightConnector1">
            <a:avLst/>
          </a:prstGeom>
          <a:noFill/>
          <a:ln cap="flat" cmpd="sng" w="9525">
            <a:solidFill>
              <a:schemeClr val="accent1"/>
            </a:solidFill>
            <a:prstDash val="solid"/>
            <a:miter lim="800000"/>
            <a:headEnd len="sm" w="sm" type="none"/>
            <a:tailEnd len="med" w="med" type="stealth"/>
          </a:ln>
        </p:spPr>
      </p:cxnSp>
      <p:sp>
        <p:nvSpPr>
          <p:cNvPr id="214" name="Google Shape;214;p18"/>
          <p:cNvSpPr txBox="1"/>
          <p:nvPr/>
        </p:nvSpPr>
        <p:spPr>
          <a:xfrm>
            <a:off x="5334000" y="3429000"/>
            <a:ext cx="2209800" cy="646331"/>
          </a:xfrm>
          <a:prstGeom prst="rect">
            <a:avLst/>
          </a:prstGeom>
          <a:solidFill>
            <a:srgbClr val="ACB8CA"/>
          </a:solidFill>
          <a:ln cap="flat" cmpd="sng" w="9525">
            <a:solidFill>
              <a:srgbClr val="1E4E7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b="1" lang="en-US" sz="1800">
                <a:solidFill>
                  <a:schemeClr val="dk1"/>
                </a:solidFill>
                <a:latin typeface="Calibri"/>
                <a:ea typeface="Calibri"/>
                <a:cs typeface="Calibri"/>
                <a:sym typeface="Calibri"/>
              </a:rPr>
              <a:t>O3</a:t>
            </a:r>
            <a:r>
              <a:rPr lang="en-US" sz="1800">
                <a:solidFill>
                  <a:schemeClr val="dk1"/>
                </a:solidFill>
                <a:latin typeface="Calibri"/>
                <a:ea typeface="Calibri"/>
                <a:cs typeface="Calibri"/>
                <a:sym typeface="Calibri"/>
              </a:rPr>
              <a:t> option optimizes for maximum speed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ph type="title"/>
          </p:nvPr>
        </p:nvSpPr>
        <p:spPr>
          <a:xfrm>
            <a:off x="628650" y="365125"/>
            <a:ext cx="7886700" cy="5419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3200"/>
              <a:buFont typeface="Open Sans"/>
              <a:buNone/>
            </a:pPr>
            <a:r>
              <a:rPr b="0" lang="en-US" sz="3200"/>
              <a:t>Run </a:t>
            </a:r>
            <a:r>
              <a:rPr lang="en-US" sz="3200"/>
              <a:t>Basic Hotspots</a:t>
            </a:r>
            <a:r>
              <a:rPr b="0" lang="en-US" sz="3200"/>
              <a:t> analysis</a:t>
            </a:r>
            <a:endParaRPr sz="3200"/>
          </a:p>
        </p:txBody>
      </p:sp>
      <p:sp>
        <p:nvSpPr>
          <p:cNvPr id="221" name="Google Shape;221;p19"/>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b="1" lang="en-US" sz="2400"/>
              <a:t>Basic Hotspots</a:t>
            </a:r>
            <a:r>
              <a:rPr lang="en-US" sz="2400"/>
              <a:t> analysis help to understand application flow and identify sections of code that get a lot of execution time (hotspots)</a:t>
            </a:r>
            <a:endParaRPr/>
          </a:p>
          <a:p>
            <a:pPr indent="-228600" lvl="0" marL="228600" rtl="0" algn="l">
              <a:lnSpc>
                <a:spcPct val="100000"/>
              </a:lnSpc>
              <a:spcBef>
                <a:spcPts val="1000"/>
              </a:spcBef>
              <a:spcAft>
                <a:spcPts val="0"/>
              </a:spcAft>
              <a:buClr>
                <a:schemeClr val="dk1"/>
              </a:buClr>
              <a:buSzPts val="2400"/>
              <a:buChar char="•"/>
            </a:pPr>
            <a:r>
              <a:rPr lang="en-US" sz="2400"/>
              <a:t>Command :</a:t>
            </a:r>
            <a:endParaRPr/>
          </a:p>
          <a:p>
            <a:pPr indent="0" lvl="0" marL="0" rtl="0" algn="l">
              <a:lnSpc>
                <a:spcPct val="100000"/>
              </a:lnSpc>
              <a:spcBef>
                <a:spcPts val="1000"/>
              </a:spcBef>
              <a:spcAft>
                <a:spcPts val="0"/>
              </a:spcAft>
              <a:buClr>
                <a:srgbClr val="0070C0"/>
              </a:buClr>
              <a:buSzPts val="2400"/>
              <a:buNone/>
            </a:pPr>
            <a:r>
              <a:rPr lang="en-US" sz="2400">
                <a:solidFill>
                  <a:srgbClr val="0070C0"/>
                </a:solidFill>
              </a:rPr>
              <a:t>     time amplxe-cl -c hotspots -r res_serial ./matmul.serial</a:t>
            </a:r>
            <a:endParaRPr sz="2400">
              <a:solidFill>
                <a:srgbClr val="0070C0"/>
              </a:solidFill>
            </a:endParaRPr>
          </a:p>
        </p:txBody>
      </p:sp>
      <p:sp>
        <p:nvSpPr>
          <p:cNvPr id="222" name="Google Shape;222;p19"/>
          <p:cNvSpPr/>
          <p:nvPr/>
        </p:nvSpPr>
        <p:spPr>
          <a:xfrm>
            <a:off x="6248400" y="3124200"/>
            <a:ext cx="685800" cy="1219200"/>
          </a:xfrm>
          <a:prstGeom prst="curvedRightArrow">
            <a:avLst>
              <a:gd fmla="val 25000" name="adj1"/>
              <a:gd fmla="val 50000" name="adj2"/>
              <a:gd fmla="val 25000" name="adj3"/>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9"/>
          <p:cNvSpPr txBox="1"/>
          <p:nvPr/>
        </p:nvSpPr>
        <p:spPr>
          <a:xfrm>
            <a:off x="6934200" y="3962400"/>
            <a:ext cx="15447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Executable file</a:t>
            </a:r>
            <a:endParaRPr/>
          </a:p>
        </p:txBody>
      </p:sp>
      <p:sp>
        <p:nvSpPr>
          <p:cNvPr id="224" name="Google Shape;224;p19"/>
          <p:cNvSpPr/>
          <p:nvPr/>
        </p:nvSpPr>
        <p:spPr>
          <a:xfrm>
            <a:off x="5029200" y="3200400"/>
            <a:ext cx="533400" cy="1143000"/>
          </a:xfrm>
          <a:prstGeom prst="curvedLeftArrow">
            <a:avLst>
              <a:gd fmla="val 25000" name="adj1"/>
              <a:gd fmla="val 50000" name="adj2"/>
              <a:gd fmla="val 25000" name="adj3"/>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9"/>
          <p:cNvSpPr txBox="1"/>
          <p:nvPr/>
        </p:nvSpPr>
        <p:spPr>
          <a:xfrm>
            <a:off x="4114800" y="3886200"/>
            <a:ext cx="1066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Result Directory</a:t>
            </a:r>
            <a:endParaRPr/>
          </a:p>
        </p:txBody>
      </p:sp>
      <p:sp>
        <p:nvSpPr>
          <p:cNvPr id="226" name="Google Shape;226;p19"/>
          <p:cNvSpPr txBox="1"/>
          <p:nvPr/>
        </p:nvSpPr>
        <p:spPr>
          <a:xfrm>
            <a:off x="685800" y="4957227"/>
            <a:ext cx="7592896" cy="113877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Result : </a:t>
            </a:r>
            <a:r>
              <a:rPr lang="en-US" sz="2000">
                <a:solidFill>
                  <a:schemeClr val="dk1"/>
                </a:solidFill>
                <a:latin typeface="Calibri"/>
                <a:ea typeface="Calibri"/>
                <a:cs typeface="Calibri"/>
                <a:sym typeface="Calibri"/>
              </a:rPr>
              <a:t>To open result in GUI mode</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0070C0"/>
                </a:solidFill>
                <a:latin typeface="Calibri"/>
                <a:ea typeface="Calibri"/>
                <a:cs typeface="Calibri"/>
                <a:sym typeface="Calibri"/>
              </a:rPr>
              <a:t>           amplxe-gui res_serial.amplxe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2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2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628650" y="365125"/>
            <a:ext cx="7886700" cy="540385"/>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3200"/>
              <a:buFont typeface="Open Sans"/>
              <a:buNone/>
            </a:pPr>
            <a:r>
              <a:rPr lang="en-US" sz="3200"/>
              <a:t>What is Profiler?</a:t>
            </a:r>
            <a:endParaRPr/>
          </a:p>
        </p:txBody>
      </p:sp>
      <p:sp>
        <p:nvSpPr>
          <p:cNvPr id="107" name="Google Shape;107;p2"/>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lang="en-US" sz="2000"/>
              <a:t>Performance tools designed to help you to analyze the performance of application and improve poorly performing sections of code.</a:t>
            </a:r>
            <a:endParaRPr/>
          </a:p>
          <a:p>
            <a:pPr indent="-228600" lvl="0" marL="228600" rtl="0" algn="l">
              <a:lnSpc>
                <a:spcPct val="100000"/>
              </a:lnSpc>
              <a:spcBef>
                <a:spcPts val="1000"/>
              </a:spcBef>
              <a:spcAft>
                <a:spcPts val="0"/>
              </a:spcAft>
              <a:buClr>
                <a:schemeClr val="dk1"/>
              </a:buClr>
              <a:buSzPts val="2000"/>
              <a:buChar char="•"/>
            </a:pPr>
            <a:r>
              <a:rPr lang="en-US" sz="2000"/>
              <a:t>Provide measurements of how long a routine takes to execute, how often it is called, where it is called from, and how much of total time at some spot is spent executing that routine.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628650" y="365125"/>
            <a:ext cx="7886700" cy="5419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3200"/>
              <a:buFont typeface="Open Sans"/>
              <a:buNone/>
            </a:pPr>
            <a:r>
              <a:rPr lang="en-US" sz="3200"/>
              <a:t>Analysing Serial output </a:t>
            </a:r>
            <a:endParaRPr sz="3200"/>
          </a:p>
        </p:txBody>
      </p:sp>
      <p:pic>
        <p:nvPicPr>
          <p:cNvPr descr="C:\Users\HP\Pictures\Vtune_output\vtune_serial_1.PNG" id="232" name="Google Shape;232;p20"/>
          <p:cNvPicPr preferRelativeResize="0"/>
          <p:nvPr>
            <p:ph idx="1" type="body"/>
          </p:nvPr>
        </p:nvPicPr>
        <p:blipFill rotWithShape="1">
          <a:blip r:embed="rId3">
            <a:alphaModFix/>
          </a:blip>
          <a:srcRect b="32143" l="24997" r="0" t="0"/>
          <a:stretch/>
        </p:blipFill>
        <p:spPr>
          <a:xfrm>
            <a:off x="990600" y="990600"/>
            <a:ext cx="7201667" cy="472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1"/>
          <p:cNvSpPr txBox="1"/>
          <p:nvPr>
            <p:ph type="title"/>
          </p:nvPr>
        </p:nvSpPr>
        <p:spPr>
          <a:xfrm>
            <a:off x="628650" y="365125"/>
            <a:ext cx="7886700" cy="554307"/>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3200"/>
              <a:buFont typeface="Open Sans"/>
              <a:buNone/>
            </a:pPr>
            <a:r>
              <a:rPr lang="en-US" sz="3200"/>
              <a:t>Cont …</a:t>
            </a:r>
            <a:endParaRPr/>
          </a:p>
        </p:txBody>
      </p:sp>
      <p:pic>
        <p:nvPicPr>
          <p:cNvPr id="238" name="Google Shape;238;p21"/>
          <p:cNvPicPr preferRelativeResize="0"/>
          <p:nvPr/>
        </p:nvPicPr>
        <p:blipFill rotWithShape="1">
          <a:blip r:embed="rId3">
            <a:alphaModFix/>
          </a:blip>
          <a:srcRect b="0" l="0" r="0" t="0"/>
          <a:stretch/>
        </p:blipFill>
        <p:spPr>
          <a:xfrm>
            <a:off x="228600" y="1135860"/>
            <a:ext cx="8686800" cy="48839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2"/>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Cont  …</a:t>
            </a:r>
            <a:endParaRPr/>
          </a:p>
        </p:txBody>
      </p:sp>
      <p:pic>
        <p:nvPicPr>
          <p:cNvPr id="244" name="Google Shape;244;p22"/>
          <p:cNvPicPr preferRelativeResize="0"/>
          <p:nvPr>
            <p:ph idx="1" type="body"/>
          </p:nvPr>
        </p:nvPicPr>
        <p:blipFill rotWithShape="1">
          <a:blip r:embed="rId3">
            <a:alphaModFix/>
          </a:blip>
          <a:srcRect b="0" l="0" r="0" t="0"/>
          <a:stretch/>
        </p:blipFill>
        <p:spPr>
          <a:xfrm>
            <a:off x="685800" y="990600"/>
            <a:ext cx="7886700" cy="5334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3"/>
          <p:cNvSpPr txBox="1"/>
          <p:nvPr>
            <p:ph type="title"/>
          </p:nvPr>
        </p:nvSpPr>
        <p:spPr>
          <a:xfrm>
            <a:off x="628650" y="365125"/>
            <a:ext cx="7886700" cy="874394"/>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Matrix multiplication:(parallel)</a:t>
            </a:r>
            <a:br>
              <a:rPr lang="en-US"/>
            </a:br>
            <a:endParaRPr/>
          </a:p>
        </p:txBody>
      </p:sp>
      <p:sp>
        <p:nvSpPr>
          <p:cNvPr id="250" name="Google Shape;250;p23"/>
          <p:cNvSpPr txBox="1"/>
          <p:nvPr>
            <p:ph idx="1" type="body"/>
          </p:nvPr>
        </p:nvSpPr>
        <p:spPr>
          <a:xfrm>
            <a:off x="304800" y="1022537"/>
            <a:ext cx="8648700" cy="5154427"/>
          </a:xfrm>
          <a:prstGeom prst="rect">
            <a:avLst/>
          </a:prstGeom>
          <a:solidFill>
            <a:srgbClr val="BBD6EE"/>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None/>
            </a:pPr>
            <a:r>
              <a:rPr b="1" lang="en-US" sz="1600"/>
              <a:t>float a[N][N], b[N][N], c[N][N];</a:t>
            </a:r>
            <a:endParaRPr/>
          </a:p>
          <a:p>
            <a:pPr indent="0" lvl="0" marL="0" rtl="0" algn="l">
              <a:lnSpc>
                <a:spcPct val="100000"/>
              </a:lnSpc>
              <a:spcBef>
                <a:spcPts val="1000"/>
              </a:spcBef>
              <a:spcAft>
                <a:spcPts val="0"/>
              </a:spcAft>
              <a:buClr>
                <a:schemeClr val="dk1"/>
              </a:buClr>
              <a:buSzPts val="1600"/>
              <a:buNone/>
            </a:pPr>
            <a:r>
              <a:rPr b="1" lang="en-US" sz="1600"/>
              <a:t>void matmul(void)</a:t>
            </a:r>
            <a:endParaRPr/>
          </a:p>
          <a:p>
            <a:pPr indent="0" lvl="0" marL="0" rtl="0" algn="l">
              <a:lnSpc>
                <a:spcPct val="100000"/>
              </a:lnSpc>
              <a:spcBef>
                <a:spcPts val="1000"/>
              </a:spcBef>
              <a:spcAft>
                <a:spcPts val="0"/>
              </a:spcAft>
              <a:buClr>
                <a:schemeClr val="dk1"/>
              </a:buClr>
              <a:buSzPts val="1600"/>
              <a:buNone/>
            </a:pPr>
            <a:r>
              <a:rPr b="1" lang="en-US" sz="1600"/>
              <a:t>{</a:t>
            </a:r>
            <a:endParaRPr/>
          </a:p>
          <a:p>
            <a:pPr indent="0" lvl="0" marL="0" rtl="0" algn="l">
              <a:lnSpc>
                <a:spcPct val="100000"/>
              </a:lnSpc>
              <a:spcBef>
                <a:spcPts val="1000"/>
              </a:spcBef>
              <a:spcAft>
                <a:spcPts val="0"/>
              </a:spcAft>
              <a:buClr>
                <a:schemeClr val="dk1"/>
              </a:buClr>
              <a:buSzPts val="1600"/>
              <a:buNone/>
            </a:pPr>
            <a:r>
              <a:rPr b="1" lang="en-US" sz="1600"/>
              <a:t>        int i, j, k;</a:t>
            </a:r>
            <a:endParaRPr/>
          </a:p>
          <a:p>
            <a:pPr indent="0" lvl="0" marL="0" rtl="0" algn="l">
              <a:lnSpc>
                <a:spcPct val="100000"/>
              </a:lnSpc>
              <a:spcBef>
                <a:spcPts val="1000"/>
              </a:spcBef>
              <a:spcAft>
                <a:spcPts val="0"/>
              </a:spcAft>
              <a:buClr>
                <a:srgbClr val="FF0000"/>
              </a:buClr>
              <a:buSzPts val="2000"/>
              <a:buNone/>
            </a:pPr>
            <a:r>
              <a:rPr b="1" lang="en-US" sz="2000">
                <a:solidFill>
                  <a:srgbClr val="FF0000"/>
                </a:solidFill>
              </a:rPr>
              <a:t>       #pragma omp parallel for</a:t>
            </a:r>
            <a:endParaRPr/>
          </a:p>
          <a:p>
            <a:pPr indent="0" lvl="0" marL="0" rtl="0" algn="l">
              <a:lnSpc>
                <a:spcPct val="100000"/>
              </a:lnSpc>
              <a:spcBef>
                <a:spcPts val="1000"/>
              </a:spcBef>
              <a:spcAft>
                <a:spcPts val="0"/>
              </a:spcAft>
              <a:buClr>
                <a:schemeClr val="dk1"/>
              </a:buClr>
              <a:buSzPts val="1600"/>
              <a:buNone/>
            </a:pPr>
            <a:r>
              <a:rPr b="1" lang="en-US" sz="1600"/>
              <a:t>        for(i=0; i&lt;N; i++)</a:t>
            </a:r>
            <a:endParaRPr/>
          </a:p>
          <a:p>
            <a:pPr indent="0" lvl="0" marL="0" rtl="0" algn="l">
              <a:lnSpc>
                <a:spcPct val="100000"/>
              </a:lnSpc>
              <a:spcBef>
                <a:spcPts val="1000"/>
              </a:spcBef>
              <a:spcAft>
                <a:spcPts val="0"/>
              </a:spcAft>
              <a:buClr>
                <a:schemeClr val="dk1"/>
              </a:buClr>
              <a:buSzPts val="1600"/>
              <a:buNone/>
            </a:pPr>
            <a:r>
              <a:rPr b="1" lang="en-US" sz="1600"/>
              <a:t>        {</a:t>
            </a:r>
            <a:endParaRPr/>
          </a:p>
          <a:p>
            <a:pPr indent="0" lvl="0" marL="0" rtl="0" algn="l">
              <a:lnSpc>
                <a:spcPct val="100000"/>
              </a:lnSpc>
              <a:spcBef>
                <a:spcPts val="1000"/>
              </a:spcBef>
              <a:spcAft>
                <a:spcPts val="0"/>
              </a:spcAft>
              <a:buClr>
                <a:schemeClr val="dk1"/>
              </a:buClr>
              <a:buSzPts val="1600"/>
              <a:buNone/>
            </a:pPr>
            <a:r>
              <a:rPr b="1" lang="en-US" sz="1600"/>
              <a:t>               for(j=0; j&lt;N; j++)</a:t>
            </a:r>
            <a:endParaRPr/>
          </a:p>
          <a:p>
            <a:pPr indent="0" lvl="0" marL="0" rtl="0" algn="l">
              <a:lnSpc>
                <a:spcPct val="100000"/>
              </a:lnSpc>
              <a:spcBef>
                <a:spcPts val="1000"/>
              </a:spcBef>
              <a:spcAft>
                <a:spcPts val="0"/>
              </a:spcAft>
              <a:buClr>
                <a:schemeClr val="dk1"/>
              </a:buClr>
              <a:buSzPts val="1600"/>
              <a:buNone/>
            </a:pPr>
            <a:r>
              <a:rPr b="1" lang="en-US" sz="1600"/>
              <a:t>                {</a:t>
            </a:r>
            <a:endParaRPr/>
          </a:p>
          <a:p>
            <a:pPr indent="0" lvl="0" marL="0" rtl="0" algn="l">
              <a:lnSpc>
                <a:spcPct val="100000"/>
              </a:lnSpc>
              <a:spcBef>
                <a:spcPts val="1000"/>
              </a:spcBef>
              <a:spcAft>
                <a:spcPts val="0"/>
              </a:spcAft>
              <a:buClr>
                <a:schemeClr val="dk1"/>
              </a:buClr>
              <a:buSzPts val="1600"/>
              <a:buNone/>
            </a:pPr>
            <a:r>
              <a:rPr b="1" lang="en-US" sz="1600"/>
              <a:t>                        c[i][j] = 0.0f;</a:t>
            </a:r>
            <a:endParaRPr/>
          </a:p>
          <a:p>
            <a:pPr indent="0" lvl="0" marL="0" rtl="0" algn="l">
              <a:lnSpc>
                <a:spcPct val="100000"/>
              </a:lnSpc>
              <a:spcBef>
                <a:spcPts val="1000"/>
              </a:spcBef>
              <a:spcAft>
                <a:spcPts val="0"/>
              </a:spcAft>
              <a:buClr>
                <a:schemeClr val="dk1"/>
              </a:buClr>
              <a:buSzPts val="1600"/>
              <a:buNone/>
            </a:pPr>
            <a:r>
              <a:rPr b="1" lang="en-US" sz="1600"/>
              <a:t>                        for(k=0; k&lt;N; k++)</a:t>
            </a:r>
            <a:endParaRPr/>
          </a:p>
          <a:p>
            <a:pPr indent="0" lvl="0" marL="0" rtl="0" algn="l">
              <a:lnSpc>
                <a:spcPct val="100000"/>
              </a:lnSpc>
              <a:spcBef>
                <a:spcPts val="1000"/>
              </a:spcBef>
              <a:spcAft>
                <a:spcPts val="0"/>
              </a:spcAft>
              <a:buClr>
                <a:schemeClr val="dk1"/>
              </a:buClr>
              <a:buSzPts val="1600"/>
              <a:buNone/>
            </a:pPr>
            <a:r>
              <a:rPr b="1" lang="en-US" sz="1600"/>
              <a:t>                                c[i][j] = c[i][j] + a[i][k] * b[k][j];</a:t>
            </a:r>
            <a:endParaRPr/>
          </a:p>
          <a:p>
            <a:pPr indent="0" lvl="0" marL="0" rtl="0" algn="l">
              <a:lnSpc>
                <a:spcPct val="100000"/>
              </a:lnSpc>
              <a:spcBef>
                <a:spcPts val="1000"/>
              </a:spcBef>
              <a:spcAft>
                <a:spcPts val="0"/>
              </a:spcAft>
              <a:buClr>
                <a:schemeClr val="dk1"/>
              </a:buClr>
              <a:buSzPts val="1600"/>
              <a:buNone/>
            </a:pPr>
            <a:r>
              <a:rPr b="1" lang="en-US" sz="1600"/>
              <a:t>               }</a:t>
            </a:r>
            <a:endParaRPr/>
          </a:p>
          <a:p>
            <a:pPr indent="0" lvl="0" marL="0" rtl="0" algn="l">
              <a:lnSpc>
                <a:spcPct val="100000"/>
              </a:lnSpc>
              <a:spcBef>
                <a:spcPts val="1000"/>
              </a:spcBef>
              <a:spcAft>
                <a:spcPts val="0"/>
              </a:spcAft>
              <a:buClr>
                <a:schemeClr val="dk1"/>
              </a:buClr>
              <a:buSzPts val="1600"/>
              <a:buNone/>
            </a:pPr>
            <a:r>
              <a:rPr b="1" lang="en-US" sz="1600"/>
              <a:t>        }</a:t>
            </a:r>
            <a:endParaRPr/>
          </a:p>
          <a:p>
            <a:pPr indent="0" lvl="0" marL="0" rtl="0" algn="l">
              <a:lnSpc>
                <a:spcPct val="100000"/>
              </a:lnSpc>
              <a:spcBef>
                <a:spcPts val="1000"/>
              </a:spcBef>
              <a:spcAft>
                <a:spcPts val="0"/>
              </a:spcAft>
              <a:buClr>
                <a:schemeClr val="dk1"/>
              </a:buClr>
              <a:buSzPts val="1600"/>
              <a:buNone/>
            </a:pPr>
            <a:r>
              <a:rPr b="1" lang="en-US" sz="1600"/>
              <a:t>}</a:t>
            </a:r>
            <a:endParaRPr/>
          </a:p>
          <a:p>
            <a:pPr indent="0" lvl="0" marL="0" rtl="0" algn="l">
              <a:lnSpc>
                <a:spcPct val="100000"/>
              </a:lnSpc>
              <a:spcBef>
                <a:spcPts val="1000"/>
              </a:spcBef>
              <a:spcAft>
                <a:spcPts val="0"/>
              </a:spcAft>
              <a:buClr>
                <a:schemeClr val="dk1"/>
              </a:buClr>
              <a:buSzPts val="1600"/>
              <a:buNone/>
            </a:pPr>
            <a:r>
              <a:t/>
            </a:r>
            <a:endParaRPr b="1" sz="1600"/>
          </a:p>
          <a:p>
            <a:pPr indent="0" lvl="0" marL="0" rtl="0" algn="l">
              <a:lnSpc>
                <a:spcPct val="100000"/>
              </a:lnSpc>
              <a:spcBef>
                <a:spcPts val="1000"/>
              </a:spcBef>
              <a:spcAft>
                <a:spcPts val="0"/>
              </a:spcAft>
              <a:buClr>
                <a:schemeClr val="dk1"/>
              </a:buClr>
              <a:buSzPts val="1600"/>
              <a:buNone/>
            </a:pPr>
            <a:r>
              <a:t/>
            </a:r>
            <a:endParaRPr b="1"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Parallel compilation</a:t>
            </a:r>
            <a:endParaRPr/>
          </a:p>
        </p:txBody>
      </p:sp>
      <p:sp>
        <p:nvSpPr>
          <p:cNvPr id="256" name="Google Shape;256;p24"/>
          <p:cNvSpPr txBox="1"/>
          <p:nvPr>
            <p:ph idx="1" type="body"/>
          </p:nvPr>
        </p:nvSpPr>
        <p:spPr>
          <a:xfrm>
            <a:off x="566810" y="2792377"/>
            <a:ext cx="8043789" cy="2998823"/>
          </a:xfrm>
          <a:prstGeom prst="rect">
            <a:avLst/>
          </a:prstGeom>
          <a:solidFill>
            <a:srgbClr val="FEE599"/>
          </a:solidFill>
          <a:ln cap="flat" cmpd="sng" w="9525">
            <a:solidFill>
              <a:srgbClr val="1E4E79"/>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800"/>
              <a:buChar char="•"/>
            </a:pPr>
            <a:r>
              <a:rPr b="1" lang="en-US" sz="1800"/>
              <a:t>O3</a:t>
            </a:r>
            <a:r>
              <a:rPr lang="en-US" sz="1800"/>
              <a:t> Enable -</a:t>
            </a:r>
            <a:r>
              <a:rPr b="1" lang="en-US" sz="1800"/>
              <a:t>O2</a:t>
            </a:r>
            <a:r>
              <a:rPr lang="en-US" sz="1800"/>
              <a:t> optimizations and in addition, enable more aggressive optimizations such as loop and memory access transformation, and prefetching.</a:t>
            </a:r>
            <a:endParaRPr/>
          </a:p>
          <a:p>
            <a:pPr indent="0" lvl="0" marL="0" rtl="0" algn="l">
              <a:lnSpc>
                <a:spcPct val="100000"/>
              </a:lnSpc>
              <a:spcBef>
                <a:spcPts val="1000"/>
              </a:spcBef>
              <a:spcAft>
                <a:spcPts val="0"/>
              </a:spcAft>
              <a:buClr>
                <a:schemeClr val="dk1"/>
              </a:buClr>
              <a:buSzPts val="1800"/>
              <a:buNone/>
            </a:pPr>
            <a:r>
              <a:rPr lang="en-US" sz="1800"/>
              <a:t> </a:t>
            </a:r>
            <a:endParaRPr/>
          </a:p>
          <a:p>
            <a:pPr indent="-228600" lvl="0" marL="228600" rtl="0" algn="l">
              <a:lnSpc>
                <a:spcPct val="100000"/>
              </a:lnSpc>
              <a:spcBef>
                <a:spcPts val="1000"/>
              </a:spcBef>
              <a:spcAft>
                <a:spcPts val="0"/>
              </a:spcAft>
              <a:buClr>
                <a:schemeClr val="dk1"/>
              </a:buClr>
              <a:buSzPts val="1800"/>
              <a:buChar char="•"/>
            </a:pPr>
            <a:r>
              <a:rPr lang="en-US" sz="1800"/>
              <a:t>The -</a:t>
            </a:r>
            <a:r>
              <a:rPr b="1" lang="en-US" sz="1800"/>
              <a:t>O3</a:t>
            </a:r>
            <a:r>
              <a:rPr lang="en-US" sz="1800"/>
              <a:t> option optimizes for maximum speed, but may not improve performance for some programs. The -</a:t>
            </a:r>
            <a:r>
              <a:rPr b="1" lang="en-US" sz="1800"/>
              <a:t>O3</a:t>
            </a:r>
            <a:r>
              <a:rPr lang="en-US" sz="1800"/>
              <a:t> optimizations may slow down code in some cases compared to -</a:t>
            </a:r>
            <a:r>
              <a:rPr b="1" lang="en-US" sz="1800"/>
              <a:t>O2</a:t>
            </a:r>
            <a:r>
              <a:rPr lang="en-US" sz="1800"/>
              <a:t> optimizations.</a:t>
            </a:r>
            <a:endParaRPr/>
          </a:p>
          <a:p>
            <a:pPr indent="-228600" lvl="0" marL="228600" rtl="0" algn="l">
              <a:lnSpc>
                <a:spcPct val="100000"/>
              </a:lnSpc>
              <a:spcBef>
                <a:spcPts val="1000"/>
              </a:spcBef>
              <a:spcAft>
                <a:spcPts val="0"/>
              </a:spcAft>
              <a:buClr>
                <a:schemeClr val="dk1"/>
              </a:buClr>
              <a:buSzPts val="1800"/>
              <a:buChar char="•"/>
            </a:pPr>
            <a:r>
              <a:rPr lang="en-US" sz="1800"/>
              <a:t> Recommended for applications that have loops with heavy use of floating point calculations and process large data sets.</a:t>
            </a:r>
            <a:endParaRPr/>
          </a:p>
        </p:txBody>
      </p:sp>
      <p:sp>
        <p:nvSpPr>
          <p:cNvPr id="257" name="Google Shape;257;p24"/>
          <p:cNvSpPr txBox="1"/>
          <p:nvPr/>
        </p:nvSpPr>
        <p:spPr>
          <a:xfrm>
            <a:off x="381000" y="1219200"/>
            <a:ext cx="8763000"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time icc -g -O3 -qopenmp matrixomp.c -o matrix.parallel</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5"/>
          <p:cNvSpPr txBox="1"/>
          <p:nvPr>
            <p:ph type="title"/>
          </p:nvPr>
        </p:nvSpPr>
        <p:spPr>
          <a:xfrm>
            <a:off x="628650" y="365125"/>
            <a:ext cx="7886700" cy="874394"/>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b="0" lang="en-US"/>
              <a:t>Run </a:t>
            </a:r>
            <a:r>
              <a:rPr lang="en-US"/>
              <a:t>Basic Hotspots</a:t>
            </a:r>
            <a:r>
              <a:rPr b="0" lang="en-US"/>
              <a:t> analysis</a:t>
            </a:r>
            <a:br>
              <a:rPr lang="en-US"/>
            </a:br>
            <a:endParaRPr/>
          </a:p>
        </p:txBody>
      </p:sp>
      <p:sp>
        <p:nvSpPr>
          <p:cNvPr id="263" name="Google Shape;263;p25"/>
          <p:cNvSpPr txBox="1"/>
          <p:nvPr/>
        </p:nvSpPr>
        <p:spPr>
          <a:xfrm>
            <a:off x="628650" y="1022537"/>
            <a:ext cx="7524750" cy="515442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Basic Hotspots</a:t>
            </a:r>
            <a:r>
              <a:rPr lang="en-US" sz="2400">
                <a:solidFill>
                  <a:schemeClr val="dk1"/>
                </a:solidFill>
                <a:latin typeface="Calibri"/>
                <a:ea typeface="Calibri"/>
                <a:cs typeface="Calibri"/>
                <a:sym typeface="Calibri"/>
              </a:rPr>
              <a:t> analysis help to understand application flow and identify sections of code that get a lot of execution time (hotspots)</a:t>
            </a:r>
            <a:endParaRPr/>
          </a:p>
          <a:p>
            <a:pPr indent="-228600" lvl="0" marL="228600" marR="0" rtl="0" algn="l">
              <a:lnSpc>
                <a:spcPct val="100000"/>
              </a:lnSpc>
              <a:spcBef>
                <a:spcPts val="10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Command :</a:t>
            </a:r>
            <a:r>
              <a:rPr lang="en-US" sz="2400">
                <a:solidFill>
                  <a:srgbClr val="7F6000"/>
                </a:solidFill>
                <a:latin typeface="Calibri"/>
                <a:ea typeface="Calibri"/>
                <a:cs typeface="Calibri"/>
                <a:sym typeface="Calibri"/>
              </a:rPr>
              <a:t>  time amplxe-cl -c hotspots -r res_parallel ./matmul.parallel</a:t>
            </a:r>
            <a:endParaRPr sz="2400">
              <a:solidFill>
                <a:srgbClr val="7F6000"/>
              </a:solidFill>
              <a:latin typeface="Calibri"/>
              <a:ea typeface="Calibri"/>
              <a:cs typeface="Calibri"/>
              <a:sym typeface="Calibri"/>
            </a:endParaRPr>
          </a:p>
        </p:txBody>
      </p:sp>
      <p:sp>
        <p:nvSpPr>
          <p:cNvPr id="264" name="Google Shape;264;p25"/>
          <p:cNvSpPr/>
          <p:nvPr/>
        </p:nvSpPr>
        <p:spPr>
          <a:xfrm>
            <a:off x="6414282" y="2590800"/>
            <a:ext cx="685800" cy="1366911"/>
          </a:xfrm>
          <a:prstGeom prst="curvedRightArrow">
            <a:avLst>
              <a:gd fmla="val 25000" name="adj1"/>
              <a:gd fmla="val 50000" name="adj2"/>
              <a:gd fmla="val 25000" name="adj3"/>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25"/>
          <p:cNvSpPr/>
          <p:nvPr/>
        </p:nvSpPr>
        <p:spPr>
          <a:xfrm>
            <a:off x="2590800" y="3124200"/>
            <a:ext cx="533400" cy="1143000"/>
          </a:xfrm>
          <a:prstGeom prst="curvedLeftArrow">
            <a:avLst>
              <a:gd fmla="val 25000" name="adj1"/>
              <a:gd fmla="val 50000" name="adj2"/>
              <a:gd fmla="val 25000" name="adj3"/>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25"/>
          <p:cNvSpPr txBox="1"/>
          <p:nvPr/>
        </p:nvSpPr>
        <p:spPr>
          <a:xfrm>
            <a:off x="7162800" y="3886200"/>
            <a:ext cx="1066800" cy="646331"/>
          </a:xfrm>
          <a:prstGeom prst="rect">
            <a:avLst/>
          </a:prstGeom>
          <a:solidFill>
            <a:srgbClr val="F7CAAC"/>
          </a:solidFill>
          <a:ln cap="flat" cmpd="sng" w="9525">
            <a:solidFill>
              <a:srgbClr val="C55A1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Result Directory</a:t>
            </a:r>
            <a:endParaRPr/>
          </a:p>
        </p:txBody>
      </p:sp>
      <p:sp>
        <p:nvSpPr>
          <p:cNvPr id="267" name="Google Shape;267;p25"/>
          <p:cNvSpPr txBox="1"/>
          <p:nvPr/>
        </p:nvSpPr>
        <p:spPr>
          <a:xfrm>
            <a:off x="685800" y="4957227"/>
            <a:ext cx="7592896" cy="113877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Result : </a:t>
            </a:r>
            <a:r>
              <a:rPr lang="en-US" sz="2000">
                <a:solidFill>
                  <a:schemeClr val="dk1"/>
                </a:solidFill>
                <a:latin typeface="Calibri"/>
                <a:ea typeface="Calibri"/>
                <a:cs typeface="Calibri"/>
                <a:sym typeface="Calibri"/>
              </a:rPr>
              <a:t>To open result in GUI mode</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7F6000"/>
                </a:solidFill>
                <a:latin typeface="Calibri"/>
                <a:ea typeface="Calibri"/>
                <a:cs typeface="Calibri"/>
                <a:sym typeface="Calibri"/>
              </a:rPr>
              <a:t>           amplxe-gui res_parallel.amplxe</a:t>
            </a:r>
            <a:endParaRPr/>
          </a:p>
        </p:txBody>
      </p:sp>
      <p:sp>
        <p:nvSpPr>
          <p:cNvPr id="268" name="Google Shape;268;p25"/>
          <p:cNvSpPr txBox="1"/>
          <p:nvPr/>
        </p:nvSpPr>
        <p:spPr>
          <a:xfrm>
            <a:off x="1371600" y="4278868"/>
            <a:ext cx="1544718" cy="369332"/>
          </a:xfrm>
          <a:prstGeom prst="rect">
            <a:avLst/>
          </a:prstGeom>
          <a:solidFill>
            <a:srgbClr val="F7CAAC"/>
          </a:solidFill>
          <a:ln cap="flat" cmpd="sng" w="9525">
            <a:solidFill>
              <a:srgbClr val="C55A1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Executable file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2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2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6"/>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Analysing Serial output </a:t>
            </a:r>
            <a:endParaRPr/>
          </a:p>
        </p:txBody>
      </p:sp>
      <p:pic>
        <p:nvPicPr>
          <p:cNvPr id="274" name="Google Shape;274;p26"/>
          <p:cNvPicPr preferRelativeResize="0"/>
          <p:nvPr/>
        </p:nvPicPr>
        <p:blipFill rotWithShape="1">
          <a:blip r:embed="rId3">
            <a:alphaModFix/>
          </a:blip>
          <a:srcRect b="5325" l="0" r="0" t="0"/>
          <a:stretch/>
        </p:blipFill>
        <p:spPr>
          <a:xfrm>
            <a:off x="685800" y="1219200"/>
            <a:ext cx="7772400" cy="468923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Cont …</a:t>
            </a:r>
            <a:endParaRPr/>
          </a:p>
        </p:txBody>
      </p:sp>
      <p:pic>
        <p:nvPicPr>
          <p:cNvPr id="280" name="Google Shape;280;p27"/>
          <p:cNvPicPr preferRelativeResize="0"/>
          <p:nvPr/>
        </p:nvPicPr>
        <p:blipFill rotWithShape="1">
          <a:blip r:embed="rId3">
            <a:alphaModFix/>
          </a:blip>
          <a:srcRect b="6414" l="0" r="0" t="0"/>
          <a:stretch/>
        </p:blipFill>
        <p:spPr>
          <a:xfrm>
            <a:off x="838200" y="990601"/>
            <a:ext cx="7924800" cy="49037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Bottoms-UP</a:t>
            </a:r>
            <a:endParaRPr/>
          </a:p>
        </p:txBody>
      </p:sp>
      <p:pic>
        <p:nvPicPr>
          <p:cNvPr id="286" name="Google Shape;286;p28"/>
          <p:cNvPicPr preferRelativeResize="0"/>
          <p:nvPr/>
        </p:nvPicPr>
        <p:blipFill rotWithShape="1">
          <a:blip r:embed="rId3">
            <a:alphaModFix/>
          </a:blip>
          <a:srcRect b="0" l="0" r="0" t="0"/>
          <a:stretch/>
        </p:blipFill>
        <p:spPr>
          <a:xfrm>
            <a:off x="457200" y="914400"/>
            <a:ext cx="8382000" cy="5181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9"/>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Third Implementation</a:t>
            </a:r>
            <a:endParaRPr/>
          </a:p>
        </p:txBody>
      </p:sp>
      <p:sp>
        <p:nvSpPr>
          <p:cNvPr id="292" name="Google Shape;292;p29"/>
          <p:cNvSpPr txBox="1"/>
          <p:nvPr>
            <p:ph idx="1" type="body"/>
          </p:nvPr>
        </p:nvSpPr>
        <p:spPr>
          <a:xfrm>
            <a:off x="628650" y="1022537"/>
            <a:ext cx="7886700" cy="5154427"/>
          </a:xfrm>
          <a:prstGeom prst="rect">
            <a:avLst/>
          </a:prstGeom>
          <a:solidFill>
            <a:srgbClr val="C9C9C9"/>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None/>
            </a:pPr>
            <a:r>
              <a:rPr lang="en-US" sz="1600"/>
              <a:t>void matmul(void)</a:t>
            </a:r>
            <a:endParaRPr/>
          </a:p>
          <a:p>
            <a:pPr indent="0" lvl="0" marL="0" rtl="0" algn="l">
              <a:lnSpc>
                <a:spcPct val="100000"/>
              </a:lnSpc>
              <a:spcBef>
                <a:spcPts val="1000"/>
              </a:spcBef>
              <a:spcAft>
                <a:spcPts val="0"/>
              </a:spcAft>
              <a:buClr>
                <a:schemeClr val="dk1"/>
              </a:buClr>
              <a:buSzPts val="1600"/>
              <a:buNone/>
            </a:pPr>
            <a:r>
              <a:rPr lang="en-US" sz="1600"/>
              <a:t>{</a:t>
            </a:r>
            <a:endParaRPr/>
          </a:p>
          <a:p>
            <a:pPr indent="0" lvl="0" marL="0" rtl="0" algn="l">
              <a:lnSpc>
                <a:spcPct val="100000"/>
              </a:lnSpc>
              <a:spcBef>
                <a:spcPts val="1000"/>
              </a:spcBef>
              <a:spcAft>
                <a:spcPts val="0"/>
              </a:spcAft>
              <a:buClr>
                <a:schemeClr val="dk1"/>
              </a:buClr>
              <a:buSzPts val="1600"/>
              <a:buNone/>
            </a:pPr>
            <a:r>
              <a:rPr lang="en-US" sz="1600"/>
              <a:t>        int i, j, k;</a:t>
            </a:r>
            <a:endParaRPr/>
          </a:p>
          <a:p>
            <a:pPr indent="0" lvl="0" marL="0" rtl="0" algn="l">
              <a:lnSpc>
                <a:spcPct val="100000"/>
              </a:lnSpc>
              <a:spcBef>
                <a:spcPts val="1000"/>
              </a:spcBef>
              <a:spcAft>
                <a:spcPts val="0"/>
              </a:spcAft>
              <a:buClr>
                <a:srgbClr val="FF0000"/>
              </a:buClr>
              <a:buSzPts val="2000"/>
              <a:buNone/>
            </a:pPr>
            <a:r>
              <a:rPr lang="en-US" sz="2000">
                <a:solidFill>
                  <a:srgbClr val="FF0000"/>
                </a:solidFill>
              </a:rPr>
              <a:t>       #pragma omp parallel for collapse (2)</a:t>
            </a:r>
            <a:endParaRPr/>
          </a:p>
          <a:p>
            <a:pPr indent="0" lvl="0" marL="0" rtl="0" algn="l">
              <a:lnSpc>
                <a:spcPct val="100000"/>
              </a:lnSpc>
              <a:spcBef>
                <a:spcPts val="1000"/>
              </a:spcBef>
              <a:spcAft>
                <a:spcPts val="0"/>
              </a:spcAft>
              <a:buClr>
                <a:schemeClr val="dk1"/>
              </a:buClr>
              <a:buSzPts val="1600"/>
              <a:buNone/>
            </a:pPr>
            <a:r>
              <a:rPr lang="en-US" sz="1600"/>
              <a:t>        for(i=0; i&lt;N; i++)</a:t>
            </a:r>
            <a:endParaRPr/>
          </a:p>
          <a:p>
            <a:pPr indent="0" lvl="0" marL="0" rtl="0" algn="l">
              <a:lnSpc>
                <a:spcPct val="100000"/>
              </a:lnSpc>
              <a:spcBef>
                <a:spcPts val="1000"/>
              </a:spcBef>
              <a:spcAft>
                <a:spcPts val="0"/>
              </a:spcAft>
              <a:buClr>
                <a:schemeClr val="dk1"/>
              </a:buClr>
              <a:buSzPts val="1600"/>
              <a:buNone/>
            </a:pPr>
            <a:r>
              <a:rPr lang="en-US" sz="1600"/>
              <a:t>        {</a:t>
            </a:r>
            <a:endParaRPr/>
          </a:p>
          <a:p>
            <a:pPr indent="0" lvl="0" marL="0" rtl="0" algn="l">
              <a:lnSpc>
                <a:spcPct val="100000"/>
              </a:lnSpc>
              <a:spcBef>
                <a:spcPts val="1000"/>
              </a:spcBef>
              <a:spcAft>
                <a:spcPts val="0"/>
              </a:spcAft>
              <a:buClr>
                <a:schemeClr val="dk1"/>
              </a:buClr>
              <a:buSzPts val="1600"/>
              <a:buNone/>
            </a:pPr>
            <a:r>
              <a:rPr lang="en-US" sz="1600"/>
              <a:t>                for(j=0; j&lt;N; j++)</a:t>
            </a:r>
            <a:endParaRPr/>
          </a:p>
          <a:p>
            <a:pPr indent="0" lvl="0" marL="0" rtl="0" algn="l">
              <a:lnSpc>
                <a:spcPct val="100000"/>
              </a:lnSpc>
              <a:spcBef>
                <a:spcPts val="1000"/>
              </a:spcBef>
              <a:spcAft>
                <a:spcPts val="0"/>
              </a:spcAft>
              <a:buClr>
                <a:schemeClr val="dk1"/>
              </a:buClr>
              <a:buSzPts val="1600"/>
              <a:buNone/>
            </a:pPr>
            <a:r>
              <a:rPr lang="en-US" sz="1600"/>
              <a:t>                {</a:t>
            </a:r>
            <a:endParaRPr/>
          </a:p>
          <a:p>
            <a:pPr indent="0" lvl="0" marL="0" rtl="0" algn="l">
              <a:lnSpc>
                <a:spcPct val="100000"/>
              </a:lnSpc>
              <a:spcBef>
                <a:spcPts val="1000"/>
              </a:spcBef>
              <a:spcAft>
                <a:spcPts val="0"/>
              </a:spcAft>
              <a:buClr>
                <a:schemeClr val="dk1"/>
              </a:buClr>
              <a:buSzPts val="1600"/>
              <a:buNone/>
            </a:pPr>
            <a:r>
              <a:rPr lang="en-US" sz="1600"/>
              <a:t>                        c[i][j] = 0.0f;</a:t>
            </a:r>
            <a:endParaRPr/>
          </a:p>
          <a:p>
            <a:pPr indent="0" lvl="0" marL="0" rtl="0" algn="l">
              <a:lnSpc>
                <a:spcPct val="100000"/>
              </a:lnSpc>
              <a:spcBef>
                <a:spcPts val="1000"/>
              </a:spcBef>
              <a:spcAft>
                <a:spcPts val="0"/>
              </a:spcAft>
              <a:buClr>
                <a:schemeClr val="dk1"/>
              </a:buClr>
              <a:buSzPts val="1600"/>
              <a:buNone/>
            </a:pPr>
            <a:r>
              <a:rPr lang="en-US" sz="1600"/>
              <a:t>                        for(k=0; k&lt;N; k++)</a:t>
            </a:r>
            <a:endParaRPr/>
          </a:p>
          <a:p>
            <a:pPr indent="0" lvl="0" marL="0" rtl="0" algn="l">
              <a:lnSpc>
                <a:spcPct val="100000"/>
              </a:lnSpc>
              <a:spcBef>
                <a:spcPts val="1000"/>
              </a:spcBef>
              <a:spcAft>
                <a:spcPts val="0"/>
              </a:spcAft>
              <a:buClr>
                <a:schemeClr val="dk1"/>
              </a:buClr>
              <a:buSzPts val="1600"/>
              <a:buNone/>
            </a:pPr>
            <a:r>
              <a:rPr lang="en-US" sz="1600"/>
              <a:t>                                c[i][j] = c[i][j] + a[i][k] * b[k][j];</a:t>
            </a:r>
            <a:endParaRPr/>
          </a:p>
          <a:p>
            <a:pPr indent="0" lvl="0" marL="0" rtl="0" algn="l">
              <a:lnSpc>
                <a:spcPct val="100000"/>
              </a:lnSpc>
              <a:spcBef>
                <a:spcPts val="1000"/>
              </a:spcBef>
              <a:spcAft>
                <a:spcPts val="0"/>
              </a:spcAft>
              <a:buClr>
                <a:schemeClr val="dk1"/>
              </a:buClr>
              <a:buSzPts val="1600"/>
              <a:buNone/>
            </a:pPr>
            <a:r>
              <a:rPr lang="en-US" sz="1600"/>
              <a:t>                }</a:t>
            </a:r>
            <a:endParaRPr/>
          </a:p>
          <a:p>
            <a:pPr indent="0" lvl="0" marL="0" rtl="0" algn="l">
              <a:lnSpc>
                <a:spcPct val="100000"/>
              </a:lnSpc>
              <a:spcBef>
                <a:spcPts val="1000"/>
              </a:spcBef>
              <a:spcAft>
                <a:spcPts val="0"/>
              </a:spcAft>
              <a:buClr>
                <a:schemeClr val="dk1"/>
              </a:buClr>
              <a:buSzPts val="1600"/>
              <a:buNone/>
            </a:pPr>
            <a:r>
              <a:rPr lang="en-US" sz="1600"/>
              <a:t>        }</a:t>
            </a:r>
            <a:endParaRPr/>
          </a:p>
          <a:p>
            <a:pPr indent="0" lvl="0" marL="0" rtl="0" algn="l">
              <a:lnSpc>
                <a:spcPct val="100000"/>
              </a:lnSpc>
              <a:spcBef>
                <a:spcPts val="1000"/>
              </a:spcBef>
              <a:spcAft>
                <a:spcPts val="0"/>
              </a:spcAft>
              <a:buClr>
                <a:schemeClr val="dk1"/>
              </a:buClr>
              <a:buSzPts val="1600"/>
              <a:buNone/>
            </a:pPr>
            <a:r>
              <a:rPr lang="en-US" sz="1600"/>
              <a:t>}</a:t>
            </a:r>
            <a:endParaRPr/>
          </a:p>
          <a:p>
            <a:pPr indent="0" lvl="0" marL="0" rtl="0" algn="l">
              <a:lnSpc>
                <a:spcPct val="100000"/>
              </a:lnSpc>
              <a:spcBef>
                <a:spcPts val="1000"/>
              </a:spcBef>
              <a:spcAft>
                <a:spcPts val="0"/>
              </a:spcAft>
              <a:buClr>
                <a:schemeClr val="dk1"/>
              </a:buClr>
              <a:buSzPts val="1600"/>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628650" y="365125"/>
            <a:ext cx="7886700" cy="5419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3200"/>
              <a:buFont typeface="Open Sans"/>
              <a:buNone/>
            </a:pPr>
            <a:r>
              <a:rPr lang="en-US" sz="3200"/>
              <a:t>What  is Vtune?</a:t>
            </a:r>
            <a:endParaRPr/>
          </a:p>
        </p:txBody>
      </p:sp>
      <p:pic>
        <p:nvPicPr>
          <p:cNvPr descr="F:\Desktop\Intel_tools_task\vtune_documentation\resources\Amplifier-48x48.png" id="113" name="Google Shape;113;p3"/>
          <p:cNvPicPr preferRelativeResize="0"/>
          <p:nvPr>
            <p:ph idx="1" type="body"/>
          </p:nvPr>
        </p:nvPicPr>
        <p:blipFill rotWithShape="1">
          <a:blip r:embed="rId3">
            <a:alphaModFix/>
          </a:blip>
          <a:srcRect b="0" l="0" r="0" t="0"/>
          <a:stretch/>
        </p:blipFill>
        <p:spPr>
          <a:xfrm>
            <a:off x="7846148" y="1447800"/>
            <a:ext cx="1066800" cy="1066800"/>
          </a:xfrm>
          <a:prstGeom prst="rect">
            <a:avLst/>
          </a:prstGeom>
          <a:noFill/>
          <a:ln>
            <a:noFill/>
          </a:ln>
        </p:spPr>
      </p:pic>
      <p:pic>
        <p:nvPicPr>
          <p:cNvPr descr="F:\Desktop\Intel_tools_task\vtune_documentation\resources\intel_logo.gif" id="114" name="Google Shape;114;p3"/>
          <p:cNvPicPr preferRelativeResize="0"/>
          <p:nvPr/>
        </p:nvPicPr>
        <p:blipFill rotWithShape="1">
          <a:blip r:embed="rId4">
            <a:alphaModFix/>
          </a:blip>
          <a:srcRect b="0" l="0" r="0" t="0"/>
          <a:stretch/>
        </p:blipFill>
        <p:spPr>
          <a:xfrm>
            <a:off x="6612660" y="1066800"/>
            <a:ext cx="1233488" cy="859349"/>
          </a:xfrm>
          <a:prstGeom prst="rect">
            <a:avLst/>
          </a:prstGeom>
          <a:noFill/>
          <a:ln>
            <a:noFill/>
          </a:ln>
        </p:spPr>
      </p:pic>
      <p:sp>
        <p:nvSpPr>
          <p:cNvPr id="115" name="Google Shape;115;p3"/>
          <p:cNvSpPr/>
          <p:nvPr/>
        </p:nvSpPr>
        <p:spPr>
          <a:xfrm>
            <a:off x="914400" y="990600"/>
            <a:ext cx="5698260" cy="2590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00B0F0"/>
              </a:buClr>
              <a:buSzPts val="1600"/>
              <a:buFont typeface="Arimo"/>
              <a:buChar char="&lt;"/>
            </a:pPr>
            <a:r>
              <a:rPr b="0" i="0" lang="en-US" sz="2000" u="none" cap="none" strike="noStrike">
                <a:solidFill>
                  <a:schemeClr val="dk1"/>
                </a:solidFill>
                <a:latin typeface="Calibri"/>
                <a:ea typeface="Calibri"/>
                <a:cs typeface="Calibri"/>
                <a:sym typeface="Calibri"/>
              </a:rPr>
              <a:t>Intel VTune Amplifier is a performance analysis tool for users developing serial and multithreaded applications</a:t>
            </a:r>
            <a:endParaRPr/>
          </a:p>
          <a:p>
            <a:pPr indent="0" lvl="0" marL="0" marR="0" rtl="0" algn="l">
              <a:spcBef>
                <a:spcPts val="400"/>
              </a:spcBef>
              <a:spcAft>
                <a:spcPts val="0"/>
              </a:spcAft>
              <a:buNone/>
            </a:pPr>
            <a:r>
              <a:t/>
            </a:r>
            <a:endParaRPr b="0" i="0" sz="2000" u="none" cap="none" strike="noStrike">
              <a:solidFill>
                <a:schemeClr val="dk1"/>
              </a:solidFill>
              <a:latin typeface="Calibri"/>
              <a:ea typeface="Calibri"/>
              <a:cs typeface="Calibri"/>
              <a:sym typeface="Calibri"/>
            </a:endParaRPr>
          </a:p>
          <a:p>
            <a:pPr indent="-342900" lvl="0" marL="342900" marR="0" rtl="0" algn="l">
              <a:spcBef>
                <a:spcPts val="400"/>
              </a:spcBef>
              <a:spcAft>
                <a:spcPts val="0"/>
              </a:spcAft>
              <a:buClr>
                <a:srgbClr val="00B0F0"/>
              </a:buClr>
              <a:buSzPts val="1600"/>
              <a:buFont typeface="Arimo"/>
              <a:buChar char="&lt;"/>
            </a:pPr>
            <a:r>
              <a:rPr b="0" i="0" lang="en-US" sz="2000" u="none" cap="none" strike="noStrike">
                <a:solidFill>
                  <a:schemeClr val="dk1"/>
                </a:solidFill>
                <a:latin typeface="Calibri"/>
                <a:ea typeface="Calibri"/>
                <a:cs typeface="Calibri"/>
                <a:sym typeface="Calibri"/>
              </a:rPr>
              <a:t>VTune Amplifier helps you analyze the algorithm choices and identify where and how your application can benefit from available hardware resources.</a:t>
            </a:r>
            <a:endParaRPr b="0" i="0" sz="2000" u="none" cap="none" strike="noStrike">
              <a:solidFill>
                <a:schemeClr val="dk1"/>
              </a:solidFill>
              <a:latin typeface="Calibri"/>
              <a:ea typeface="Calibri"/>
              <a:cs typeface="Calibri"/>
              <a:sym typeface="Calibri"/>
            </a:endParaRPr>
          </a:p>
        </p:txBody>
      </p:sp>
      <p:sp>
        <p:nvSpPr>
          <p:cNvPr id="116" name="Google Shape;116;p3"/>
          <p:cNvSpPr/>
          <p:nvPr/>
        </p:nvSpPr>
        <p:spPr>
          <a:xfrm>
            <a:off x="419100" y="3810000"/>
            <a:ext cx="8305800" cy="266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B0F0"/>
              </a:buClr>
              <a:buSzPts val="1600"/>
              <a:buFont typeface="Arimo"/>
              <a:buChar char="&lt;"/>
            </a:pPr>
            <a:r>
              <a:rPr b="0" i="0" lang="en-US" sz="2000" u="none" cap="none" strike="noStrike">
                <a:solidFill>
                  <a:schemeClr val="dk1"/>
                </a:solidFill>
                <a:latin typeface="Calibri"/>
                <a:ea typeface="Calibri"/>
                <a:cs typeface="Calibri"/>
                <a:sym typeface="Calibri"/>
              </a:rPr>
              <a:t>VTune Amplifier includes both a graphical user interface (GUI) and a command line (CL) interface that can be accessed with</a:t>
            </a:r>
            <a:endParaRPr/>
          </a:p>
          <a:p>
            <a:pPr indent="-285750" lvl="1" marL="742950" marR="0" rtl="0" algn="l">
              <a:lnSpc>
                <a:spcPct val="90000"/>
              </a:lnSpc>
              <a:spcBef>
                <a:spcPts val="400"/>
              </a:spcBef>
              <a:spcAft>
                <a:spcPts val="0"/>
              </a:spcAft>
              <a:buClr>
                <a:srgbClr val="00B0F0"/>
              </a:buClr>
              <a:buSzPts val="1600"/>
              <a:buFont typeface="Times New Roman"/>
              <a:buChar char="–"/>
            </a:pPr>
            <a:r>
              <a:rPr b="0" i="0" lang="en-US" sz="2000" u="none" cap="none" strike="noStrike">
                <a:solidFill>
                  <a:schemeClr val="dk1"/>
                </a:solidFill>
                <a:latin typeface="Calibri"/>
                <a:ea typeface="Calibri"/>
                <a:cs typeface="Calibri"/>
                <a:sym typeface="Calibri"/>
              </a:rPr>
              <a:t>vtune-gui </a:t>
            </a:r>
            <a:endParaRPr b="0" i="0" sz="2000" u="none" cap="none" strike="noStrike">
              <a:solidFill>
                <a:schemeClr val="dk1"/>
              </a:solidFill>
              <a:latin typeface="Calibri"/>
              <a:ea typeface="Calibri"/>
              <a:cs typeface="Calibri"/>
              <a:sym typeface="Calibri"/>
            </a:endParaRPr>
          </a:p>
          <a:p>
            <a:pPr indent="-285750" lvl="1" marL="742950" marR="0" rtl="0" algn="l">
              <a:lnSpc>
                <a:spcPct val="90000"/>
              </a:lnSpc>
              <a:spcBef>
                <a:spcPts val="400"/>
              </a:spcBef>
              <a:spcAft>
                <a:spcPts val="0"/>
              </a:spcAft>
              <a:buClr>
                <a:srgbClr val="00B0F0"/>
              </a:buClr>
              <a:buSzPts val="1600"/>
              <a:buFont typeface="Times New Roman"/>
              <a:buChar char="–"/>
            </a:pPr>
            <a:r>
              <a:rPr b="0" i="0" lang="en-US" sz="2000" u="none" cap="none" strike="noStrike">
                <a:solidFill>
                  <a:schemeClr val="dk1"/>
                </a:solidFill>
                <a:latin typeface="Calibri"/>
                <a:ea typeface="Calibri"/>
                <a:cs typeface="Calibri"/>
                <a:sym typeface="Calibri"/>
              </a:rPr>
              <a:t>vtune-cl</a:t>
            </a:r>
            <a:endParaRPr b="0" i="0" sz="2000" u="none" cap="none" strike="noStrike">
              <a:solidFill>
                <a:schemeClr val="dk1"/>
              </a:solidFill>
              <a:latin typeface="Calibri"/>
              <a:ea typeface="Calibri"/>
              <a:cs typeface="Calibri"/>
              <a:sym typeface="Calibri"/>
            </a:endParaRPr>
          </a:p>
          <a:p>
            <a:pPr indent="-342900" lvl="0" marL="342900" marR="0" rtl="0" algn="l">
              <a:lnSpc>
                <a:spcPct val="90000"/>
              </a:lnSpc>
              <a:spcBef>
                <a:spcPts val="400"/>
              </a:spcBef>
              <a:spcAft>
                <a:spcPts val="0"/>
              </a:spcAft>
              <a:buClr>
                <a:srgbClr val="00B0F0"/>
              </a:buClr>
              <a:buSzPts val="1600"/>
              <a:buFont typeface="Arimo"/>
              <a:buChar char="&lt;"/>
            </a:pPr>
            <a:r>
              <a:rPr b="0" i="0" lang="en-US" sz="2000" u="none" cap="none" strike="noStrike">
                <a:solidFill>
                  <a:schemeClr val="dk1"/>
                </a:solidFill>
                <a:latin typeface="Calibri"/>
                <a:ea typeface="Calibri"/>
                <a:cs typeface="Calibri"/>
                <a:sym typeface="Calibri"/>
              </a:rPr>
              <a:t>A central processing unit (CPU) gets instructions and/or data from memory, decodes the instructions and then </a:t>
            </a:r>
            <a:r>
              <a:rPr b="1" i="1" lang="en-US" sz="2000" u="none" cap="none" strike="noStrike">
                <a:solidFill>
                  <a:schemeClr val="dk1"/>
                </a:solidFill>
                <a:latin typeface="Calibri"/>
                <a:ea typeface="Calibri"/>
                <a:cs typeface="Calibri"/>
                <a:sym typeface="Calibri"/>
              </a:rPr>
              <a:t>sequentially</a:t>
            </a:r>
            <a:r>
              <a:rPr b="0" i="0" lang="en-US" sz="2000" u="none" cap="none" strike="noStrike">
                <a:solidFill>
                  <a:schemeClr val="dk1"/>
                </a:solidFill>
                <a:latin typeface="Calibri"/>
                <a:ea typeface="Calibri"/>
                <a:cs typeface="Calibri"/>
                <a:sym typeface="Calibri"/>
              </a:rPr>
              <a:t> performs them. </a:t>
            </a:r>
            <a:endParaRPr b="0" i="0" sz="20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Output</a:t>
            </a:r>
            <a:endParaRPr/>
          </a:p>
        </p:txBody>
      </p:sp>
      <p:pic>
        <p:nvPicPr>
          <p:cNvPr id="298" name="Google Shape;298;p30"/>
          <p:cNvPicPr preferRelativeResize="0"/>
          <p:nvPr/>
        </p:nvPicPr>
        <p:blipFill rotWithShape="1">
          <a:blip r:embed="rId3">
            <a:alphaModFix/>
          </a:blip>
          <a:srcRect b="0" l="0" r="0" t="0"/>
          <a:stretch/>
        </p:blipFill>
        <p:spPr>
          <a:xfrm>
            <a:off x="666466" y="1195075"/>
            <a:ext cx="7410734" cy="491603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Forth Implementation</a:t>
            </a:r>
            <a:endParaRPr/>
          </a:p>
        </p:txBody>
      </p:sp>
      <p:sp>
        <p:nvSpPr>
          <p:cNvPr id="304" name="Google Shape;304;p31"/>
          <p:cNvSpPr txBox="1"/>
          <p:nvPr>
            <p:ph idx="1" type="body"/>
          </p:nvPr>
        </p:nvSpPr>
        <p:spPr>
          <a:xfrm>
            <a:off x="723900" y="914400"/>
            <a:ext cx="7886700" cy="5454463"/>
          </a:xfrm>
          <a:prstGeom prst="rect">
            <a:avLst/>
          </a:prstGeom>
          <a:solidFill>
            <a:srgbClr val="C9C9C9"/>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US" sz="1800"/>
              <a:t>void matmul(void)</a:t>
            </a:r>
            <a:endParaRPr/>
          </a:p>
          <a:p>
            <a:pPr indent="0" lvl="0" marL="0" rtl="0" algn="l">
              <a:lnSpc>
                <a:spcPct val="100000"/>
              </a:lnSpc>
              <a:spcBef>
                <a:spcPts val="1000"/>
              </a:spcBef>
              <a:spcAft>
                <a:spcPts val="0"/>
              </a:spcAft>
              <a:buClr>
                <a:schemeClr val="dk1"/>
              </a:buClr>
              <a:buSzPts val="1800"/>
              <a:buNone/>
            </a:pPr>
            <a:r>
              <a:rPr lang="en-US" sz="1800"/>
              <a:t>{</a:t>
            </a:r>
            <a:endParaRPr/>
          </a:p>
          <a:p>
            <a:pPr indent="0" lvl="0" marL="0" rtl="0" algn="l">
              <a:lnSpc>
                <a:spcPct val="100000"/>
              </a:lnSpc>
              <a:spcBef>
                <a:spcPts val="1000"/>
              </a:spcBef>
              <a:spcAft>
                <a:spcPts val="0"/>
              </a:spcAft>
              <a:buClr>
                <a:schemeClr val="dk1"/>
              </a:buClr>
              <a:buSzPts val="1800"/>
              <a:buNone/>
            </a:pPr>
            <a:r>
              <a:rPr lang="en-US" sz="1800"/>
              <a:t>        int i, j, k;</a:t>
            </a:r>
            <a:endParaRPr/>
          </a:p>
          <a:p>
            <a:pPr indent="0" lvl="0" marL="0" rtl="0" algn="l">
              <a:lnSpc>
                <a:spcPct val="100000"/>
              </a:lnSpc>
              <a:spcBef>
                <a:spcPts val="1000"/>
              </a:spcBef>
              <a:spcAft>
                <a:spcPts val="0"/>
              </a:spcAft>
              <a:buClr>
                <a:srgbClr val="FF0066"/>
              </a:buClr>
              <a:buSzPts val="2000"/>
              <a:buNone/>
            </a:pPr>
            <a:r>
              <a:rPr lang="en-US" sz="2000">
                <a:solidFill>
                  <a:srgbClr val="FF0066"/>
                </a:solidFill>
              </a:rPr>
              <a:t>        #pragma omp parallel for collapse (2)</a:t>
            </a:r>
            <a:endParaRPr/>
          </a:p>
          <a:p>
            <a:pPr indent="0" lvl="0" marL="0" rtl="0" algn="l">
              <a:lnSpc>
                <a:spcPct val="100000"/>
              </a:lnSpc>
              <a:spcBef>
                <a:spcPts val="1000"/>
              </a:spcBef>
              <a:spcAft>
                <a:spcPts val="0"/>
              </a:spcAft>
              <a:buClr>
                <a:schemeClr val="dk1"/>
              </a:buClr>
              <a:buSzPts val="1800"/>
              <a:buNone/>
            </a:pPr>
            <a:r>
              <a:rPr lang="en-US" sz="1800"/>
              <a:t>        for(i=0; i&lt;N; i++)</a:t>
            </a:r>
            <a:endParaRPr/>
          </a:p>
          <a:p>
            <a:pPr indent="0" lvl="0" marL="0" rtl="0" algn="l">
              <a:lnSpc>
                <a:spcPct val="100000"/>
              </a:lnSpc>
              <a:spcBef>
                <a:spcPts val="1000"/>
              </a:spcBef>
              <a:spcAft>
                <a:spcPts val="0"/>
              </a:spcAft>
              <a:buClr>
                <a:schemeClr val="dk1"/>
              </a:buClr>
              <a:buSzPts val="1800"/>
              <a:buNone/>
            </a:pPr>
            <a:r>
              <a:rPr lang="en-US" sz="1800"/>
              <a:t>        {</a:t>
            </a:r>
            <a:endParaRPr/>
          </a:p>
          <a:p>
            <a:pPr indent="0" lvl="0" marL="0" rtl="0" algn="l">
              <a:lnSpc>
                <a:spcPct val="100000"/>
              </a:lnSpc>
              <a:spcBef>
                <a:spcPts val="1000"/>
              </a:spcBef>
              <a:spcAft>
                <a:spcPts val="0"/>
              </a:spcAft>
              <a:buClr>
                <a:schemeClr val="dk1"/>
              </a:buClr>
              <a:buSzPts val="1800"/>
              <a:buNone/>
            </a:pPr>
            <a:r>
              <a:rPr lang="en-US" sz="1800"/>
              <a:t>                for(j=0; j&lt;N; j++)</a:t>
            </a:r>
            <a:endParaRPr/>
          </a:p>
          <a:p>
            <a:pPr indent="0" lvl="0" marL="0" rtl="0" algn="l">
              <a:lnSpc>
                <a:spcPct val="100000"/>
              </a:lnSpc>
              <a:spcBef>
                <a:spcPts val="1000"/>
              </a:spcBef>
              <a:spcAft>
                <a:spcPts val="0"/>
              </a:spcAft>
              <a:buClr>
                <a:schemeClr val="dk1"/>
              </a:buClr>
              <a:buSzPts val="1800"/>
              <a:buNone/>
            </a:pPr>
            <a:r>
              <a:rPr lang="en-US" sz="1800"/>
              <a:t>                {</a:t>
            </a:r>
            <a:endParaRPr/>
          </a:p>
          <a:p>
            <a:pPr indent="0" lvl="0" marL="0" rtl="0" algn="l">
              <a:lnSpc>
                <a:spcPct val="100000"/>
              </a:lnSpc>
              <a:spcBef>
                <a:spcPts val="1000"/>
              </a:spcBef>
              <a:spcAft>
                <a:spcPts val="0"/>
              </a:spcAft>
              <a:buClr>
                <a:schemeClr val="dk1"/>
              </a:buClr>
              <a:buSzPts val="1400"/>
              <a:buNone/>
            </a:pPr>
            <a:r>
              <a:rPr lang="en-US" sz="1400"/>
              <a:t>                   </a:t>
            </a:r>
            <a:r>
              <a:rPr lang="en-US" sz="2000">
                <a:solidFill>
                  <a:srgbClr val="FF0066"/>
                </a:solidFill>
              </a:rPr>
              <a:t>#pragma ivdep</a:t>
            </a:r>
            <a:endParaRPr sz="2000">
              <a:solidFill>
                <a:srgbClr val="FF0066"/>
              </a:solidFill>
            </a:endParaRPr>
          </a:p>
          <a:p>
            <a:pPr indent="0" lvl="0" marL="0" rtl="0" algn="l">
              <a:lnSpc>
                <a:spcPct val="100000"/>
              </a:lnSpc>
              <a:spcBef>
                <a:spcPts val="1000"/>
              </a:spcBef>
              <a:spcAft>
                <a:spcPts val="0"/>
              </a:spcAft>
              <a:buClr>
                <a:schemeClr val="dk1"/>
              </a:buClr>
              <a:buSzPts val="1400"/>
              <a:buNone/>
            </a:pPr>
            <a:r>
              <a:rPr lang="en-US" sz="1400"/>
              <a:t>                        </a:t>
            </a:r>
            <a:r>
              <a:rPr lang="en-US" sz="1800"/>
              <a:t>for(k=0; k&lt;N; k++)</a:t>
            </a:r>
            <a:endParaRPr/>
          </a:p>
          <a:p>
            <a:pPr indent="0" lvl="0" marL="0" rtl="0" algn="l">
              <a:lnSpc>
                <a:spcPct val="100000"/>
              </a:lnSpc>
              <a:spcBef>
                <a:spcPts val="1000"/>
              </a:spcBef>
              <a:spcAft>
                <a:spcPts val="0"/>
              </a:spcAft>
              <a:buClr>
                <a:schemeClr val="dk1"/>
              </a:buClr>
              <a:buSzPts val="1800"/>
              <a:buNone/>
            </a:pPr>
            <a:r>
              <a:rPr lang="en-US" sz="1800"/>
              <a:t>                                c[i][j] = c[i][j] + a[i][k] * b[k][j];</a:t>
            </a:r>
            <a:endParaRPr/>
          </a:p>
          <a:p>
            <a:pPr indent="0" lvl="0" marL="0" rtl="0" algn="l">
              <a:lnSpc>
                <a:spcPct val="100000"/>
              </a:lnSpc>
              <a:spcBef>
                <a:spcPts val="1000"/>
              </a:spcBef>
              <a:spcAft>
                <a:spcPts val="0"/>
              </a:spcAft>
              <a:buClr>
                <a:schemeClr val="dk1"/>
              </a:buClr>
              <a:buSzPts val="1400"/>
              <a:buNone/>
            </a:pPr>
            <a:r>
              <a:rPr lang="en-US" sz="1400"/>
              <a:t>                }</a:t>
            </a:r>
            <a:endParaRPr/>
          </a:p>
          <a:p>
            <a:pPr indent="0" lvl="0" marL="0" rtl="0" algn="l">
              <a:lnSpc>
                <a:spcPct val="100000"/>
              </a:lnSpc>
              <a:spcBef>
                <a:spcPts val="1000"/>
              </a:spcBef>
              <a:spcAft>
                <a:spcPts val="0"/>
              </a:spcAft>
              <a:buClr>
                <a:schemeClr val="dk1"/>
              </a:buClr>
              <a:buSzPts val="1400"/>
              <a:buNone/>
            </a:pPr>
            <a:r>
              <a:rPr lang="en-US" sz="1400"/>
              <a:t>        }</a:t>
            </a:r>
            <a:endParaRPr/>
          </a:p>
          <a:p>
            <a:pPr indent="0" lvl="0" marL="0" rtl="0" algn="l">
              <a:lnSpc>
                <a:spcPct val="100000"/>
              </a:lnSpc>
              <a:spcBef>
                <a:spcPts val="1000"/>
              </a:spcBef>
              <a:spcAft>
                <a:spcPts val="0"/>
              </a:spcAft>
              <a:buClr>
                <a:schemeClr val="dk1"/>
              </a:buClr>
              <a:buSzPts val="1400"/>
              <a:buNone/>
            </a:pPr>
            <a:r>
              <a:rPr lang="en-US" sz="1400"/>
              <a:t>}</a:t>
            </a:r>
            <a:endParaRPr/>
          </a:p>
          <a:p>
            <a:pPr indent="0" lvl="0" marL="0" rtl="0" algn="l">
              <a:lnSpc>
                <a:spcPct val="100000"/>
              </a:lnSpc>
              <a:spcBef>
                <a:spcPts val="1000"/>
              </a:spcBef>
              <a:spcAft>
                <a:spcPts val="0"/>
              </a:spcAft>
              <a:buClr>
                <a:schemeClr val="dk1"/>
              </a:buClr>
              <a:buSzPts val="1400"/>
              <a:buNone/>
            </a:pPr>
            <a:r>
              <a:t/>
            </a:r>
            <a:endParaRPr sz="1400"/>
          </a:p>
          <a:p>
            <a:pPr indent="0" lvl="0" marL="0" rtl="0" algn="l">
              <a:lnSpc>
                <a:spcPct val="100000"/>
              </a:lnSpc>
              <a:spcBef>
                <a:spcPts val="1000"/>
              </a:spcBef>
              <a:spcAft>
                <a:spcPts val="0"/>
              </a:spcAft>
              <a:buClr>
                <a:schemeClr val="dk1"/>
              </a:buClr>
              <a:buSzPts val="1400"/>
              <a:buNone/>
            </a:pPr>
            <a:r>
              <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2"/>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OUTPUT</a:t>
            </a:r>
            <a:endParaRPr/>
          </a:p>
        </p:txBody>
      </p:sp>
      <p:pic>
        <p:nvPicPr>
          <p:cNvPr id="310" name="Google Shape;310;p32"/>
          <p:cNvPicPr preferRelativeResize="0"/>
          <p:nvPr/>
        </p:nvPicPr>
        <p:blipFill rotWithShape="1">
          <a:blip r:embed="rId3">
            <a:alphaModFix/>
          </a:blip>
          <a:srcRect b="0" l="0" r="0" t="0"/>
          <a:stretch/>
        </p:blipFill>
        <p:spPr>
          <a:xfrm>
            <a:off x="838200" y="1066428"/>
            <a:ext cx="7301379" cy="487717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3"/>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Cont …</a:t>
            </a:r>
            <a:endParaRPr/>
          </a:p>
        </p:txBody>
      </p:sp>
      <p:pic>
        <p:nvPicPr>
          <p:cNvPr id="316" name="Google Shape;316;p33"/>
          <p:cNvPicPr preferRelativeResize="0"/>
          <p:nvPr/>
        </p:nvPicPr>
        <p:blipFill rotWithShape="1">
          <a:blip r:embed="rId3">
            <a:alphaModFix/>
          </a:blip>
          <a:srcRect b="0" l="0" r="0" t="0"/>
          <a:stretch/>
        </p:blipFill>
        <p:spPr>
          <a:xfrm>
            <a:off x="609600" y="1151155"/>
            <a:ext cx="8382000" cy="47125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Cont …</a:t>
            </a:r>
            <a:endParaRPr/>
          </a:p>
        </p:txBody>
      </p:sp>
      <p:pic>
        <p:nvPicPr>
          <p:cNvPr id="322" name="Google Shape;322;p34"/>
          <p:cNvPicPr preferRelativeResize="0"/>
          <p:nvPr>
            <p:ph idx="1" type="body"/>
          </p:nvPr>
        </p:nvPicPr>
        <p:blipFill rotWithShape="1">
          <a:blip r:embed="rId3">
            <a:alphaModFix/>
          </a:blip>
          <a:srcRect b="0" l="0" r="0" t="0"/>
          <a:stretch/>
        </p:blipFill>
        <p:spPr>
          <a:xfrm>
            <a:off x="628650" y="1219200"/>
            <a:ext cx="7886700" cy="33078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Cont…</a:t>
            </a:r>
            <a:endParaRPr/>
          </a:p>
        </p:txBody>
      </p:sp>
      <p:pic>
        <p:nvPicPr>
          <p:cNvPr id="328" name="Google Shape;328;p35"/>
          <p:cNvPicPr preferRelativeResize="0"/>
          <p:nvPr/>
        </p:nvPicPr>
        <p:blipFill rotWithShape="1">
          <a:blip r:embed="rId3">
            <a:alphaModFix/>
          </a:blip>
          <a:srcRect b="0" l="0" r="0" t="0"/>
          <a:stretch/>
        </p:blipFill>
        <p:spPr>
          <a:xfrm>
            <a:off x="690364" y="914400"/>
            <a:ext cx="7996436" cy="5638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6"/>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Fifth Implementation</a:t>
            </a:r>
            <a:endParaRPr/>
          </a:p>
        </p:txBody>
      </p:sp>
      <p:sp>
        <p:nvSpPr>
          <p:cNvPr id="334" name="Google Shape;334;p36"/>
          <p:cNvSpPr txBox="1"/>
          <p:nvPr>
            <p:ph idx="1" type="body"/>
          </p:nvPr>
        </p:nvSpPr>
        <p:spPr>
          <a:xfrm>
            <a:off x="628650" y="1022537"/>
            <a:ext cx="7886700" cy="5454463"/>
          </a:xfrm>
          <a:prstGeom prst="rect">
            <a:avLst/>
          </a:prstGeom>
          <a:solidFill>
            <a:srgbClr val="C9C9C9"/>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None/>
            </a:pPr>
            <a:r>
              <a:rPr lang="en-US" sz="1400"/>
              <a:t>float a[N][N], b[N][N], c[N][N];</a:t>
            </a:r>
            <a:endParaRPr/>
          </a:p>
          <a:p>
            <a:pPr indent="0" lvl="0" marL="0" rtl="0" algn="l">
              <a:lnSpc>
                <a:spcPct val="100000"/>
              </a:lnSpc>
              <a:spcBef>
                <a:spcPts val="1000"/>
              </a:spcBef>
              <a:spcAft>
                <a:spcPts val="0"/>
              </a:spcAft>
              <a:buClr>
                <a:schemeClr val="dk1"/>
              </a:buClr>
              <a:buSzPts val="1400"/>
              <a:buNone/>
            </a:pPr>
            <a:r>
              <a:rPr lang="en-US" sz="1400"/>
              <a:t>void matmul(void)</a:t>
            </a:r>
            <a:endParaRPr/>
          </a:p>
          <a:p>
            <a:pPr indent="0" lvl="0" marL="0" rtl="0" algn="l">
              <a:lnSpc>
                <a:spcPct val="100000"/>
              </a:lnSpc>
              <a:spcBef>
                <a:spcPts val="1000"/>
              </a:spcBef>
              <a:spcAft>
                <a:spcPts val="0"/>
              </a:spcAft>
              <a:buClr>
                <a:schemeClr val="dk1"/>
              </a:buClr>
              <a:buSzPts val="1400"/>
              <a:buNone/>
            </a:pPr>
            <a:r>
              <a:rPr lang="en-US" sz="1400"/>
              <a:t>{</a:t>
            </a:r>
            <a:endParaRPr/>
          </a:p>
          <a:p>
            <a:pPr indent="0" lvl="0" marL="0" rtl="0" algn="l">
              <a:lnSpc>
                <a:spcPct val="100000"/>
              </a:lnSpc>
              <a:spcBef>
                <a:spcPts val="1000"/>
              </a:spcBef>
              <a:spcAft>
                <a:spcPts val="0"/>
              </a:spcAft>
              <a:buClr>
                <a:schemeClr val="dk1"/>
              </a:buClr>
              <a:buSzPts val="1400"/>
              <a:buNone/>
            </a:pPr>
            <a:r>
              <a:rPr lang="en-US" sz="1400"/>
              <a:t>        int i, j, k;</a:t>
            </a:r>
            <a:endParaRPr/>
          </a:p>
          <a:p>
            <a:pPr indent="0" lvl="0" marL="0" rtl="0" algn="l">
              <a:lnSpc>
                <a:spcPct val="100000"/>
              </a:lnSpc>
              <a:spcBef>
                <a:spcPts val="1000"/>
              </a:spcBef>
              <a:spcAft>
                <a:spcPts val="0"/>
              </a:spcAft>
              <a:buClr>
                <a:srgbClr val="FF0000"/>
              </a:buClr>
              <a:buSzPts val="1600"/>
              <a:buNone/>
            </a:pPr>
            <a:r>
              <a:rPr lang="en-US" sz="1600">
                <a:solidFill>
                  <a:srgbClr val="FF0000"/>
                </a:solidFill>
              </a:rPr>
              <a:t>       #pragma omp parallel for collapse (2)</a:t>
            </a:r>
            <a:endParaRPr/>
          </a:p>
          <a:p>
            <a:pPr indent="0" lvl="0" marL="0" rtl="0" algn="l">
              <a:lnSpc>
                <a:spcPct val="100000"/>
              </a:lnSpc>
              <a:spcBef>
                <a:spcPts val="1000"/>
              </a:spcBef>
              <a:spcAft>
                <a:spcPts val="0"/>
              </a:spcAft>
              <a:buClr>
                <a:schemeClr val="dk1"/>
              </a:buClr>
              <a:buSzPts val="1400"/>
              <a:buNone/>
            </a:pPr>
            <a:r>
              <a:rPr lang="en-US" sz="1400"/>
              <a:t>        for(i=0; i&lt;N; i++)</a:t>
            </a:r>
            <a:endParaRPr/>
          </a:p>
          <a:p>
            <a:pPr indent="0" lvl="0" marL="0" rtl="0" algn="l">
              <a:lnSpc>
                <a:spcPct val="100000"/>
              </a:lnSpc>
              <a:spcBef>
                <a:spcPts val="1000"/>
              </a:spcBef>
              <a:spcAft>
                <a:spcPts val="0"/>
              </a:spcAft>
              <a:buClr>
                <a:schemeClr val="dk1"/>
              </a:buClr>
              <a:buSzPts val="1400"/>
              <a:buNone/>
            </a:pPr>
            <a:r>
              <a:rPr lang="en-US" sz="1400"/>
              <a:t>        {</a:t>
            </a:r>
            <a:endParaRPr/>
          </a:p>
          <a:p>
            <a:pPr indent="0" lvl="0" marL="0" rtl="0" algn="l">
              <a:lnSpc>
                <a:spcPct val="100000"/>
              </a:lnSpc>
              <a:spcBef>
                <a:spcPts val="1000"/>
              </a:spcBef>
              <a:spcAft>
                <a:spcPts val="0"/>
              </a:spcAft>
              <a:buClr>
                <a:schemeClr val="dk1"/>
              </a:buClr>
              <a:buSzPts val="1400"/>
              <a:buNone/>
            </a:pPr>
            <a:r>
              <a:rPr lang="en-US" sz="1400"/>
              <a:t>                for(j=0; j&lt;N; j++)</a:t>
            </a:r>
            <a:endParaRPr/>
          </a:p>
          <a:p>
            <a:pPr indent="0" lvl="0" marL="0" rtl="0" algn="l">
              <a:lnSpc>
                <a:spcPct val="100000"/>
              </a:lnSpc>
              <a:spcBef>
                <a:spcPts val="1000"/>
              </a:spcBef>
              <a:spcAft>
                <a:spcPts val="0"/>
              </a:spcAft>
              <a:buClr>
                <a:schemeClr val="dk1"/>
              </a:buClr>
              <a:buSzPts val="1400"/>
              <a:buNone/>
            </a:pPr>
            <a:r>
              <a:rPr lang="en-US" sz="1400"/>
              <a:t>                {</a:t>
            </a:r>
            <a:endParaRPr/>
          </a:p>
          <a:p>
            <a:pPr indent="0" lvl="0" marL="0" rtl="0" algn="l">
              <a:lnSpc>
                <a:spcPct val="100000"/>
              </a:lnSpc>
              <a:spcBef>
                <a:spcPts val="1000"/>
              </a:spcBef>
              <a:spcAft>
                <a:spcPts val="0"/>
              </a:spcAft>
              <a:buClr>
                <a:schemeClr val="dk1"/>
              </a:buClr>
              <a:buSzPts val="1400"/>
              <a:buNone/>
            </a:pPr>
            <a:r>
              <a:rPr lang="en-US" sz="1400"/>
              <a:t>             </a:t>
            </a:r>
            <a:r>
              <a:rPr lang="en-US" sz="1600">
                <a:solidFill>
                  <a:srgbClr val="FF0000"/>
                </a:solidFill>
              </a:rPr>
              <a:t>#pragma unroll(8)</a:t>
            </a:r>
            <a:endParaRPr/>
          </a:p>
          <a:p>
            <a:pPr indent="0" lvl="0" marL="0" rtl="0" algn="l">
              <a:lnSpc>
                <a:spcPct val="100000"/>
              </a:lnSpc>
              <a:spcBef>
                <a:spcPts val="1000"/>
              </a:spcBef>
              <a:spcAft>
                <a:spcPts val="0"/>
              </a:spcAft>
              <a:buClr>
                <a:srgbClr val="FF0000"/>
              </a:buClr>
              <a:buSzPts val="1600"/>
              <a:buNone/>
            </a:pPr>
            <a:r>
              <a:rPr lang="en-US" sz="1600">
                <a:solidFill>
                  <a:srgbClr val="FF0000"/>
                </a:solidFill>
              </a:rPr>
              <a:t>                #pragma ivdep</a:t>
            </a:r>
            <a:endParaRPr sz="1600">
              <a:solidFill>
                <a:srgbClr val="FF0000"/>
              </a:solidFill>
            </a:endParaRPr>
          </a:p>
          <a:p>
            <a:pPr indent="0" lvl="0" marL="0" rtl="0" algn="l">
              <a:lnSpc>
                <a:spcPct val="100000"/>
              </a:lnSpc>
              <a:spcBef>
                <a:spcPts val="1000"/>
              </a:spcBef>
              <a:spcAft>
                <a:spcPts val="0"/>
              </a:spcAft>
              <a:buClr>
                <a:schemeClr val="dk1"/>
              </a:buClr>
              <a:buSzPts val="1400"/>
              <a:buNone/>
            </a:pPr>
            <a:r>
              <a:rPr lang="en-US" sz="1400"/>
              <a:t>                        for(k=0; k&lt;N; k++)</a:t>
            </a:r>
            <a:endParaRPr/>
          </a:p>
          <a:p>
            <a:pPr indent="0" lvl="0" marL="0" rtl="0" algn="l">
              <a:lnSpc>
                <a:spcPct val="100000"/>
              </a:lnSpc>
              <a:spcBef>
                <a:spcPts val="1000"/>
              </a:spcBef>
              <a:spcAft>
                <a:spcPts val="0"/>
              </a:spcAft>
              <a:buClr>
                <a:schemeClr val="dk1"/>
              </a:buClr>
              <a:buSzPts val="1400"/>
              <a:buNone/>
            </a:pPr>
            <a:r>
              <a:rPr lang="en-US" sz="1400"/>
              <a:t>                                c[i][j] = c[i][j] + a[i][k] * b[k][j];</a:t>
            </a:r>
            <a:endParaRPr/>
          </a:p>
          <a:p>
            <a:pPr indent="0" lvl="0" marL="0" rtl="0" algn="l">
              <a:lnSpc>
                <a:spcPct val="100000"/>
              </a:lnSpc>
              <a:spcBef>
                <a:spcPts val="1000"/>
              </a:spcBef>
              <a:spcAft>
                <a:spcPts val="0"/>
              </a:spcAft>
              <a:buClr>
                <a:schemeClr val="dk1"/>
              </a:buClr>
              <a:buSzPts val="1400"/>
              <a:buNone/>
            </a:pPr>
            <a:r>
              <a:rPr lang="en-US" sz="1400"/>
              <a:t>                }</a:t>
            </a:r>
            <a:endParaRPr/>
          </a:p>
          <a:p>
            <a:pPr indent="0" lvl="0" marL="0" rtl="0" algn="l">
              <a:lnSpc>
                <a:spcPct val="100000"/>
              </a:lnSpc>
              <a:spcBef>
                <a:spcPts val="1000"/>
              </a:spcBef>
              <a:spcAft>
                <a:spcPts val="0"/>
              </a:spcAft>
              <a:buClr>
                <a:schemeClr val="dk1"/>
              </a:buClr>
              <a:buSzPts val="1400"/>
              <a:buNone/>
            </a:pPr>
            <a:r>
              <a:rPr lang="en-US" sz="1400"/>
              <a:t>        }</a:t>
            </a:r>
            <a:endParaRPr/>
          </a:p>
          <a:p>
            <a:pPr indent="0" lvl="0" marL="0" rtl="0" algn="l">
              <a:lnSpc>
                <a:spcPct val="100000"/>
              </a:lnSpc>
              <a:spcBef>
                <a:spcPts val="1000"/>
              </a:spcBef>
              <a:spcAft>
                <a:spcPts val="0"/>
              </a:spcAft>
              <a:buClr>
                <a:schemeClr val="dk1"/>
              </a:buClr>
              <a:buSzPts val="1400"/>
              <a:buNone/>
            </a:pPr>
            <a:r>
              <a:rPr lang="en-US" sz="1400"/>
              <a:t>}</a:t>
            </a:r>
            <a:endParaRPr/>
          </a:p>
          <a:p>
            <a:pPr indent="0" lvl="0" marL="0" rtl="0" algn="l">
              <a:lnSpc>
                <a:spcPct val="100000"/>
              </a:lnSpc>
              <a:spcBef>
                <a:spcPts val="1000"/>
              </a:spcBef>
              <a:spcAft>
                <a:spcPts val="0"/>
              </a:spcAft>
              <a:buClr>
                <a:schemeClr val="dk1"/>
              </a:buClr>
              <a:buSzPts val="1400"/>
              <a:buNone/>
            </a:pPr>
            <a:r>
              <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7"/>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Output</a:t>
            </a:r>
            <a:endParaRPr/>
          </a:p>
        </p:txBody>
      </p:sp>
      <p:pic>
        <p:nvPicPr>
          <p:cNvPr id="340" name="Google Shape;340;p37"/>
          <p:cNvPicPr preferRelativeResize="0"/>
          <p:nvPr/>
        </p:nvPicPr>
        <p:blipFill rotWithShape="1">
          <a:blip r:embed="rId3">
            <a:alphaModFix/>
          </a:blip>
          <a:srcRect b="0" l="0" r="0" t="0"/>
          <a:stretch/>
        </p:blipFill>
        <p:spPr>
          <a:xfrm>
            <a:off x="609600" y="1156970"/>
            <a:ext cx="7924800" cy="487198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8"/>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Overall Analysis</a:t>
            </a:r>
            <a:endParaRPr/>
          </a:p>
        </p:txBody>
      </p:sp>
      <p:graphicFrame>
        <p:nvGraphicFramePr>
          <p:cNvPr id="346" name="Google Shape;346;p38"/>
          <p:cNvGraphicFramePr/>
          <p:nvPr/>
        </p:nvGraphicFramePr>
        <p:xfrm>
          <a:off x="628650" y="1508760"/>
          <a:ext cx="3000000" cy="3000000"/>
        </p:xfrm>
        <a:graphic>
          <a:graphicData uri="http://schemas.openxmlformats.org/drawingml/2006/table">
            <a:tbl>
              <a:tblPr bandRow="1" firstRow="1">
                <a:noFill/>
                <a:tableStyleId>{2D08DEC1-7455-48C2-92BA-67ABB43B5B6A}</a:tableStyleId>
              </a:tblPr>
              <a:tblGrid>
                <a:gridCol w="2628900"/>
                <a:gridCol w="2628900"/>
                <a:gridCol w="2628900"/>
              </a:tblGrid>
              <a:tr h="650250">
                <a:tc>
                  <a:txBody>
                    <a:bodyPr/>
                    <a:lstStyle/>
                    <a:p>
                      <a:pPr indent="0" lvl="0" marL="0" marR="0" rtl="0" algn="l">
                        <a:spcBef>
                          <a:spcPts val="0"/>
                        </a:spcBef>
                        <a:spcAft>
                          <a:spcPts val="0"/>
                        </a:spcAft>
                        <a:buNone/>
                      </a:pPr>
                      <a:r>
                        <a:rPr lang="en-US" sz="1800" u="none" cap="none" strike="noStrike"/>
                        <a:t>Serial Number</a:t>
                      </a:r>
                      <a:endParaRPr/>
                    </a:p>
                  </a:txBody>
                  <a:tcPr marT="45725" marB="45725" marR="91450" marL="91450"/>
                </a:tc>
                <a:tc>
                  <a:txBody>
                    <a:bodyPr/>
                    <a:lstStyle/>
                    <a:p>
                      <a:pPr indent="0" lvl="0" marL="0" marR="0" rtl="0" algn="l">
                        <a:spcBef>
                          <a:spcPts val="0"/>
                        </a:spcBef>
                        <a:spcAft>
                          <a:spcPts val="0"/>
                        </a:spcAft>
                        <a:buNone/>
                      </a:pPr>
                      <a:r>
                        <a:rPr lang="en-US" sz="1800"/>
                        <a:t>Runs</a:t>
                      </a:r>
                      <a:endParaRPr/>
                    </a:p>
                  </a:txBody>
                  <a:tcPr marT="45725" marB="45725" marR="91450" marL="91450"/>
                </a:tc>
                <a:tc>
                  <a:txBody>
                    <a:bodyPr/>
                    <a:lstStyle/>
                    <a:p>
                      <a:pPr indent="0" lvl="0" marL="0" marR="0" rtl="0" algn="l">
                        <a:spcBef>
                          <a:spcPts val="0"/>
                        </a:spcBef>
                        <a:spcAft>
                          <a:spcPts val="0"/>
                        </a:spcAft>
                        <a:buNone/>
                      </a:pPr>
                      <a:r>
                        <a:rPr lang="en-US" sz="1800"/>
                        <a:t>Timings in seconds(sec)</a:t>
                      </a:r>
                      <a:endParaRPr/>
                    </a:p>
                  </a:txBody>
                  <a:tcPr marT="45725" marB="45725" marR="91450" marL="91450"/>
                </a:tc>
              </a:tr>
              <a:tr h="6502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Basic Serial</a:t>
                      </a:r>
                      <a:endParaRPr/>
                    </a:p>
                  </a:txBody>
                  <a:tcPr marT="45725" marB="45725" marR="91450" marL="91450"/>
                </a:tc>
                <a:tc>
                  <a:txBody>
                    <a:bodyPr/>
                    <a:lstStyle/>
                    <a:p>
                      <a:pPr indent="0" lvl="0" marL="0" marR="0" rtl="0" algn="l">
                        <a:spcBef>
                          <a:spcPts val="0"/>
                        </a:spcBef>
                        <a:spcAft>
                          <a:spcPts val="0"/>
                        </a:spcAft>
                        <a:buNone/>
                      </a:pPr>
                      <a:r>
                        <a:rPr lang="en-US" sz="1800"/>
                        <a:t>237.889</a:t>
                      </a:r>
                      <a:endParaRPr/>
                    </a:p>
                  </a:txBody>
                  <a:tcPr marT="45725" marB="45725" marR="91450" marL="91450"/>
                </a:tc>
              </a:tr>
              <a:tr h="650250">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Basic Parallel</a:t>
                      </a:r>
                      <a:endParaRPr/>
                    </a:p>
                  </a:txBody>
                  <a:tcPr marT="45725" marB="45725" marR="91450" marL="91450"/>
                </a:tc>
                <a:tc>
                  <a:txBody>
                    <a:bodyPr/>
                    <a:lstStyle/>
                    <a:p>
                      <a:pPr indent="0" lvl="0" marL="0" marR="0" rtl="0" algn="l">
                        <a:spcBef>
                          <a:spcPts val="0"/>
                        </a:spcBef>
                        <a:spcAft>
                          <a:spcPts val="0"/>
                        </a:spcAft>
                        <a:buNone/>
                      </a:pPr>
                      <a:r>
                        <a:rPr lang="en-US" sz="1800"/>
                        <a:t>2.262</a:t>
                      </a:r>
                      <a:endParaRPr/>
                    </a:p>
                  </a:txBody>
                  <a:tcPr marT="45725" marB="45725" marR="91450" marL="91450"/>
                </a:tc>
              </a:tr>
              <a:tr h="65025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Third</a:t>
                      </a:r>
                      <a:r>
                        <a:rPr lang="en-US" sz="1800"/>
                        <a:t> Implementation</a:t>
                      </a:r>
                      <a:endParaRPr sz="1800"/>
                    </a:p>
                  </a:txBody>
                  <a:tcPr marT="45725" marB="45725" marR="91450" marL="91450"/>
                </a:tc>
                <a:tc>
                  <a:txBody>
                    <a:bodyPr/>
                    <a:lstStyle/>
                    <a:p>
                      <a:pPr indent="0" lvl="0" marL="0" marR="0" rtl="0" algn="l">
                        <a:spcBef>
                          <a:spcPts val="0"/>
                        </a:spcBef>
                        <a:spcAft>
                          <a:spcPts val="0"/>
                        </a:spcAft>
                        <a:buNone/>
                      </a:pPr>
                      <a:r>
                        <a:rPr lang="en-US" sz="1800"/>
                        <a:t>1.632</a:t>
                      </a:r>
                      <a:endParaRPr/>
                    </a:p>
                  </a:txBody>
                  <a:tcPr marT="45725" marB="45725" marR="91450" marL="91450"/>
                </a:tc>
              </a:tr>
              <a:tr h="650250">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Fourth Implementation</a:t>
                      </a:r>
                      <a:endParaRPr/>
                    </a:p>
                  </a:txBody>
                  <a:tcPr marT="45725" marB="45725" marR="91450" marL="91450"/>
                </a:tc>
                <a:tc>
                  <a:txBody>
                    <a:bodyPr/>
                    <a:lstStyle/>
                    <a:p>
                      <a:pPr indent="0" lvl="0" marL="0" marR="0" rtl="0" algn="l">
                        <a:spcBef>
                          <a:spcPts val="0"/>
                        </a:spcBef>
                        <a:spcAft>
                          <a:spcPts val="0"/>
                        </a:spcAft>
                        <a:buNone/>
                      </a:pPr>
                      <a:r>
                        <a:rPr lang="en-US" sz="1800"/>
                        <a:t>1.531</a:t>
                      </a:r>
                      <a:endParaRPr/>
                    </a:p>
                  </a:txBody>
                  <a:tcPr marT="45725" marB="45725" marR="91450" marL="91450"/>
                </a:tc>
              </a:tr>
              <a:tr h="650250">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Final</a:t>
                      </a:r>
                      <a:endParaRPr/>
                    </a:p>
                  </a:txBody>
                  <a:tcPr marT="45725" marB="45725" marR="91450" marL="91450"/>
                </a:tc>
                <a:tc>
                  <a:txBody>
                    <a:bodyPr/>
                    <a:lstStyle/>
                    <a:p>
                      <a:pPr indent="0" lvl="0" marL="0" marR="0" rtl="0" algn="l">
                        <a:spcBef>
                          <a:spcPts val="0"/>
                        </a:spcBef>
                        <a:spcAft>
                          <a:spcPts val="0"/>
                        </a:spcAft>
                        <a:buNone/>
                      </a:pPr>
                      <a:r>
                        <a:rPr lang="en-US" sz="1800"/>
                        <a:t>1.295</a:t>
                      </a:r>
                      <a:endParaRPr/>
                    </a:p>
                  </a:txBody>
                  <a:tcPr marT="45725" marB="45725" marR="91450" marL="91450"/>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txBox="1"/>
          <p:nvPr>
            <p:ph type="title"/>
          </p:nvPr>
        </p:nvSpPr>
        <p:spPr>
          <a:xfrm>
            <a:off x="628650" y="365125"/>
            <a:ext cx="7886700" cy="484505"/>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Intel Trace Analyzer and Collector</a:t>
            </a:r>
            <a:endParaRPr/>
          </a:p>
        </p:txBody>
      </p:sp>
      <p:sp>
        <p:nvSpPr>
          <p:cNvPr id="352" name="Google Shape;352;p39"/>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fontScale="90000"/>
          </a:bodyPr>
          <a:lstStyle/>
          <a:p>
            <a:pPr indent="-228600" lvl="0" marL="228600" rtl="0" algn="l">
              <a:lnSpc>
                <a:spcPct val="100000"/>
              </a:lnSpc>
              <a:spcBef>
                <a:spcPts val="0"/>
              </a:spcBef>
              <a:spcAft>
                <a:spcPts val="0"/>
              </a:spcAft>
              <a:buClr>
                <a:schemeClr val="dk1"/>
              </a:buClr>
              <a:buSzPct val="100000"/>
              <a:buChar char="•"/>
            </a:pPr>
            <a:r>
              <a:rPr lang="en-US"/>
              <a:t>Intel Trace Analyzer and Collector profiles and analyzes MPI applications to help focus your optimization efforts.</a:t>
            </a:r>
            <a:endParaRPr/>
          </a:p>
          <a:p>
            <a:pPr indent="-228600" lvl="1" marL="685800" rtl="0" algn="l">
              <a:lnSpc>
                <a:spcPct val="100000"/>
              </a:lnSpc>
              <a:spcBef>
                <a:spcPts val="500"/>
              </a:spcBef>
              <a:spcAft>
                <a:spcPts val="0"/>
              </a:spcAft>
              <a:buClr>
                <a:schemeClr val="dk1"/>
              </a:buClr>
              <a:buSzPct val="100000"/>
              <a:buChar char="•"/>
            </a:pPr>
            <a:r>
              <a:rPr lang="en-US"/>
              <a:t>Find temporal dependencies and bottlenecks in your code.</a:t>
            </a:r>
            <a:endParaRPr/>
          </a:p>
          <a:p>
            <a:pPr indent="-228600" lvl="1" marL="685800" rtl="0" algn="l">
              <a:lnSpc>
                <a:spcPct val="100000"/>
              </a:lnSpc>
              <a:spcBef>
                <a:spcPts val="500"/>
              </a:spcBef>
              <a:spcAft>
                <a:spcPts val="0"/>
              </a:spcAft>
              <a:buClr>
                <a:schemeClr val="dk1"/>
              </a:buClr>
              <a:buSzPct val="100000"/>
              <a:buChar char="•"/>
            </a:pPr>
            <a:r>
              <a:rPr lang="en-US"/>
              <a:t>Check the correctness of your application.</a:t>
            </a:r>
            <a:endParaRPr/>
          </a:p>
          <a:p>
            <a:pPr indent="-228600" lvl="1" marL="685800" rtl="0" algn="l">
              <a:lnSpc>
                <a:spcPct val="100000"/>
              </a:lnSpc>
              <a:spcBef>
                <a:spcPts val="500"/>
              </a:spcBef>
              <a:spcAft>
                <a:spcPts val="0"/>
              </a:spcAft>
              <a:buClr>
                <a:schemeClr val="dk1"/>
              </a:buClr>
              <a:buSzPct val="100000"/>
              <a:buChar char="•"/>
            </a:pPr>
            <a:r>
              <a:rPr lang="en-US"/>
              <a:t>Locate potential programming errors, buffer overlaps, and deadlocks.</a:t>
            </a:r>
            <a:endParaRPr/>
          </a:p>
          <a:p>
            <a:pPr indent="-228600" lvl="1" marL="685800" rtl="0" algn="l">
              <a:lnSpc>
                <a:spcPct val="100000"/>
              </a:lnSpc>
              <a:spcBef>
                <a:spcPts val="500"/>
              </a:spcBef>
              <a:spcAft>
                <a:spcPts val="0"/>
              </a:spcAft>
              <a:buClr>
                <a:schemeClr val="dk1"/>
              </a:buClr>
              <a:buSzPct val="100000"/>
              <a:buChar char="•"/>
            </a:pPr>
            <a:r>
              <a:rPr lang="en-US"/>
              <a:t>Visualize and understand parallel application behavior.</a:t>
            </a:r>
            <a:endParaRPr/>
          </a:p>
          <a:p>
            <a:pPr indent="-228600" lvl="1" marL="685800" rtl="0" algn="l">
              <a:lnSpc>
                <a:spcPct val="100000"/>
              </a:lnSpc>
              <a:spcBef>
                <a:spcPts val="500"/>
              </a:spcBef>
              <a:spcAft>
                <a:spcPts val="0"/>
              </a:spcAft>
              <a:buClr>
                <a:schemeClr val="dk1"/>
              </a:buClr>
              <a:buSzPct val="100000"/>
              <a:buChar char="•"/>
            </a:pPr>
            <a:r>
              <a:rPr lang="en-US"/>
              <a:t>Evaluate profiling statistics and load balancing.</a:t>
            </a:r>
            <a:endParaRPr/>
          </a:p>
          <a:p>
            <a:pPr indent="-228600" lvl="1" marL="685800" rtl="0" algn="l">
              <a:lnSpc>
                <a:spcPct val="100000"/>
              </a:lnSpc>
              <a:spcBef>
                <a:spcPts val="500"/>
              </a:spcBef>
              <a:spcAft>
                <a:spcPts val="0"/>
              </a:spcAft>
              <a:buClr>
                <a:schemeClr val="dk1"/>
              </a:buClr>
              <a:buSzPct val="100000"/>
              <a:buChar char="•"/>
            </a:pPr>
            <a:r>
              <a:rPr lang="en-US"/>
              <a:t>Analyze performance of subroutines or code blocks.</a:t>
            </a:r>
            <a:endParaRPr/>
          </a:p>
          <a:p>
            <a:pPr indent="-228600" lvl="1" marL="685800" rtl="0" algn="l">
              <a:lnSpc>
                <a:spcPct val="100000"/>
              </a:lnSpc>
              <a:spcBef>
                <a:spcPts val="500"/>
              </a:spcBef>
              <a:spcAft>
                <a:spcPts val="0"/>
              </a:spcAft>
              <a:buClr>
                <a:schemeClr val="dk1"/>
              </a:buClr>
              <a:buSzPct val="100000"/>
              <a:buChar char="•"/>
            </a:pPr>
            <a:r>
              <a:rPr lang="en-US"/>
              <a:t>Learn about communication patterns, parameters, and performance data.</a:t>
            </a:r>
            <a:endParaRPr/>
          </a:p>
          <a:p>
            <a:pPr indent="-228600" lvl="1" marL="685800" rtl="0" algn="l">
              <a:lnSpc>
                <a:spcPct val="100000"/>
              </a:lnSpc>
              <a:spcBef>
                <a:spcPts val="500"/>
              </a:spcBef>
              <a:spcAft>
                <a:spcPts val="0"/>
              </a:spcAft>
              <a:buClr>
                <a:schemeClr val="dk1"/>
              </a:buClr>
              <a:buSzPct val="100000"/>
              <a:buChar char="•"/>
            </a:pPr>
            <a:r>
              <a:rPr lang="en-US"/>
              <a:t>Identify communication hot spots.</a:t>
            </a:r>
            <a:endParaRPr/>
          </a:p>
          <a:p>
            <a:pPr indent="-228600" lvl="1" marL="685800" rtl="0" algn="l">
              <a:lnSpc>
                <a:spcPct val="100000"/>
              </a:lnSpc>
              <a:spcBef>
                <a:spcPts val="500"/>
              </a:spcBef>
              <a:spcAft>
                <a:spcPts val="0"/>
              </a:spcAft>
              <a:buClr>
                <a:schemeClr val="dk1"/>
              </a:buClr>
              <a:buSzPct val="100000"/>
              <a:buChar char="•"/>
            </a:pPr>
            <a:r>
              <a:rPr lang="en-US"/>
              <a:t>Decrease time to solution and increase application efficiency.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fontScale="60000"/>
          </a:bodyPr>
          <a:lstStyle/>
          <a:p>
            <a:pPr indent="0" lvl="0" marL="0" rtl="0" algn="l">
              <a:lnSpc>
                <a:spcPct val="100000"/>
              </a:lnSpc>
              <a:spcBef>
                <a:spcPts val="0"/>
              </a:spcBef>
              <a:spcAft>
                <a:spcPts val="0"/>
              </a:spcAft>
              <a:buClr>
                <a:schemeClr val="dk1"/>
              </a:buClr>
              <a:buSzPct val="100000"/>
              <a:buNone/>
            </a:pPr>
            <a:r>
              <a:rPr b="1" lang="en-US"/>
              <a:t>VTune Profiler is used to locate or determine:</a:t>
            </a:r>
            <a:endParaRPr/>
          </a:p>
          <a:p>
            <a:pPr indent="-228600" lvl="0" marL="228600" rtl="0" algn="l">
              <a:lnSpc>
                <a:spcPct val="100000"/>
              </a:lnSpc>
              <a:spcBef>
                <a:spcPts val="1000"/>
              </a:spcBef>
              <a:spcAft>
                <a:spcPts val="0"/>
              </a:spcAft>
              <a:buClr>
                <a:schemeClr val="dk1"/>
              </a:buClr>
              <a:buSzPct val="100000"/>
              <a:buChar char="•"/>
            </a:pPr>
            <a:r>
              <a:rPr lang="en-US"/>
              <a:t>The most time-consuming (hot) functions in your application and/or on the whole system</a:t>
            </a:r>
            <a:endParaRPr/>
          </a:p>
          <a:p>
            <a:pPr indent="-228600" lvl="0" marL="228600" rtl="0" algn="l">
              <a:lnSpc>
                <a:spcPct val="100000"/>
              </a:lnSpc>
              <a:spcBef>
                <a:spcPts val="1000"/>
              </a:spcBef>
              <a:spcAft>
                <a:spcPts val="0"/>
              </a:spcAft>
              <a:buClr>
                <a:schemeClr val="dk1"/>
              </a:buClr>
              <a:buSzPct val="100000"/>
              <a:buChar char="•"/>
            </a:pPr>
            <a:r>
              <a:rPr lang="en-US"/>
              <a:t>Sections of code that do not effectively utilize available processor time</a:t>
            </a:r>
            <a:endParaRPr/>
          </a:p>
          <a:p>
            <a:pPr indent="-228600" lvl="0" marL="228600" rtl="0" algn="l">
              <a:lnSpc>
                <a:spcPct val="100000"/>
              </a:lnSpc>
              <a:spcBef>
                <a:spcPts val="1000"/>
              </a:spcBef>
              <a:spcAft>
                <a:spcPts val="0"/>
              </a:spcAft>
              <a:buClr>
                <a:schemeClr val="dk1"/>
              </a:buClr>
              <a:buSzPct val="100000"/>
              <a:buChar char="•"/>
            </a:pPr>
            <a:r>
              <a:rPr lang="en-US"/>
              <a:t>The best sections of code to optimize for sequential performance and for threaded performance</a:t>
            </a:r>
            <a:endParaRPr/>
          </a:p>
          <a:p>
            <a:pPr indent="-228600" lvl="0" marL="228600" rtl="0" algn="l">
              <a:lnSpc>
                <a:spcPct val="100000"/>
              </a:lnSpc>
              <a:spcBef>
                <a:spcPts val="1000"/>
              </a:spcBef>
              <a:spcAft>
                <a:spcPts val="0"/>
              </a:spcAft>
              <a:buClr>
                <a:schemeClr val="dk1"/>
              </a:buClr>
              <a:buSzPct val="100000"/>
              <a:buChar char="•"/>
            </a:pPr>
            <a:r>
              <a:rPr lang="en-US"/>
              <a:t>Synchronization objects that affect the application performance</a:t>
            </a:r>
            <a:endParaRPr/>
          </a:p>
          <a:p>
            <a:pPr indent="-228600" lvl="0" marL="228600" rtl="0" algn="l">
              <a:lnSpc>
                <a:spcPct val="100000"/>
              </a:lnSpc>
              <a:spcBef>
                <a:spcPts val="1000"/>
              </a:spcBef>
              <a:spcAft>
                <a:spcPts val="0"/>
              </a:spcAft>
              <a:buClr>
                <a:schemeClr val="dk1"/>
              </a:buClr>
              <a:buSzPct val="100000"/>
              <a:buChar char="•"/>
            </a:pPr>
            <a:r>
              <a:rPr lang="en-US"/>
              <a:t>Whether, where, and why your application spends time on input/output operations</a:t>
            </a:r>
            <a:endParaRPr/>
          </a:p>
          <a:p>
            <a:pPr indent="-228600" lvl="0" marL="228600" rtl="0" algn="l">
              <a:lnSpc>
                <a:spcPct val="100000"/>
              </a:lnSpc>
              <a:spcBef>
                <a:spcPts val="1000"/>
              </a:spcBef>
              <a:spcAft>
                <a:spcPts val="0"/>
              </a:spcAft>
              <a:buClr>
                <a:schemeClr val="dk1"/>
              </a:buClr>
              <a:buSzPct val="100000"/>
              <a:buChar char="•"/>
            </a:pPr>
            <a:r>
              <a:rPr lang="en-US"/>
              <a:t>Whether your application is CPU or GPU bound and how effectively it offloads code to the GPU</a:t>
            </a:r>
            <a:endParaRPr/>
          </a:p>
          <a:p>
            <a:pPr indent="-228600" lvl="0" marL="228600" rtl="0" algn="l">
              <a:lnSpc>
                <a:spcPct val="100000"/>
              </a:lnSpc>
              <a:spcBef>
                <a:spcPts val="1000"/>
              </a:spcBef>
              <a:spcAft>
                <a:spcPts val="0"/>
              </a:spcAft>
              <a:buClr>
                <a:schemeClr val="dk1"/>
              </a:buClr>
              <a:buSzPct val="100000"/>
              <a:buChar char="•"/>
            </a:pPr>
            <a:r>
              <a:rPr lang="en-US"/>
              <a:t>The performance impact of different synchronization methods, different numbers of threads, or different algorithms</a:t>
            </a:r>
            <a:endParaRPr/>
          </a:p>
          <a:p>
            <a:pPr indent="-228600" lvl="0" marL="228600" rtl="0" algn="l">
              <a:lnSpc>
                <a:spcPct val="100000"/>
              </a:lnSpc>
              <a:spcBef>
                <a:spcPts val="1000"/>
              </a:spcBef>
              <a:spcAft>
                <a:spcPts val="0"/>
              </a:spcAft>
              <a:buClr>
                <a:schemeClr val="dk1"/>
              </a:buClr>
              <a:buSzPct val="100000"/>
              <a:buChar char="•"/>
            </a:pPr>
            <a:r>
              <a:rPr lang="en-US"/>
              <a:t>Thread activity and transitions</a:t>
            </a:r>
            <a:endParaRPr/>
          </a:p>
          <a:p>
            <a:pPr indent="-228600" lvl="0" marL="228600" rtl="0" algn="l">
              <a:lnSpc>
                <a:spcPct val="100000"/>
              </a:lnSpc>
              <a:spcBef>
                <a:spcPts val="1000"/>
              </a:spcBef>
              <a:spcAft>
                <a:spcPts val="0"/>
              </a:spcAft>
              <a:buClr>
                <a:schemeClr val="dk1"/>
              </a:buClr>
              <a:buSzPct val="100000"/>
              <a:buChar char="•"/>
            </a:pPr>
            <a:r>
              <a:rPr lang="en-US"/>
              <a:t>Hardware-related issues in your code such as data sharing, cache misses, branch misprediction, and others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ITAC is a graphical tool for understanding MPI application behavior, quickly finding bottlenecks, improving correctness, and achieving high performance for parallel cluster applications based on Intel architecture. </a:t>
            </a:r>
            <a:endParaRPr/>
          </a:p>
          <a:p>
            <a:pPr indent="-228600" lvl="0" marL="228600" rtl="0" algn="l">
              <a:lnSpc>
                <a:spcPct val="100000"/>
              </a:lnSpc>
              <a:spcBef>
                <a:spcPts val="1000"/>
              </a:spcBef>
              <a:spcAft>
                <a:spcPts val="0"/>
              </a:spcAft>
              <a:buClr>
                <a:schemeClr val="dk1"/>
              </a:buClr>
              <a:buSzPts val="2800"/>
              <a:buChar char="•"/>
            </a:pPr>
            <a:r>
              <a:rPr lang="en-US"/>
              <a:t>Improve weak and strong scaling for small and large applications with Intel Trace Analyzer and Collector.</a:t>
            </a:r>
            <a:endParaRPr/>
          </a:p>
          <a:p>
            <a:pPr indent="-228600" lvl="1" marL="685800" rtl="0" algn="l">
              <a:lnSpc>
                <a:spcPct val="100000"/>
              </a:lnSpc>
              <a:spcBef>
                <a:spcPts val="500"/>
              </a:spcBef>
              <a:spcAft>
                <a:spcPts val="0"/>
              </a:spcAft>
              <a:buClr>
                <a:schemeClr val="dk1"/>
              </a:buClr>
              <a:buSzPts val="2400"/>
              <a:buChar char="•"/>
            </a:pPr>
            <a:r>
              <a:rPr lang="en-US"/>
              <a:t>Trace Collector : enables you to collect statistics for your applications</a:t>
            </a:r>
            <a:endParaRPr/>
          </a:p>
          <a:p>
            <a:pPr indent="-228600" lvl="1" marL="685800" rtl="0" algn="l">
              <a:lnSpc>
                <a:spcPct val="100000"/>
              </a:lnSpc>
              <a:spcBef>
                <a:spcPts val="500"/>
              </a:spcBef>
              <a:spcAft>
                <a:spcPts val="0"/>
              </a:spcAft>
              <a:buClr>
                <a:schemeClr val="dk1"/>
              </a:buClr>
              <a:buSzPts val="2400"/>
              <a:buChar char="•"/>
            </a:pPr>
            <a:r>
              <a:rPr lang="en-US"/>
              <a:t>Trace Analyzer :  Provides powerful capabilities for visualizing and analyzing the collected data.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1"/>
          <p:cNvSpPr txBox="1"/>
          <p:nvPr>
            <p:ph type="title"/>
          </p:nvPr>
        </p:nvSpPr>
        <p:spPr>
          <a:xfrm>
            <a:off x="628650" y="365125"/>
            <a:ext cx="7886700" cy="484505"/>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Get Started with ITAC</a:t>
            </a:r>
            <a:endParaRPr/>
          </a:p>
        </p:txBody>
      </p:sp>
      <p:sp>
        <p:nvSpPr>
          <p:cNvPr id="363" name="Google Shape;363;p41"/>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800"/>
              <a:buChar char="•"/>
            </a:pPr>
            <a:r>
              <a:rPr lang="en-US"/>
              <a:t>Set up the environment by sourcing the setvars.sh</a:t>
            </a:r>
            <a:endParaRPr/>
          </a:p>
          <a:p>
            <a:pPr indent="-165100" lvl="0" marL="228600" rtl="0" algn="l">
              <a:lnSpc>
                <a:spcPct val="100000"/>
              </a:lnSpc>
              <a:spcBef>
                <a:spcPts val="0"/>
              </a:spcBef>
              <a:spcAft>
                <a:spcPts val="0"/>
              </a:spcAft>
              <a:buSzPts val="1800"/>
              <a:buChar char="•"/>
            </a:pPr>
            <a:r>
              <a:rPr lang="en-US"/>
              <a:t>Compile with  intel compiler icc</a:t>
            </a:r>
            <a:endParaRPr/>
          </a:p>
          <a:p>
            <a:pPr indent="-228600" lvl="0" marL="228600" rtl="0" algn="l">
              <a:lnSpc>
                <a:spcPct val="100000"/>
              </a:lnSpc>
              <a:spcBef>
                <a:spcPts val="1000"/>
              </a:spcBef>
              <a:spcAft>
                <a:spcPts val="0"/>
              </a:spcAft>
              <a:buClr>
                <a:schemeClr val="dk1"/>
              </a:buClr>
              <a:buSzPts val="2800"/>
              <a:buChar char="•"/>
            </a:pPr>
            <a:r>
              <a:rPr lang="en-US"/>
              <a:t>Run your MPI application using the mpirun command with the -trace option to generate a trace file:</a:t>
            </a:r>
            <a:endParaRPr/>
          </a:p>
          <a:p>
            <a:pPr indent="-266700" lvl="1" marL="685800" rtl="0" algn="l">
              <a:spcBef>
                <a:spcPts val="500"/>
              </a:spcBef>
              <a:spcAft>
                <a:spcPts val="0"/>
              </a:spcAft>
              <a:buSzPts val="2400"/>
              <a:buChar char="•"/>
            </a:pPr>
            <a:r>
              <a:rPr lang="en-US"/>
              <a:t>$ mpiicc  -g -trace  -o myApp myApp.c</a:t>
            </a:r>
            <a:endParaRPr/>
          </a:p>
          <a:p>
            <a:pPr indent="-228600" lvl="1" marL="685800" rtl="0" algn="l">
              <a:lnSpc>
                <a:spcPct val="100000"/>
              </a:lnSpc>
              <a:spcBef>
                <a:spcPts val="500"/>
              </a:spcBef>
              <a:spcAft>
                <a:spcPts val="0"/>
              </a:spcAft>
              <a:buClr>
                <a:schemeClr val="dk1"/>
              </a:buClr>
              <a:buSzPts val="2400"/>
              <a:buChar char="•"/>
            </a:pPr>
            <a:r>
              <a:rPr lang="en-US"/>
              <a:t>$ mpirun -trace -n 4 ./myApp</a:t>
            </a:r>
            <a:endParaRPr/>
          </a:p>
          <a:p>
            <a:pPr indent="-228600" lvl="1" marL="685800" rtl="0" algn="l">
              <a:lnSpc>
                <a:spcPct val="100000"/>
              </a:lnSpc>
              <a:spcBef>
                <a:spcPts val="500"/>
              </a:spcBef>
              <a:spcAft>
                <a:spcPts val="0"/>
              </a:spcAft>
              <a:buClr>
                <a:schemeClr val="dk1"/>
              </a:buClr>
              <a:buSzPts val="2400"/>
              <a:buChar char="•"/>
            </a:pPr>
            <a:r>
              <a:rPr lang="en-US"/>
              <a:t>A trace file .stf is generated, for example myApp.stf.</a:t>
            </a:r>
            <a:endParaRPr/>
          </a:p>
          <a:p>
            <a:pPr indent="-228600" lvl="5" marL="228600" rtl="0" algn="l">
              <a:lnSpc>
                <a:spcPct val="100000"/>
              </a:lnSpc>
              <a:spcBef>
                <a:spcPts val="1000"/>
              </a:spcBef>
              <a:spcAft>
                <a:spcPts val="0"/>
              </a:spcAft>
              <a:buClr>
                <a:schemeClr val="dk1"/>
              </a:buClr>
              <a:buSzPts val="2800"/>
              <a:buChar char="•"/>
            </a:pPr>
            <a:r>
              <a:rPr lang="en-US" sz="2800"/>
              <a:t>Analyze the Application Behavior</a:t>
            </a:r>
            <a:endParaRPr/>
          </a:p>
          <a:p>
            <a:pPr indent="-228600" lvl="1" marL="685800" rtl="0" algn="l">
              <a:lnSpc>
                <a:spcPct val="100000"/>
              </a:lnSpc>
              <a:spcBef>
                <a:spcPts val="500"/>
              </a:spcBef>
              <a:spcAft>
                <a:spcPts val="0"/>
              </a:spcAft>
              <a:buClr>
                <a:schemeClr val="dk1"/>
              </a:buClr>
              <a:buSzPts val="2400"/>
              <a:buChar char="•"/>
            </a:pPr>
            <a:r>
              <a:rPr lang="en-US"/>
              <a:t>Open the generated .stf file in Intel Trace Analyzer:</a:t>
            </a:r>
            <a:endParaRPr/>
          </a:p>
          <a:p>
            <a:pPr indent="-228600" lvl="2" marL="1143000" rtl="0" algn="l">
              <a:lnSpc>
                <a:spcPct val="100000"/>
              </a:lnSpc>
              <a:spcBef>
                <a:spcPts val="500"/>
              </a:spcBef>
              <a:spcAft>
                <a:spcPts val="0"/>
              </a:spcAft>
              <a:buClr>
                <a:schemeClr val="dk1"/>
              </a:buClr>
              <a:buSzPts val="2000"/>
              <a:buChar char="•"/>
            </a:pPr>
            <a:r>
              <a:rPr lang="en-US"/>
              <a:t>$ traceanalyzer ./myApp.stf</a:t>
            </a:r>
            <a:endParaRPr/>
          </a:p>
          <a:p>
            <a:pPr indent="0" lvl="2" marL="914400" rtl="0" algn="l">
              <a:lnSpc>
                <a:spcPct val="100000"/>
              </a:lnSpc>
              <a:spcBef>
                <a:spcPts val="500"/>
              </a:spcBef>
              <a:spcAft>
                <a:spcPts val="0"/>
              </a:spcAft>
              <a:buClr>
                <a:schemeClr val="dk1"/>
              </a:buClr>
              <a:buSzPts val="20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2"/>
          <p:cNvSpPr txBox="1"/>
          <p:nvPr>
            <p:ph type="title"/>
          </p:nvPr>
        </p:nvSpPr>
        <p:spPr>
          <a:xfrm>
            <a:off x="628650" y="365125"/>
            <a:ext cx="7886700" cy="484505"/>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Intel Trace Analyzer GUI</a:t>
            </a:r>
            <a:endParaRPr/>
          </a:p>
        </p:txBody>
      </p:sp>
      <p:pic>
        <p:nvPicPr>
          <p:cNvPr id="369" name="Google Shape;369;p42"/>
          <p:cNvPicPr preferRelativeResize="0"/>
          <p:nvPr>
            <p:ph idx="1" type="body"/>
          </p:nvPr>
        </p:nvPicPr>
        <p:blipFill rotWithShape="1">
          <a:blip r:embed="rId3">
            <a:alphaModFix/>
          </a:blip>
          <a:srcRect b="0" l="0" r="0" t="0"/>
          <a:stretch/>
        </p:blipFill>
        <p:spPr>
          <a:xfrm>
            <a:off x="628650" y="1209040"/>
            <a:ext cx="7886700" cy="478091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43"/>
          <p:cNvPicPr preferRelativeResize="0"/>
          <p:nvPr>
            <p:ph idx="1" type="body"/>
          </p:nvPr>
        </p:nvPicPr>
        <p:blipFill rotWithShape="1">
          <a:blip r:embed="rId3">
            <a:alphaModFix/>
          </a:blip>
          <a:srcRect b="0" l="0" r="0" t="0"/>
          <a:stretch/>
        </p:blipFill>
        <p:spPr>
          <a:xfrm>
            <a:off x="628650" y="1297305"/>
            <a:ext cx="7886700" cy="460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628650" y="365125"/>
            <a:ext cx="7886700" cy="5419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3200"/>
              <a:buFont typeface="Open Sans"/>
              <a:buNone/>
            </a:pPr>
            <a:r>
              <a:rPr lang="en-US" sz="3200"/>
              <a:t>Purpose Of Intel Tools</a:t>
            </a:r>
            <a:endParaRPr/>
          </a:p>
        </p:txBody>
      </p:sp>
      <p:pic>
        <p:nvPicPr>
          <p:cNvPr descr="C:\Users\HP\Pictures\pic_vtune.PNG" id="127" name="Google Shape;127;p5"/>
          <p:cNvPicPr preferRelativeResize="0"/>
          <p:nvPr>
            <p:ph idx="1" type="body"/>
          </p:nvPr>
        </p:nvPicPr>
        <p:blipFill rotWithShape="1">
          <a:blip r:embed="rId3">
            <a:alphaModFix/>
          </a:blip>
          <a:srcRect b="0" l="0" r="0" t="0"/>
          <a:stretch/>
        </p:blipFill>
        <p:spPr>
          <a:xfrm>
            <a:off x="1524000" y="1447800"/>
            <a:ext cx="5714999" cy="4343400"/>
          </a:xfrm>
          <a:prstGeom prst="rect">
            <a:avLst/>
          </a:prstGeom>
          <a:noFill/>
          <a:ln>
            <a:noFill/>
          </a:ln>
        </p:spPr>
      </p:pic>
    </p:spTree>
  </p:cSld>
  <p:clrMapOvr>
    <a:masterClrMapping/>
  </p:clrMapOvr>
  <p:transition p14:dur="100">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628650" y="365125"/>
            <a:ext cx="7886700" cy="983615"/>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3200"/>
              <a:buFont typeface="Open Sans"/>
              <a:buNone/>
            </a:pPr>
            <a:r>
              <a:rPr lang="en-US" sz="3200"/>
              <a:t>Start the VTune Profiler</a:t>
            </a:r>
            <a:br>
              <a:rPr lang="en-US" sz="3200">
                <a:latin typeface="Calibri"/>
                <a:ea typeface="Calibri"/>
                <a:cs typeface="Calibri"/>
                <a:sym typeface="Calibri"/>
              </a:rPr>
            </a:br>
            <a:endParaRPr sz="3200">
              <a:latin typeface="Calibri"/>
              <a:ea typeface="Calibri"/>
              <a:cs typeface="Calibri"/>
              <a:sym typeface="Calibri"/>
            </a:endParaRPr>
          </a:p>
        </p:txBody>
      </p:sp>
      <p:sp>
        <p:nvSpPr>
          <p:cNvPr id="133" name="Google Shape;133;p6"/>
          <p:cNvSpPr txBox="1"/>
          <p:nvPr>
            <p:ph idx="1" type="body"/>
          </p:nvPr>
        </p:nvSpPr>
        <p:spPr>
          <a:xfrm>
            <a:off x="228600" y="1022537"/>
            <a:ext cx="8610600" cy="5154427"/>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rgbClr val="0070C0"/>
              </a:buClr>
              <a:buSzPts val="2800"/>
              <a:buChar char="•"/>
            </a:pPr>
            <a:r>
              <a:rPr lang="en-US"/>
              <a:t>Set up the environment variables:</a:t>
            </a:r>
            <a:endParaRPr/>
          </a:p>
          <a:p>
            <a:pPr indent="-228600" lvl="1" marL="685800" rtl="0" algn="l">
              <a:lnSpc>
                <a:spcPct val="100000"/>
              </a:lnSpc>
              <a:spcBef>
                <a:spcPts val="500"/>
              </a:spcBef>
              <a:spcAft>
                <a:spcPts val="0"/>
              </a:spcAft>
              <a:buClr>
                <a:schemeClr val="dk1"/>
              </a:buClr>
              <a:buSzPts val="2400"/>
              <a:buChar char="•"/>
            </a:pPr>
            <a:r>
              <a:rPr lang="en-US"/>
              <a:t>csh/tcsh users: source &lt;</a:t>
            </a:r>
            <a:r>
              <a:rPr i="1" lang="en-US"/>
              <a:t>install_dir</a:t>
            </a:r>
            <a:r>
              <a:rPr lang="en-US"/>
              <a:t>&gt;/amplxe-vars.csh</a:t>
            </a:r>
            <a:endParaRPr/>
          </a:p>
          <a:p>
            <a:pPr indent="-228600" lvl="1" marL="685800" rtl="0" algn="l">
              <a:lnSpc>
                <a:spcPct val="100000"/>
              </a:lnSpc>
              <a:spcBef>
                <a:spcPts val="500"/>
              </a:spcBef>
              <a:spcAft>
                <a:spcPts val="0"/>
              </a:spcAft>
              <a:buClr>
                <a:schemeClr val="dk1"/>
              </a:buClr>
              <a:buSzPts val="2400"/>
              <a:buChar char="•"/>
            </a:pPr>
            <a:r>
              <a:rPr lang="en-US"/>
              <a:t>bash users: source &lt;</a:t>
            </a:r>
            <a:r>
              <a:rPr i="1" lang="en-US"/>
              <a:t>install_dir</a:t>
            </a:r>
            <a:r>
              <a:rPr lang="en-US"/>
              <a:t>&gt;/amplxe-vars.sh</a:t>
            </a:r>
            <a:endParaRPr/>
          </a:p>
          <a:p>
            <a:pPr indent="0" lvl="1" marL="457200" rtl="0" algn="l">
              <a:lnSpc>
                <a:spcPct val="100000"/>
              </a:lnSpc>
              <a:spcBef>
                <a:spcPts val="500"/>
              </a:spcBef>
              <a:spcAft>
                <a:spcPts val="0"/>
              </a:spcAft>
              <a:buClr>
                <a:schemeClr val="dk1"/>
              </a:buClr>
              <a:buSzPts val="2400"/>
              <a:buNone/>
            </a:pPr>
            <a:r>
              <a:t/>
            </a:r>
            <a:endParaRPr/>
          </a:p>
          <a:p>
            <a:pPr indent="0" lvl="1" marL="457200" rtl="0" algn="l">
              <a:lnSpc>
                <a:spcPct val="100000"/>
              </a:lnSpc>
              <a:spcBef>
                <a:spcPts val="500"/>
              </a:spcBef>
              <a:spcAft>
                <a:spcPts val="0"/>
              </a:spcAft>
              <a:buClr>
                <a:schemeClr val="dk1"/>
              </a:buClr>
              <a:buSzPts val="2400"/>
              <a:buNone/>
            </a:pPr>
            <a:r>
              <a:rPr lang="en-US"/>
              <a:t>Example:</a:t>
            </a:r>
            <a:endParaRPr/>
          </a:p>
          <a:p>
            <a:pPr indent="0" lvl="1" marL="457200" rtl="0" algn="l">
              <a:lnSpc>
                <a:spcPct val="100000"/>
              </a:lnSpc>
              <a:spcBef>
                <a:spcPts val="500"/>
              </a:spcBef>
              <a:spcAft>
                <a:spcPts val="0"/>
              </a:spcAft>
              <a:buClr>
                <a:srgbClr val="002060"/>
              </a:buClr>
              <a:buSzPts val="1800"/>
              <a:buNone/>
            </a:pPr>
            <a:r>
              <a:rPr b="1" lang="en-US" sz="1800">
                <a:solidFill>
                  <a:srgbClr val="002060"/>
                </a:solidFill>
                <a:latin typeface="Arial"/>
                <a:ea typeface="Arial"/>
                <a:cs typeface="Arial"/>
                <a:sym typeface="Arial"/>
              </a:rPr>
              <a:t>source /opt/ohpc/pub/syssoftware/intel/2018/vtune_amplifier_2018/amplxe-vars.sh</a:t>
            </a:r>
            <a:endParaRPr/>
          </a:p>
          <a:p>
            <a:pPr indent="0" lvl="1" marL="457200" rtl="0" algn="l">
              <a:lnSpc>
                <a:spcPct val="100000"/>
              </a:lnSpc>
              <a:spcBef>
                <a:spcPts val="500"/>
              </a:spcBef>
              <a:spcAft>
                <a:spcPts val="0"/>
              </a:spcAft>
              <a:buClr>
                <a:schemeClr val="dk1"/>
              </a:buClr>
              <a:buSzPts val="2400"/>
              <a:buNone/>
            </a:pPr>
            <a:r>
              <a:t/>
            </a:r>
            <a:endParaRPr/>
          </a:p>
          <a:p>
            <a:pPr indent="-228600" lvl="0" marL="228600" rtl="0" algn="l">
              <a:lnSpc>
                <a:spcPct val="100000"/>
              </a:lnSpc>
              <a:spcBef>
                <a:spcPts val="1000"/>
              </a:spcBef>
              <a:spcAft>
                <a:spcPts val="0"/>
              </a:spcAft>
              <a:buClr>
                <a:srgbClr val="0070C0"/>
              </a:buClr>
              <a:buSzPts val="2800"/>
              <a:buChar char="•"/>
            </a:pPr>
            <a:r>
              <a:rPr lang="en-US"/>
              <a:t>Launch the VTune Profiler:</a:t>
            </a:r>
            <a:endParaRPr/>
          </a:p>
          <a:p>
            <a:pPr indent="-228600" lvl="1" marL="685800" rtl="0" algn="l">
              <a:lnSpc>
                <a:spcPct val="100000"/>
              </a:lnSpc>
              <a:spcBef>
                <a:spcPts val="500"/>
              </a:spcBef>
              <a:spcAft>
                <a:spcPts val="0"/>
              </a:spcAft>
              <a:buClr>
                <a:schemeClr val="dk1"/>
              </a:buClr>
              <a:buSzPts val="2400"/>
              <a:buChar char="•"/>
            </a:pPr>
            <a:r>
              <a:rPr lang="en-US"/>
              <a:t>For standalone GUI interface, run the </a:t>
            </a:r>
            <a:r>
              <a:rPr lang="en-US">
                <a:solidFill>
                  <a:srgbClr val="002060"/>
                </a:solidFill>
              </a:rPr>
              <a:t>amplxe-gui</a:t>
            </a:r>
            <a:r>
              <a:rPr lang="en-US"/>
              <a:t> command.</a:t>
            </a:r>
            <a:endParaRPr/>
          </a:p>
          <a:p>
            <a:pPr indent="-228600" lvl="1" marL="685800" rtl="0" algn="l">
              <a:lnSpc>
                <a:spcPct val="100000"/>
              </a:lnSpc>
              <a:spcBef>
                <a:spcPts val="500"/>
              </a:spcBef>
              <a:spcAft>
                <a:spcPts val="0"/>
              </a:spcAft>
              <a:buClr>
                <a:schemeClr val="dk1"/>
              </a:buClr>
              <a:buSzPts val="2400"/>
              <a:buChar char="•"/>
            </a:pPr>
            <a:r>
              <a:rPr lang="en-US"/>
              <a:t>For command line interface, run the</a:t>
            </a:r>
            <a:r>
              <a:rPr lang="en-US">
                <a:solidFill>
                  <a:srgbClr val="002060"/>
                </a:solidFill>
              </a:rPr>
              <a:t> amplxe-cl</a:t>
            </a:r>
            <a:r>
              <a:rPr lang="en-US"/>
              <a:t> command.</a:t>
            </a:r>
            <a:endParaRPr/>
          </a:p>
          <a:p>
            <a:pPr indent="0" lvl="1" marL="457200" rtl="0" algn="l">
              <a:lnSpc>
                <a:spcPct val="100000"/>
              </a:lnSpc>
              <a:spcBef>
                <a:spcPts val="500"/>
              </a:spcBef>
              <a:spcAft>
                <a:spcPts val="0"/>
              </a:spcAft>
              <a:buClr>
                <a:schemeClr val="dk1"/>
              </a:buClr>
              <a:buSzPts val="2400"/>
              <a:buNone/>
            </a:pPr>
            <a:r>
              <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628650" y="365125"/>
            <a:ext cx="7886700" cy="486596"/>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Intel tools PATH</a:t>
            </a:r>
            <a:endParaRPr/>
          </a:p>
        </p:txBody>
      </p:sp>
      <p:pic>
        <p:nvPicPr>
          <p:cNvPr id="139" name="Google Shape;139;p7"/>
          <p:cNvPicPr preferRelativeResize="0"/>
          <p:nvPr>
            <p:ph idx="1" type="body"/>
          </p:nvPr>
        </p:nvPicPr>
        <p:blipFill rotWithShape="1">
          <a:blip r:embed="rId3">
            <a:alphaModFix/>
          </a:blip>
          <a:srcRect b="0" l="0" r="0" t="0"/>
          <a:stretch/>
        </p:blipFill>
        <p:spPr>
          <a:xfrm>
            <a:off x="800100" y="1143000"/>
            <a:ext cx="7886700" cy="480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100000"/>
              </a:lnSpc>
              <a:spcBef>
                <a:spcPts val="0"/>
              </a:spcBef>
              <a:spcAft>
                <a:spcPts val="0"/>
              </a:spcAft>
              <a:buClr>
                <a:schemeClr val="dk1"/>
              </a:buClr>
              <a:buSzPct val="100000"/>
              <a:buChar char="•"/>
            </a:pPr>
            <a:r>
              <a:rPr lang="en-US"/>
              <a:t>Vtune Command Syntax</a:t>
            </a:r>
            <a:endParaRPr/>
          </a:p>
          <a:p>
            <a:pPr indent="0" lvl="0" marL="0" rtl="0" algn="l">
              <a:lnSpc>
                <a:spcPct val="100000"/>
              </a:lnSpc>
              <a:spcBef>
                <a:spcPts val="1000"/>
              </a:spcBef>
              <a:spcAft>
                <a:spcPts val="0"/>
              </a:spcAft>
              <a:buClr>
                <a:schemeClr val="dk1"/>
              </a:buClr>
              <a:buSzPct val="100000"/>
              <a:buNone/>
            </a:pPr>
            <a:r>
              <a:rPr lang="en-US"/>
              <a:t>amplxe &lt;-action&gt; [-action-option] [-global-option] [[--] &lt;target&gt; [target-options]]</a:t>
            </a:r>
            <a:endParaRPr/>
          </a:p>
          <a:p>
            <a:pPr indent="0" lvl="0" marL="0" rtl="0" algn="l">
              <a:lnSpc>
                <a:spcPct val="100000"/>
              </a:lnSpc>
              <a:spcBef>
                <a:spcPts val="1000"/>
              </a:spcBef>
              <a:spcAft>
                <a:spcPts val="0"/>
              </a:spcAft>
              <a:buClr>
                <a:schemeClr val="dk1"/>
              </a:buClr>
              <a:buSzPct val="100000"/>
              <a:buNone/>
            </a:pPr>
            <a:r>
              <a:t/>
            </a:r>
            <a:endParaRPr/>
          </a:p>
          <a:p>
            <a:pPr indent="0" lvl="0" marL="0" rtl="0" algn="l">
              <a:lnSpc>
                <a:spcPct val="100000"/>
              </a:lnSpc>
              <a:spcBef>
                <a:spcPts val="1000"/>
              </a:spcBef>
              <a:spcAft>
                <a:spcPts val="0"/>
              </a:spcAft>
              <a:buClr>
                <a:schemeClr val="dk1"/>
              </a:buClr>
              <a:buSzPct val="100000"/>
              <a:buNone/>
            </a:pPr>
            <a:r>
              <a:rPr lang="en-US"/>
              <a:t>Example :</a:t>
            </a:r>
            <a:endParaRPr/>
          </a:p>
          <a:p>
            <a:pPr indent="0" lvl="0" marL="0" rtl="0" algn="l">
              <a:lnSpc>
                <a:spcPct val="100000"/>
              </a:lnSpc>
              <a:spcBef>
                <a:spcPts val="1000"/>
              </a:spcBef>
              <a:spcAft>
                <a:spcPts val="0"/>
              </a:spcAft>
              <a:buClr>
                <a:schemeClr val="dk1"/>
              </a:buClr>
              <a:buSzPct val="100000"/>
              <a:buNone/>
            </a:pPr>
            <a:r>
              <a:rPr lang="en-US"/>
              <a:t>amplxe-cl -collect hotspots -result-dir r001hs  /home/test/sample</a:t>
            </a:r>
            <a:endParaRPr/>
          </a:p>
          <a:p>
            <a:pPr indent="0" lvl="0" marL="0" rtl="0" algn="l">
              <a:lnSpc>
                <a:spcPct val="100000"/>
              </a:lnSpc>
              <a:spcBef>
                <a:spcPts val="1000"/>
              </a:spcBef>
              <a:spcAft>
                <a:spcPts val="0"/>
              </a:spcAft>
              <a:buClr>
                <a:schemeClr val="dk1"/>
              </a:buClr>
              <a:buSzPct val="100000"/>
              <a:buNone/>
            </a:pPr>
            <a:r>
              <a:rPr lang="en-US"/>
              <a:t>	-collect is an action</a:t>
            </a:r>
            <a:endParaRPr/>
          </a:p>
          <a:p>
            <a:pPr indent="0" lvl="0" marL="0" rtl="0" algn="l">
              <a:lnSpc>
                <a:spcPct val="100000"/>
              </a:lnSpc>
              <a:spcBef>
                <a:spcPts val="1000"/>
              </a:spcBef>
              <a:spcAft>
                <a:spcPts val="0"/>
              </a:spcAft>
              <a:buClr>
                <a:schemeClr val="dk1"/>
              </a:buClr>
              <a:buSzPct val="100000"/>
              <a:buNone/>
            </a:pPr>
            <a:r>
              <a:rPr lang="en-US"/>
              <a:t>	hotspots is an argument of the action</a:t>
            </a:r>
            <a:endParaRPr/>
          </a:p>
          <a:p>
            <a:pPr indent="0" lvl="1" marL="457200" rtl="0" algn="l">
              <a:lnSpc>
                <a:spcPct val="100000"/>
              </a:lnSpc>
              <a:spcBef>
                <a:spcPts val="500"/>
              </a:spcBef>
              <a:spcAft>
                <a:spcPts val="0"/>
              </a:spcAft>
              <a:buClr>
                <a:schemeClr val="dk1"/>
              </a:buClr>
              <a:buSzPct val="100000"/>
              <a:buNone/>
            </a:pPr>
            <a:r>
              <a:rPr lang="en-US"/>
              <a:t>	-result-dir is an action-option</a:t>
            </a:r>
            <a:endParaRPr/>
          </a:p>
          <a:p>
            <a:pPr indent="0" lvl="0" marL="0" rtl="0" algn="l">
              <a:lnSpc>
                <a:spcPct val="100000"/>
              </a:lnSpc>
              <a:spcBef>
                <a:spcPts val="1000"/>
              </a:spcBef>
              <a:spcAft>
                <a:spcPts val="0"/>
              </a:spcAft>
              <a:buClr>
                <a:schemeClr val="dk1"/>
              </a:buClr>
              <a:buSzPct val="100000"/>
              <a:buNone/>
            </a:pPr>
            <a:r>
              <a:rPr lang="en-US"/>
              <a:t>	r001hs is an argument of the action-option</a:t>
            </a:r>
            <a:endParaRPr/>
          </a:p>
          <a:p>
            <a:pPr indent="0" lvl="0" marL="0" rtl="0" algn="l">
              <a:lnSpc>
                <a:spcPct val="100000"/>
              </a:lnSpc>
              <a:spcBef>
                <a:spcPts val="1000"/>
              </a:spcBef>
              <a:spcAft>
                <a:spcPts val="0"/>
              </a:spcAft>
              <a:buClr>
                <a:schemeClr val="dk1"/>
              </a:buClr>
              <a:buSzPct val="100000"/>
              <a:buNone/>
            </a:pPr>
            <a:r>
              <a:rPr lang="en-US"/>
              <a:t>	sample is a target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628650" y="365125"/>
            <a:ext cx="7886700" cy="484505"/>
          </a:xfrm>
          <a:prstGeom prst="rect">
            <a:avLst/>
          </a:prstGeom>
          <a:noFill/>
          <a:ln>
            <a:noFill/>
          </a:ln>
        </p:spPr>
        <p:txBody>
          <a:bodyPr anchorCtr="0" anchor="t" bIns="48900" lIns="97825" spcFirstLastPara="1" rIns="97825" wrap="square" tIns="48900">
            <a:spAutoFit/>
          </a:bodyPr>
          <a:lstStyle/>
          <a:p>
            <a:pPr indent="0" lvl="0" marL="0" rtl="0" algn="ctr">
              <a:lnSpc>
                <a:spcPct val="90000"/>
              </a:lnSpc>
              <a:spcBef>
                <a:spcPts val="0"/>
              </a:spcBef>
              <a:spcAft>
                <a:spcPts val="0"/>
              </a:spcAft>
              <a:buClr>
                <a:srgbClr val="000000"/>
              </a:buClr>
              <a:buSzPts val="2800"/>
              <a:buFont typeface="Open Sans"/>
              <a:buNone/>
            </a:pPr>
            <a:r>
              <a:rPr lang="en-US"/>
              <a:t>Important analysis types</a:t>
            </a:r>
            <a:endParaRPr/>
          </a:p>
        </p:txBody>
      </p:sp>
      <p:sp>
        <p:nvSpPr>
          <p:cNvPr id="150" name="Google Shape;150;p9"/>
          <p:cNvSpPr txBox="1"/>
          <p:nvPr>
            <p:ph idx="1" type="body"/>
          </p:nvPr>
        </p:nvSpPr>
        <p:spPr>
          <a:xfrm>
            <a:off x="628650" y="1022537"/>
            <a:ext cx="7886700" cy="515442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Hotspots Analysis for CPU Usage Issues</a:t>
            </a:r>
            <a:endParaRPr/>
          </a:p>
          <a:p>
            <a:pPr indent="-228600" lvl="1" marL="685800" rtl="0" algn="l">
              <a:lnSpc>
                <a:spcPct val="100000"/>
              </a:lnSpc>
              <a:spcBef>
                <a:spcPts val="500"/>
              </a:spcBef>
              <a:spcAft>
                <a:spcPts val="0"/>
              </a:spcAft>
              <a:buClr>
                <a:schemeClr val="dk1"/>
              </a:buClr>
              <a:buSzPts val="2400"/>
              <a:buChar char="•"/>
            </a:pPr>
            <a:r>
              <a:rPr lang="en-US"/>
              <a:t>Hotspots analysis to understand an application flow and identify sections of code that get a lot of execution time (hotspots). This is a starting point for your algorithm analysis.</a:t>
            </a:r>
            <a:endParaRPr/>
          </a:p>
          <a:p>
            <a:pPr indent="-76200" lvl="1" marL="685800" rtl="0" algn="l">
              <a:lnSpc>
                <a:spcPct val="100000"/>
              </a:lnSpc>
              <a:spcBef>
                <a:spcPts val="500"/>
              </a:spcBef>
              <a:spcAft>
                <a:spcPts val="0"/>
              </a:spcAft>
              <a:buClr>
                <a:schemeClr val="dk1"/>
              </a:buClr>
              <a:buSzPts val="2400"/>
              <a:buNone/>
            </a:pPr>
            <a:r>
              <a:t/>
            </a:r>
            <a:endParaRPr/>
          </a:p>
        </p:txBody>
      </p:sp>
      <p:pic>
        <p:nvPicPr>
          <p:cNvPr id="151" name="Google Shape;151;p9"/>
          <p:cNvPicPr preferRelativeResize="0"/>
          <p:nvPr/>
        </p:nvPicPr>
        <p:blipFill rotWithShape="1">
          <a:blip r:embed="rId3">
            <a:alphaModFix/>
          </a:blip>
          <a:srcRect b="0" l="0" r="0" t="0"/>
          <a:stretch/>
        </p:blipFill>
        <p:spPr>
          <a:xfrm>
            <a:off x="838200" y="3200400"/>
            <a:ext cx="7058025" cy="260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HP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