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</p:sldIdLst>
  <p:sldSz cy="6858000" cx="9144000"/>
  <p:notesSz cx="7099300" cy="10234600"/>
  <p:embeddedFontLst>
    <p:embeddedFont>
      <p:font typeface="Architects Daughter"/>
      <p:regular r:id="rId111"/>
    </p:embeddedFont>
    <p:embeddedFont>
      <p:font typeface="Nunito"/>
      <p:regular r:id="rId112"/>
      <p:bold r:id="rId113"/>
      <p:italic r:id="rId114"/>
      <p:boldItalic r:id="rId115"/>
    </p:embeddedFont>
    <p:embeddedFont>
      <p:font typeface="Maven Pro"/>
      <p:regular r:id="rId116"/>
      <p:bold r:id="rId117"/>
    </p:embeddedFont>
    <p:embeddedFont>
      <p:font typeface="Arial Black"/>
      <p:regular r:id="rId1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19" roundtripDataSignature="AMtx7mirbtaR6+xkTkxPx+sHlhg/QJtk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ArialBlack-regular.fntdata"/><Relationship Id="rId117" Type="http://schemas.openxmlformats.org/officeDocument/2006/relationships/font" Target="fonts/MavenPro-bold.fntdata"/><Relationship Id="rId116" Type="http://schemas.openxmlformats.org/officeDocument/2006/relationships/font" Target="fonts/MavenPro-regular.fntdata"/><Relationship Id="rId115" Type="http://schemas.openxmlformats.org/officeDocument/2006/relationships/font" Target="fonts/Nunito-boldItalic.fntdata"/><Relationship Id="rId119" Type="http://customschemas.google.com/relationships/presentationmetadata" Target="meta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font" Target="fonts/Nunito-italic.fntdata"/><Relationship Id="rId18" Type="http://schemas.openxmlformats.org/officeDocument/2006/relationships/slide" Target="slides/slide13.xml"/><Relationship Id="rId113" Type="http://schemas.openxmlformats.org/officeDocument/2006/relationships/font" Target="fonts/Nunito-bold.fntdata"/><Relationship Id="rId112" Type="http://schemas.openxmlformats.org/officeDocument/2006/relationships/font" Target="fonts/Nunito-regular.fntdata"/><Relationship Id="rId111" Type="http://schemas.openxmlformats.org/officeDocument/2006/relationships/font" Target="fonts/ArchitectsDaughter-regular.fntdata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289" name="Google Shape;289;p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90" name="Google Shape;290;p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291" name="Google Shape;291;p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2" name="Google Shape;292;p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p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0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10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0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10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0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0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0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10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10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10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10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301" name="Google Shape;301;p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02" name="Google Shape;302;p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303" name="Google Shape;303;p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4" name="Google Shape;304;p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p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4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4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4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5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5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5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5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5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5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5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6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6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6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6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6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6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6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6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6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6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6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6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6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6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6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7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7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7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7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7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7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7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7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7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7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7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7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7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7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7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7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8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8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8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8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8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8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8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8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8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8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8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8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8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8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8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8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9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9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9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9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9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9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9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9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9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9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9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9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9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9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9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9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9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9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g29e99af137f_1_647"/>
          <p:cNvGrpSpPr/>
          <p:nvPr/>
        </p:nvGrpSpPr>
        <p:grpSpPr>
          <a:xfrm>
            <a:off x="7343003" y="4546120"/>
            <a:ext cx="1691422" cy="2310006"/>
            <a:chOff x="7343003" y="3409675"/>
            <a:chExt cx="1691422" cy="1732548"/>
          </a:xfrm>
        </p:grpSpPr>
        <p:grpSp>
          <p:nvGrpSpPr>
            <p:cNvPr id="15" name="Google Shape;15;g29e99af137f_1_647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6" name="Google Shape;16;g29e99af137f_1_647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g29e99af137f_1_647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g29e99af137f_1_647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9" name="Google Shape;19;g29e99af137f_1_647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g29e99af137f_1_647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g29e99af137f_1_64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g29e99af137f_1_647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3" name="Google Shape;23;g29e99af137f_1_647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g29e99af137f_1_647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g29e99af137f_1_647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g29e99af137f_1_647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g29e99af137f_1_647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8" name="Google Shape;28;g29e99af137f_1_647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g29e99af137f_1_647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g29e99af137f_1_647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g29e99af137f_1_64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g29e99af137f_1_647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g29e99af137f_1_647"/>
          <p:cNvGrpSpPr/>
          <p:nvPr/>
        </p:nvGrpSpPr>
        <p:grpSpPr>
          <a:xfrm>
            <a:off x="5043503" y="0"/>
            <a:ext cx="3814072" cy="5118675"/>
            <a:chOff x="5043503" y="0"/>
            <a:chExt cx="3814072" cy="3839102"/>
          </a:xfrm>
        </p:grpSpPr>
        <p:sp>
          <p:nvSpPr>
            <p:cNvPr id="34" name="Google Shape;34;g29e99af137f_1_647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29e99af137f_1_647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" name="Google Shape;36;g29e99af137f_1_647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7" name="Google Shape;37;g29e99af137f_1_647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g29e99af137f_1_647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g29e99af137f_1_647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g29e99af137f_1_647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" name="Google Shape;41;g29e99af137f_1_64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42" name="Google Shape;42;g29e99af137f_1_64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g29e99af137f_1_64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" name="Google Shape;44;g29e99af137f_1_647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29e99af137f_1_647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29e99af137f_1_647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g29e99af137f_1_647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g29e99af137f_1_647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g29e99af137f_1_647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g29e99af137f_1_647"/>
          <p:cNvSpPr txBox="1"/>
          <p:nvPr>
            <p:ph type="ctrTitle"/>
          </p:nvPr>
        </p:nvSpPr>
        <p:spPr>
          <a:xfrm>
            <a:off x="824000" y="2151750"/>
            <a:ext cx="4255500" cy="24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29e99af137f_1_647"/>
          <p:cNvSpPr txBox="1"/>
          <p:nvPr>
            <p:ph idx="1" type="subTitle"/>
          </p:nvPr>
        </p:nvSpPr>
        <p:spPr>
          <a:xfrm>
            <a:off x="824000" y="4795067"/>
            <a:ext cx="42555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g29e99af137f_1_647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g29e99af137f_1_779"/>
          <p:cNvGrpSpPr/>
          <p:nvPr/>
        </p:nvGrpSpPr>
        <p:grpSpPr>
          <a:xfrm>
            <a:off x="52" y="5465463"/>
            <a:ext cx="9144036" cy="1392365"/>
            <a:chOff x="52" y="4099200"/>
            <a:chExt cx="9144036" cy="1044300"/>
          </a:xfrm>
        </p:grpSpPr>
        <p:grpSp>
          <p:nvGrpSpPr>
            <p:cNvPr id="147" name="Google Shape;147;g29e99af137f_1_779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8" name="Google Shape;148;g29e99af137f_1_77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g29e99af137f_1_77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g29e99af137f_1_77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g29e99af137f_1_77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" name="Google Shape;152;g29e99af137f_1_779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3" name="Google Shape;153;g29e99af137f_1_77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g29e99af137f_1_77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g29e99af137f_1_77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g29e99af137f_1_779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g29e99af137f_1_77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" name="Google Shape;158;g29e99af137f_1_779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9" name="Google Shape;159;g29e99af137f_1_77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g29e99af137f_1_77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g29e99af137f_1_77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g29e99af137f_1_77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g29e99af137f_1_77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4" name="Google Shape;164;g29e99af137f_1_77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g29e99af137f_1_77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g29e99af137f_1_77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g29e99af137f_1_779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8" name="Google Shape;168;g29e99af137f_1_779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g29e99af137f_1_779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g29e99af137f_1_779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g29e99af137f_1_779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g29e99af137f_1_779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" name="Google Shape;173;g29e99af137f_1_77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4" name="Google Shape;174;g29e99af137f_1_779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g29e99af137f_1_779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g29e99af137f_1_779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g29e99af137f_1_779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g29e99af137f_1_779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9" name="Google Shape;179;g29e99af137f_1_779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g29e99af137f_1_779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g29e99af137f_1_779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" name="Google Shape;182;g29e99af137f_1_779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3" name="Google Shape;183;g29e99af137f_1_7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g29e99af137f_1_779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g29e99af137f_1_779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g29e99af137f_1_779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g29e99af137f_1_779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g29e99af137f_1_779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9" name="Google Shape;189;g29e99af137f_1_779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g29e99af137f_1_779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g29e99af137f_1_779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g29e99af137f_1_779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g29e99af137f_1_77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4" name="Google Shape;194;g29e99af137f_1_779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g29e99af137f_1_779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g29e99af137f_1_779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g29e99af137f_1_779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g29e99af137f_1_779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9" name="Google Shape;199;g29e99af137f_1_779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g29e99af137f_1_779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g29e99af137f_1_779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Google Shape;202;g29e99af137f_1_779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3" name="Google Shape;203;g29e99af137f_1_77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g29e99af137f_1_779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g29e99af137f_1_779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g29e99af137f_1_779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g29e99af137f_1_779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8" name="Google Shape;208;g29e99af137f_1_779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g29e99af137f_1_779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g29e99af137f_1_779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g29e99af137f_1_779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g29e99af137f_1_779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3" name="Google Shape;213;g29e99af137f_1_77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g29e99af137f_1_779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g29e99af137f_1_779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g29e99af137f_1_779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g29e99af137f_1_779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" name="Google Shape;218;g29e99af137f_1_779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9" name="Google Shape;219;g29e99af137f_1_779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g29e99af137f_1_779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g29e99af137f_1_779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g29e99af137f_1_779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g29e99af137f_1_77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4" name="Google Shape;224;g29e99af137f_1_779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g29e99af137f_1_779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g29e99af137f_1_779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g29e99af137f_1_779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8" name="Google Shape;228;g29e99af137f_1_779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g29e99af137f_1_779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g29e99af137f_1_779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g29e99af137f_1_779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g29e99af137f_1_779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3" name="Google Shape;233;g29e99af137f_1_77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g29e99af137f_1_779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g29e99af137f_1_779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g29e99af137f_1_779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g29e99af137f_1_779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" name="Google Shape;238;g29e99af137f_1_779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9" name="Google Shape;239;g29e99af137f_1_779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g29e99af137f_1_779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g29e99af137f_1_779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g29e99af137f_1_779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g29e99af137f_1_77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4" name="Google Shape;244;g29e99af137f_1_779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g29e99af137f_1_779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g29e99af137f_1_779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g29e99af137f_1_779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8" name="Google Shape;248;g29e99af137f_1_779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g29e99af137f_1_779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g29e99af137f_1_779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g29e99af137f_1_779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g29e99af137f_1_779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g29e99af137f_1_77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4" name="Google Shape;254;g29e99af137f_1_779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g29e99af137f_1_779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g29e99af137f_1_779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g29e99af137f_1_779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g29e99af137f_1_779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9" name="Google Shape;259;g29e99af137f_1_779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g29e99af137f_1_779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g29e99af137f_1_779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g29e99af137f_1_779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g29e99af137f_1_77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4" name="Google Shape;264;g29e99af137f_1_779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g29e99af137f_1_779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g29e99af137f_1_779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" name="Google Shape;267;g29e99af137f_1_779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8" name="Google Shape;268;g29e99af137f_1_779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g29e99af137f_1_779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g29e99af137f_1_779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g29e99af137f_1_779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2" name="Google Shape;272;g29e99af137f_1_779"/>
          <p:cNvSpPr txBox="1"/>
          <p:nvPr>
            <p:ph hasCustomPrompt="1" type="title"/>
          </p:nvPr>
        </p:nvSpPr>
        <p:spPr>
          <a:xfrm>
            <a:off x="1388625" y="1030300"/>
            <a:ext cx="6366900" cy="24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g29e99af137f_1_779"/>
          <p:cNvSpPr txBox="1"/>
          <p:nvPr>
            <p:ph idx="1" type="body"/>
          </p:nvPr>
        </p:nvSpPr>
        <p:spPr>
          <a:xfrm>
            <a:off x="1388625" y="3616400"/>
            <a:ext cx="6366900" cy="14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4" name="Google Shape;274;g29e99af137f_1_779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e99af137f_1_909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9e99af137f_1_911"/>
          <p:cNvSpPr txBox="1"/>
          <p:nvPr>
            <p:ph idx="11" type="ftr"/>
          </p:nvPr>
        </p:nvSpPr>
        <p:spPr>
          <a:xfrm>
            <a:off x="1042987" y="6381750"/>
            <a:ext cx="7272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e99af137f_1_913"/>
          <p:cNvSpPr txBox="1"/>
          <p:nvPr>
            <p:ph type="title"/>
          </p:nvPr>
        </p:nvSpPr>
        <p:spPr>
          <a:xfrm>
            <a:off x="611187" y="115887"/>
            <a:ext cx="82821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1" name="Google Shape;281;g29e99af137f_1_913"/>
          <p:cNvSpPr txBox="1"/>
          <p:nvPr>
            <p:ph idx="1" type="body"/>
          </p:nvPr>
        </p:nvSpPr>
        <p:spPr>
          <a:xfrm>
            <a:off x="684212" y="1125537"/>
            <a:ext cx="8271000" cy="51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○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●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82" name="Google Shape;282;g29e99af137f_1_913"/>
          <p:cNvSpPr txBox="1"/>
          <p:nvPr>
            <p:ph idx="11" type="ftr"/>
          </p:nvPr>
        </p:nvSpPr>
        <p:spPr>
          <a:xfrm>
            <a:off x="1042987" y="6381750"/>
            <a:ext cx="7272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9e99af137f_1_9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5" name="Google Shape;285;g29e99af137f_1_9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286" name="Google Shape;286;g29e99af137f_1_917"/>
          <p:cNvSpPr txBox="1"/>
          <p:nvPr>
            <p:ph idx="11" type="ftr"/>
          </p:nvPr>
        </p:nvSpPr>
        <p:spPr>
          <a:xfrm>
            <a:off x="1042987" y="6381750"/>
            <a:ext cx="7272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g29e99af137f_1_687"/>
          <p:cNvGrpSpPr/>
          <p:nvPr/>
        </p:nvGrpSpPr>
        <p:grpSpPr>
          <a:xfrm>
            <a:off x="146769" y="4541"/>
            <a:ext cx="1233215" cy="1846001"/>
            <a:chOff x="146769" y="3406"/>
            <a:chExt cx="1233215" cy="1384535"/>
          </a:xfrm>
        </p:grpSpPr>
        <p:grpSp>
          <p:nvGrpSpPr>
            <p:cNvPr id="55" name="Google Shape;55;g29e99af137f_1_687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6" name="Google Shape;56;g29e99af137f_1_687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g29e99af137f_1_687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g29e99af137f_1_687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9" name="Google Shape;59;g29e99af137f_1_687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g29e99af137f_1_687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g29e99af137f_1_68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" name="Google Shape;62;g29e99af137f_1_687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3" name="Google Shape;63;g29e99af137f_1_687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g29e99af137f_1_687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g29e99af137f_1_687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g29e99af137f_1_687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" name="Google Shape;67;g29e99af137f_1_687"/>
          <p:cNvGrpSpPr/>
          <p:nvPr/>
        </p:nvGrpSpPr>
        <p:grpSpPr>
          <a:xfrm>
            <a:off x="6775084" y="3871914"/>
            <a:ext cx="2186148" cy="2985925"/>
            <a:chOff x="6775084" y="2904008"/>
            <a:chExt cx="2186148" cy="2239500"/>
          </a:xfrm>
        </p:grpSpPr>
        <p:grpSp>
          <p:nvGrpSpPr>
            <p:cNvPr id="68" name="Google Shape;68;g29e99af137f_1_687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9" name="Google Shape;69;g29e99af137f_1_687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g29e99af137f_1_687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g29e99af137f_1_68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2" name="Google Shape;72;g29e99af137f_1_687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g29e99af137f_1_687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g29e99af137f_1_687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g29e99af137f_1_687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6" name="Google Shape;76;g29e99af137f_1_687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g29e99af137f_1_687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g29e99af137f_1_687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g29e99af137f_1_687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g29e99af137f_1_687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1" name="Google Shape;81;g29e99af137f_1_68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g29e99af137f_1_687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g29e99af137f_1_687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g29e99af137f_1_687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g29e99af137f_1_687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" name="Google Shape;86;g29e99af137f_1_687"/>
          <p:cNvSpPr txBox="1"/>
          <p:nvPr>
            <p:ph type="title"/>
          </p:nvPr>
        </p:nvSpPr>
        <p:spPr>
          <a:xfrm>
            <a:off x="824000" y="2151767"/>
            <a:ext cx="5857800" cy="24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g29e99af137f_1_687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g29e99af137f_1_722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90" name="Google Shape;90;g29e99af137f_1_7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29e99af137f_1_7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g29e99af137f_1_722"/>
          <p:cNvSpPr txBox="1"/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g29e99af137f_1_722"/>
          <p:cNvSpPr txBox="1"/>
          <p:nvPr>
            <p:ph idx="1" type="body"/>
          </p:nvPr>
        </p:nvSpPr>
        <p:spPr>
          <a:xfrm>
            <a:off x="1303800" y="2653400"/>
            <a:ext cx="70305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g29e99af137f_1_722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g29e99af137f_1_729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97" name="Google Shape;97;g29e99af137f_1_7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29e99af137f_1_72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g29e99af137f_1_729"/>
          <p:cNvSpPr txBox="1"/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g29e99af137f_1_729"/>
          <p:cNvSpPr txBox="1"/>
          <p:nvPr>
            <p:ph idx="1" type="body"/>
          </p:nvPr>
        </p:nvSpPr>
        <p:spPr>
          <a:xfrm>
            <a:off x="1303800" y="2653400"/>
            <a:ext cx="34305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1" name="Google Shape;101;g29e99af137f_1_729"/>
          <p:cNvSpPr txBox="1"/>
          <p:nvPr>
            <p:ph idx="2" type="body"/>
          </p:nvPr>
        </p:nvSpPr>
        <p:spPr>
          <a:xfrm>
            <a:off x="4903650" y="2653400"/>
            <a:ext cx="34305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g29e99af137f_1_729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g29e99af137f_1_737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05" name="Google Shape;105;g29e99af137f_1_7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29e99af137f_1_73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g29e99af137f_1_737"/>
          <p:cNvSpPr txBox="1"/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g29e99af137f_1_737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g29e99af137f_1_743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11" name="Google Shape;111;g29e99af137f_1_74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29e99af137f_1_74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g29e99af137f_1_743"/>
          <p:cNvSpPr txBox="1"/>
          <p:nvPr>
            <p:ph type="title"/>
          </p:nvPr>
        </p:nvSpPr>
        <p:spPr>
          <a:xfrm>
            <a:off x="1303800" y="798100"/>
            <a:ext cx="3312000" cy="21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g29e99af137f_1_743"/>
          <p:cNvSpPr txBox="1"/>
          <p:nvPr>
            <p:ph idx="1" type="body"/>
          </p:nvPr>
        </p:nvSpPr>
        <p:spPr>
          <a:xfrm>
            <a:off x="1303800" y="3079567"/>
            <a:ext cx="3312000" cy="29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g29e99af137f_1_743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g29e99af137f_1_750"/>
          <p:cNvGrpSpPr/>
          <p:nvPr/>
        </p:nvGrpSpPr>
        <p:grpSpPr>
          <a:xfrm>
            <a:off x="6866714" y="1742"/>
            <a:ext cx="2267451" cy="3468833"/>
            <a:chOff x="6790514" y="1306"/>
            <a:chExt cx="2267451" cy="2601690"/>
          </a:xfrm>
        </p:grpSpPr>
        <p:grpSp>
          <p:nvGrpSpPr>
            <p:cNvPr id="118" name="Google Shape;118;g29e99af137f_1_75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9" name="Google Shape;119;g29e99af137f_1_75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g29e99af137f_1_75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g29e99af137f_1_75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g29e99af137f_1_75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3" name="Google Shape;123;g29e99af137f_1_75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g29e99af137f_1_75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g29e99af137f_1_75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g29e99af137f_1_75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7" name="Google Shape;127;g29e99af137f_1_75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g29e99af137f_1_75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" name="Google Shape;129;g29e99af137f_1_750"/>
          <p:cNvSpPr txBox="1"/>
          <p:nvPr>
            <p:ph type="title"/>
          </p:nvPr>
        </p:nvSpPr>
        <p:spPr>
          <a:xfrm>
            <a:off x="824000" y="1018133"/>
            <a:ext cx="5857800" cy="47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g29e99af137f_1_750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g29e99af137f_1_765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33" name="Google Shape;133;g29e99af137f_1_76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g29e99af137f_1_76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g29e99af137f_1_765"/>
          <p:cNvSpPr txBox="1"/>
          <p:nvPr>
            <p:ph type="title"/>
          </p:nvPr>
        </p:nvSpPr>
        <p:spPr>
          <a:xfrm>
            <a:off x="1303800" y="798100"/>
            <a:ext cx="3430500" cy="265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g29e99af137f_1_765"/>
          <p:cNvSpPr txBox="1"/>
          <p:nvPr>
            <p:ph idx="1" type="subTitle"/>
          </p:nvPr>
        </p:nvSpPr>
        <p:spPr>
          <a:xfrm>
            <a:off x="1303800" y="3657604"/>
            <a:ext cx="3430500" cy="968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7" name="Google Shape;137;g29e99af137f_1_765"/>
          <p:cNvSpPr txBox="1"/>
          <p:nvPr>
            <p:ph idx="2" type="body"/>
          </p:nvPr>
        </p:nvSpPr>
        <p:spPr>
          <a:xfrm>
            <a:off x="4903700" y="881333"/>
            <a:ext cx="3430500" cy="516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8" name="Google Shape;138;g29e99af137f_1_765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g29e99af137f_1_773"/>
          <p:cNvGrpSpPr/>
          <p:nvPr/>
        </p:nvGrpSpPr>
        <p:grpSpPr>
          <a:xfrm>
            <a:off x="713373" y="5129497"/>
            <a:ext cx="825392" cy="1100560"/>
            <a:chOff x="348199" y="179450"/>
            <a:chExt cx="1116300" cy="1116300"/>
          </a:xfrm>
        </p:grpSpPr>
        <p:sp>
          <p:nvSpPr>
            <p:cNvPr id="141" name="Google Shape;141;g29e99af137f_1_77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g29e99af137f_1_77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g29e99af137f_1_773"/>
          <p:cNvSpPr txBox="1"/>
          <p:nvPr>
            <p:ph idx="1" type="body"/>
          </p:nvPr>
        </p:nvSpPr>
        <p:spPr>
          <a:xfrm>
            <a:off x="1303800" y="5518633"/>
            <a:ext cx="58431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4" name="Google Shape;144;g29e99af137f_1_773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9e99af137f_1_6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1" name="Google Shape;11;g29e99af137f_1_6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" name="Google Shape;12;g29e99af137f_1_643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5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33.png"/><Relationship Id="rId5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jp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Relationship Id="rId5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4.png"/><Relationship Id="rId4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Relationship Id="rId4" Type="http://schemas.openxmlformats.org/officeDocument/2006/relationships/image" Target="../media/image4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8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7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0.png"/><Relationship Id="rId4" Type="http://schemas.openxmlformats.org/officeDocument/2006/relationships/image" Target="../media/image6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9.png"/><Relationship Id="rId4" Type="http://schemas.openxmlformats.org/officeDocument/2006/relationships/image" Target="../media/image5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6.png"/><Relationship Id="rId4" Type="http://schemas.openxmlformats.org/officeDocument/2006/relationships/image" Target="../media/image5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5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0.png"/><Relationship Id="rId4" Type="http://schemas.openxmlformats.org/officeDocument/2006/relationships/image" Target="../media/image7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7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76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65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62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64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7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66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58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72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77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70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78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80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71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67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69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68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sp>
        <p:nvSpPr>
          <p:cNvPr id="296" name="Google Shape;296;p1"/>
          <p:cNvSpPr txBox="1"/>
          <p:nvPr/>
        </p:nvSpPr>
        <p:spPr>
          <a:xfrm>
            <a:off x="2843212" y="1254125"/>
            <a:ext cx="19827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/>
          </a:p>
        </p:txBody>
      </p:sp>
      <p:sp>
        <p:nvSpPr>
          <p:cNvPr id="297" name="Google Shape;297;p1"/>
          <p:cNvSpPr txBox="1"/>
          <p:nvPr/>
        </p:nvSpPr>
        <p:spPr>
          <a:xfrm>
            <a:off x="2843212" y="2060575"/>
            <a:ext cx="5832475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Shared Memory Programming with Pthreads</a:t>
            </a:r>
            <a:endParaRPr/>
          </a:p>
        </p:txBody>
      </p:sp>
      <p:sp>
        <p:nvSpPr>
          <p:cNvPr id="298" name="Google Shape;298;p1"/>
          <p:cNvSpPr txBox="1"/>
          <p:nvPr/>
        </p:nvSpPr>
        <p:spPr>
          <a:xfrm>
            <a:off x="2214562" y="-71437"/>
            <a:ext cx="6786562" cy="884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Introduction to Parallel Programming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Peter Pacheco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0"/>
          <p:cNvSpPr txBox="1"/>
          <p:nvPr>
            <p:ph type="title"/>
          </p:nvPr>
        </p:nvSpPr>
        <p:spPr>
          <a:xfrm>
            <a:off x="889625" y="490050"/>
            <a:ext cx="768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Compiling a Pthread program</a:t>
            </a:r>
            <a:endParaRPr/>
          </a:p>
        </p:txBody>
      </p:sp>
      <p:sp>
        <p:nvSpPr>
          <p:cNvPr id="368" name="Google Shape;368;p10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sp>
        <p:nvSpPr>
          <p:cNvPr id="369" name="Google Shape;369;p10"/>
          <p:cNvSpPr txBox="1"/>
          <p:nvPr/>
        </p:nvSpPr>
        <p:spPr>
          <a:xfrm>
            <a:off x="179337" y="2466212"/>
            <a:ext cx="813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gcc −g −Wall −o pth_hello pth_hello . c −lpthread</a:t>
            </a:r>
            <a:endParaRPr/>
          </a:p>
        </p:txBody>
      </p:sp>
      <p:sp>
        <p:nvSpPr>
          <p:cNvPr id="370" name="Google Shape;370;p10"/>
          <p:cNvSpPr txBox="1"/>
          <p:nvPr/>
        </p:nvSpPr>
        <p:spPr>
          <a:xfrm>
            <a:off x="2843212" y="3141662"/>
            <a:ext cx="45720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rPr>
              <a:t>link in the Pthreads library</a:t>
            </a:r>
            <a:endParaRPr/>
          </a:p>
        </p:txBody>
      </p:sp>
      <p:sp>
        <p:nvSpPr>
          <p:cNvPr id="371" name="Google Shape;371;p10"/>
          <p:cNvSpPr/>
          <p:nvPr/>
        </p:nvSpPr>
        <p:spPr>
          <a:xfrm>
            <a:off x="6537325" y="2163762"/>
            <a:ext cx="1631950" cy="1255712"/>
          </a:xfrm>
          <a:custGeom>
            <a:rect b="b" l="l" r="r" t="t"/>
            <a:pathLst>
              <a:path extrusionOk="0" h="1254760" w="1630680">
                <a:moveTo>
                  <a:pt x="0" y="1203960"/>
                </a:moveTo>
                <a:cubicBezTo>
                  <a:pt x="754380" y="1229360"/>
                  <a:pt x="1508760" y="1254760"/>
                  <a:pt x="1569720" y="1188720"/>
                </a:cubicBezTo>
                <a:cubicBezTo>
                  <a:pt x="1630680" y="1122680"/>
                  <a:pt x="396240" y="891540"/>
                  <a:pt x="365760" y="807720"/>
                </a:cubicBezTo>
                <a:cubicBezTo>
                  <a:pt x="335280" y="723900"/>
                  <a:pt x="1231900" y="820420"/>
                  <a:pt x="1386840" y="685800"/>
                </a:cubicBezTo>
                <a:cubicBezTo>
                  <a:pt x="1541780" y="551180"/>
                  <a:pt x="1418590" y="275590"/>
                  <a:pt x="1295400" y="0"/>
                </a:cubicBezTo>
              </a:path>
            </a:pathLst>
          </a:custGeom>
          <a:noFill/>
          <a:ln cap="flat" cmpd="sng" w="9525">
            <a:solidFill>
              <a:srgbClr val="33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00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Concluding Remarks (3)</a:t>
            </a:r>
            <a:endParaRPr/>
          </a:p>
        </p:txBody>
      </p:sp>
      <p:sp>
        <p:nvSpPr>
          <p:cNvPr id="1069" name="Google Shape;1069;p100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critical section 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is a block of code that updates a shared resource that can only be updated by one thread at a time.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So the execution of code in a critical section should, effectively, be executed as serial code.</a:t>
            </a:r>
            <a:endParaRPr/>
          </a:p>
        </p:txBody>
      </p:sp>
      <p:sp>
        <p:nvSpPr>
          <p:cNvPr id="1070" name="Google Shape;1070;p100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01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Concluding Remarks (4)</a:t>
            </a:r>
            <a:endParaRPr/>
          </a:p>
        </p:txBody>
      </p:sp>
      <p:sp>
        <p:nvSpPr>
          <p:cNvPr id="1076" name="Google Shape;1076;p101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Busy-waiting 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can be used to avoid conflicting access to critical sections with a flag variable and a while-loop with an empty body.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It can be very wasteful of CPU cycles.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It can also be unreliable if compiler optimization is turned on.</a:t>
            </a:r>
            <a:endParaRPr/>
          </a:p>
        </p:txBody>
      </p:sp>
      <p:sp>
        <p:nvSpPr>
          <p:cNvPr id="1077" name="Google Shape;1077;p101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02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Concluding Remarks (5)</a:t>
            </a:r>
            <a:endParaRPr/>
          </a:p>
        </p:txBody>
      </p:sp>
      <p:sp>
        <p:nvSpPr>
          <p:cNvPr id="1083" name="Google Shape;1083;p102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mutex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can be used to avoid conflicting access to critical sections as well.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Think of it as a lock on a critical section, since mutexes arrange for mutually exclusive access to a critical section.</a:t>
            </a:r>
            <a:endParaRPr/>
          </a:p>
        </p:txBody>
      </p:sp>
      <p:sp>
        <p:nvSpPr>
          <p:cNvPr id="1084" name="Google Shape;1084;p102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03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Concluding Remarks (6)</a:t>
            </a:r>
            <a:endParaRPr/>
          </a:p>
        </p:txBody>
      </p:sp>
      <p:sp>
        <p:nvSpPr>
          <p:cNvPr id="1090" name="Google Shape;1090;p103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semaphore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is the third way to avoid conflicting access to critical sections.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It is an unsigned int together with two operations: sem_wait and sem_post.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Semaphores are more powerful than mutexes since they can be initialized to any nonnegative value.</a:t>
            </a:r>
            <a:endParaRPr/>
          </a:p>
        </p:txBody>
      </p:sp>
      <p:sp>
        <p:nvSpPr>
          <p:cNvPr id="1091" name="Google Shape;1091;p103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04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Concluding Remarks (7)</a:t>
            </a:r>
            <a:endParaRPr/>
          </a:p>
        </p:txBody>
      </p:sp>
      <p:sp>
        <p:nvSpPr>
          <p:cNvPr id="1097" name="Google Shape;1097;p104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barrier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is a point in a program at which the threads block until all of the threads have reached it.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read-write lock 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is used when it’s safe for multiple threads to simultaneously read a data structure, but if a thread needs to modify or write to the data structure, then only that thread can access the data structure during the modification.</a:t>
            </a:r>
            <a:endParaRPr/>
          </a:p>
        </p:txBody>
      </p:sp>
      <p:sp>
        <p:nvSpPr>
          <p:cNvPr id="1098" name="Google Shape;1098;p104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05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Concluding Remarks (8)</a:t>
            </a:r>
            <a:endParaRPr/>
          </a:p>
        </p:txBody>
      </p:sp>
      <p:sp>
        <p:nvSpPr>
          <p:cNvPr id="1104" name="Google Shape;1104;p10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Some C functions cache data between calls by declaring variables to be static, causing errors when multiple threads call the function.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This type of function is not </a:t>
            </a: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thread-safe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105" name="Google Shape;1105;p105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1"/>
          <p:cNvSpPr txBox="1"/>
          <p:nvPr>
            <p:ph type="title"/>
          </p:nvPr>
        </p:nvSpPr>
        <p:spPr>
          <a:xfrm>
            <a:off x="729450" y="307025"/>
            <a:ext cx="768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Running a Pthreads program</a:t>
            </a:r>
            <a:endParaRPr/>
          </a:p>
        </p:txBody>
      </p:sp>
      <p:sp>
        <p:nvSpPr>
          <p:cNvPr id="377" name="Google Shape;377;p11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sp>
        <p:nvSpPr>
          <p:cNvPr id="378" name="Google Shape;378;p11"/>
          <p:cNvSpPr txBox="1"/>
          <p:nvPr/>
        </p:nvSpPr>
        <p:spPr>
          <a:xfrm>
            <a:off x="684212" y="1052512"/>
            <a:ext cx="7704137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 /   pth_hello   &lt;number of threads&gt;</a:t>
            </a:r>
            <a:endParaRPr/>
          </a:p>
        </p:txBody>
      </p:sp>
      <p:sp>
        <p:nvSpPr>
          <p:cNvPr id="379" name="Google Shape;379;p11"/>
          <p:cNvSpPr txBox="1"/>
          <p:nvPr/>
        </p:nvSpPr>
        <p:spPr>
          <a:xfrm>
            <a:off x="684212" y="1844675"/>
            <a:ext cx="2870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/  pth_hello  1</a:t>
            </a:r>
            <a:endParaRPr/>
          </a:p>
        </p:txBody>
      </p:sp>
      <p:sp>
        <p:nvSpPr>
          <p:cNvPr id="380" name="Google Shape;380;p11"/>
          <p:cNvSpPr txBox="1"/>
          <p:nvPr/>
        </p:nvSpPr>
        <p:spPr>
          <a:xfrm>
            <a:off x="1979612" y="2708275"/>
            <a:ext cx="360045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rPr>
              <a:t>Hello from the main thread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rPr>
              <a:t>Hello from thread 0 of 1</a:t>
            </a:r>
            <a:endParaRPr/>
          </a:p>
        </p:txBody>
      </p:sp>
      <p:sp>
        <p:nvSpPr>
          <p:cNvPr id="381" name="Google Shape;381;p11"/>
          <p:cNvSpPr txBox="1"/>
          <p:nvPr/>
        </p:nvSpPr>
        <p:spPr>
          <a:xfrm>
            <a:off x="684212" y="3573462"/>
            <a:ext cx="26431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/ pth_hello 4</a:t>
            </a:r>
            <a:endParaRPr/>
          </a:p>
        </p:txBody>
      </p:sp>
      <p:sp>
        <p:nvSpPr>
          <p:cNvPr id="382" name="Google Shape;382;p11"/>
          <p:cNvSpPr txBox="1"/>
          <p:nvPr/>
        </p:nvSpPr>
        <p:spPr>
          <a:xfrm>
            <a:off x="1979612" y="4221162"/>
            <a:ext cx="4572000" cy="187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rPr>
              <a:t>Hello from the main thread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rPr>
              <a:t>Hello from thread 0 of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rPr>
              <a:t>Hello from thread 1 of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rPr>
              <a:t>Hello from thread 2 of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rPr>
              <a:t>Hello from thread 3 of 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2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Global variables</a:t>
            </a:r>
            <a:endParaRPr/>
          </a:p>
        </p:txBody>
      </p:sp>
      <p:sp>
        <p:nvSpPr>
          <p:cNvPr id="388" name="Google Shape;388;p12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Can introduce subtle and confusing bugs!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Limit use of global variables to situations in which they’re really needed.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Shared variables.</a:t>
            </a:r>
            <a:endParaRPr/>
          </a:p>
        </p:txBody>
      </p:sp>
      <p:sp>
        <p:nvSpPr>
          <p:cNvPr id="389" name="Google Shape;389;p12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descr="bombs,industries,time bombs" id="390" name="Google Shape;39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9562" y="4076700"/>
            <a:ext cx="1657350" cy="165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3"/>
          <p:cNvSpPr txBox="1"/>
          <p:nvPr>
            <p:ph type="title"/>
          </p:nvPr>
        </p:nvSpPr>
        <p:spPr>
          <a:xfrm>
            <a:off x="611187" y="109537"/>
            <a:ext cx="8281987" cy="708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Starting the Threads</a:t>
            </a:r>
            <a:endParaRPr/>
          </a:p>
        </p:txBody>
      </p:sp>
      <p:sp>
        <p:nvSpPr>
          <p:cNvPr id="396" name="Google Shape;396;p13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Processes in MPI are usually started by a script.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In Pthreads the threads are started by the program executable.</a:t>
            </a:r>
            <a:endParaRPr/>
          </a:p>
        </p:txBody>
      </p:sp>
      <p:sp>
        <p:nvSpPr>
          <p:cNvPr id="397" name="Google Shape;397;p13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4"/>
          <p:cNvSpPr txBox="1"/>
          <p:nvPr>
            <p:ph type="title"/>
          </p:nvPr>
        </p:nvSpPr>
        <p:spPr>
          <a:xfrm>
            <a:off x="916325" y="417525"/>
            <a:ext cx="768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Starting the Threads</a:t>
            </a:r>
            <a:endParaRPr/>
          </a:p>
        </p:txBody>
      </p:sp>
      <p:sp>
        <p:nvSpPr>
          <p:cNvPr id="403" name="Google Shape;403;p14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sp>
        <p:nvSpPr>
          <p:cNvPr id="404" name="Google Shape;404;p14"/>
          <p:cNvSpPr txBox="1"/>
          <p:nvPr/>
        </p:nvSpPr>
        <p:spPr>
          <a:xfrm>
            <a:off x="1403350" y="981075"/>
            <a:ext cx="19145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pthread.h</a:t>
            </a:r>
            <a:endParaRPr/>
          </a:p>
        </p:txBody>
      </p:sp>
      <p:sp>
        <p:nvSpPr>
          <p:cNvPr id="405" name="Google Shape;405;p14"/>
          <p:cNvSpPr txBox="1"/>
          <p:nvPr/>
        </p:nvSpPr>
        <p:spPr>
          <a:xfrm>
            <a:off x="3419475" y="1916112"/>
            <a:ext cx="1914525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pthread_t</a:t>
            </a:r>
            <a:endParaRPr/>
          </a:p>
        </p:txBody>
      </p:sp>
      <p:sp>
        <p:nvSpPr>
          <p:cNvPr id="406" name="Google Shape;406;p14"/>
          <p:cNvSpPr txBox="1"/>
          <p:nvPr/>
        </p:nvSpPr>
        <p:spPr>
          <a:xfrm>
            <a:off x="755650" y="3284537"/>
            <a:ext cx="7326312" cy="2592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pthread_create 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pthread_t*  thread_p /* out */ 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const pthread_attr_t*  attr_p /* in */ 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void*  (*start_routine ) ( void ) /* in */ 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void*  arg_p /* in */ ) ;</a:t>
            </a:r>
            <a:endParaRPr/>
          </a:p>
        </p:txBody>
      </p:sp>
      <p:cxnSp>
        <p:nvCxnSpPr>
          <p:cNvPr id="407" name="Google Shape;407;p14"/>
          <p:cNvCxnSpPr/>
          <p:nvPr/>
        </p:nvCxnSpPr>
        <p:spPr>
          <a:xfrm flipH="1" rot="-5400000">
            <a:off x="2567781" y="1358106"/>
            <a:ext cx="644525" cy="1058862"/>
          </a:xfrm>
          <a:prstGeom prst="straightConnector1">
            <a:avLst/>
          </a:prstGeom>
          <a:noFill/>
          <a:ln cap="flat" cmpd="sng" w="9525">
            <a:solidFill>
              <a:srgbClr val="0066FF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08" name="Google Shape;408;p14"/>
          <p:cNvCxnSpPr/>
          <p:nvPr/>
        </p:nvCxnSpPr>
        <p:spPr>
          <a:xfrm rot="5400000">
            <a:off x="3146425" y="1982787"/>
            <a:ext cx="711200" cy="1749425"/>
          </a:xfrm>
          <a:prstGeom prst="straightConnector1">
            <a:avLst/>
          </a:prstGeom>
          <a:noFill/>
          <a:ln cap="flat" cmpd="sng" w="9525">
            <a:solidFill>
              <a:srgbClr val="0066FF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409" name="Google Shape;409;p14"/>
          <p:cNvSpPr txBox="1"/>
          <p:nvPr/>
        </p:nvSpPr>
        <p:spPr>
          <a:xfrm>
            <a:off x="5724525" y="1125537"/>
            <a:ext cx="2663825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chitects Daughter"/>
              <a:buNone/>
            </a:pPr>
            <a:r>
              <a:rPr b="1" i="0" lang="en-US" sz="2800" u="non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One object for each thread.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5"/>
          <p:cNvSpPr txBox="1"/>
          <p:nvPr>
            <p:ph type="title"/>
          </p:nvPr>
        </p:nvSpPr>
        <p:spPr>
          <a:xfrm>
            <a:off x="611187" y="109537"/>
            <a:ext cx="8281987" cy="708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pthread_t objects</a:t>
            </a:r>
            <a:endParaRPr/>
          </a:p>
        </p:txBody>
      </p:sp>
      <p:sp>
        <p:nvSpPr>
          <p:cNvPr id="415" name="Google Shape;415;p15"/>
          <p:cNvSpPr txBox="1"/>
          <p:nvPr>
            <p:ph idx="1" type="body"/>
          </p:nvPr>
        </p:nvSpPr>
        <p:spPr>
          <a:xfrm>
            <a:off x="611187" y="1052512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Noto Sans Symbols"/>
              <a:buChar char="■"/>
            </a:pPr>
            <a:r>
              <a:rPr b="0" i="0" lang="en-US" sz="3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Opaque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Noto Sans Symbols"/>
              <a:buChar char="■"/>
            </a:pPr>
            <a:r>
              <a:rPr b="0" i="0" lang="en-US" sz="30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 actual data that they store is system-specific.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Noto Sans Symbols"/>
              <a:buChar char="■"/>
            </a:pPr>
            <a:r>
              <a:rPr b="0" i="0" lang="en-US" sz="30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Their data members aren’t directly accessible to user code.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Noto Sans Symbols"/>
              <a:buChar char="■"/>
            </a:pPr>
            <a:r>
              <a:rPr b="0" i="0" lang="en-US" sz="30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However, the Pthreads standard guarantees that a pthread_t object does store enough information to uniquely identify the thread with which it’s associated.</a:t>
            </a:r>
            <a:endParaRPr/>
          </a:p>
        </p:txBody>
      </p:sp>
      <p:sp>
        <p:nvSpPr>
          <p:cNvPr id="416" name="Google Shape;416;p15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6"/>
          <p:cNvSpPr txBox="1"/>
          <p:nvPr>
            <p:ph type="title"/>
          </p:nvPr>
        </p:nvSpPr>
        <p:spPr>
          <a:xfrm>
            <a:off x="729450" y="1758200"/>
            <a:ext cx="768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 closer look (1)</a:t>
            </a:r>
            <a:endParaRPr/>
          </a:p>
        </p:txBody>
      </p:sp>
      <p:sp>
        <p:nvSpPr>
          <p:cNvPr id="422" name="Google Shape;422;p16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sp>
        <p:nvSpPr>
          <p:cNvPr id="423" name="Google Shape;423;p16"/>
          <p:cNvSpPr txBox="1"/>
          <p:nvPr/>
        </p:nvSpPr>
        <p:spPr>
          <a:xfrm>
            <a:off x="684212" y="1268412"/>
            <a:ext cx="7326312" cy="2592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pthread_create 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pthread_t*  thread_p /* out */ 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const pthread_attr_t*  attr_p /* in */ 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void*  (*start_routine ) ( void ) /* in */ 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void*  arg_p /* in */ ) ;</a:t>
            </a:r>
            <a:endParaRPr/>
          </a:p>
        </p:txBody>
      </p:sp>
      <p:sp>
        <p:nvSpPr>
          <p:cNvPr id="424" name="Google Shape;424;p16"/>
          <p:cNvSpPr txBox="1"/>
          <p:nvPr/>
        </p:nvSpPr>
        <p:spPr>
          <a:xfrm>
            <a:off x="2339975" y="4365625"/>
            <a:ext cx="49657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 won’t be using, so we just pass NULL.</a:t>
            </a:r>
            <a:endParaRPr/>
          </a:p>
        </p:txBody>
      </p:sp>
      <p:sp>
        <p:nvSpPr>
          <p:cNvPr id="425" name="Google Shape;425;p16"/>
          <p:cNvSpPr txBox="1"/>
          <p:nvPr/>
        </p:nvSpPr>
        <p:spPr>
          <a:xfrm>
            <a:off x="611187" y="5229225"/>
            <a:ext cx="27654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Allocate </a:t>
            </a:r>
            <a:r>
              <a:rPr b="0" i="0" lang="en-US" sz="20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calling.</a:t>
            </a:r>
            <a:endParaRPr/>
          </a:p>
        </p:txBody>
      </p:sp>
      <p:sp>
        <p:nvSpPr>
          <p:cNvPr id="426" name="Google Shape;426;p16"/>
          <p:cNvSpPr/>
          <p:nvPr/>
        </p:nvSpPr>
        <p:spPr>
          <a:xfrm>
            <a:off x="558800" y="1765300"/>
            <a:ext cx="1057275" cy="3432175"/>
          </a:xfrm>
          <a:custGeom>
            <a:rect b="b" l="l" r="r" t="t"/>
            <a:pathLst>
              <a:path extrusionOk="0" h="3431540" w="1056640">
                <a:moveTo>
                  <a:pt x="1056640" y="307340"/>
                </a:moveTo>
                <a:cubicBezTo>
                  <a:pt x="655320" y="153670"/>
                  <a:pt x="254000" y="0"/>
                  <a:pt x="127000" y="520700"/>
                </a:cubicBezTo>
                <a:cubicBezTo>
                  <a:pt x="0" y="1041400"/>
                  <a:pt x="147320" y="2236470"/>
                  <a:pt x="294640" y="343154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27" name="Google Shape;427;p16"/>
          <p:cNvSpPr/>
          <p:nvPr/>
        </p:nvSpPr>
        <p:spPr>
          <a:xfrm>
            <a:off x="1187450" y="2205037"/>
            <a:ext cx="1109662" cy="2562225"/>
          </a:xfrm>
          <a:custGeom>
            <a:rect b="b" l="l" r="r" t="t"/>
            <a:pathLst>
              <a:path extrusionOk="0" h="2562860" w="1109980">
                <a:moveTo>
                  <a:pt x="454660" y="317500"/>
                </a:moveTo>
                <a:cubicBezTo>
                  <a:pt x="255270" y="158750"/>
                  <a:pt x="55880" y="0"/>
                  <a:pt x="27940" y="317500"/>
                </a:cubicBezTo>
                <a:cubicBezTo>
                  <a:pt x="0" y="635000"/>
                  <a:pt x="106680" y="1882140"/>
                  <a:pt x="287020" y="2222500"/>
                </a:cubicBezTo>
                <a:cubicBezTo>
                  <a:pt x="467360" y="2562860"/>
                  <a:pt x="788670" y="2461260"/>
                  <a:pt x="1109980" y="235966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/>
          <p:nvPr>
            <p:ph type="title"/>
          </p:nvPr>
        </p:nvSpPr>
        <p:spPr>
          <a:xfrm>
            <a:off x="729450" y="1758200"/>
            <a:ext cx="768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 closer look (2)</a:t>
            </a:r>
            <a:endParaRPr/>
          </a:p>
        </p:txBody>
      </p:sp>
      <p:sp>
        <p:nvSpPr>
          <p:cNvPr id="433" name="Google Shape;433;p17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sp>
        <p:nvSpPr>
          <p:cNvPr id="434" name="Google Shape;434;p17"/>
          <p:cNvSpPr txBox="1"/>
          <p:nvPr/>
        </p:nvSpPr>
        <p:spPr>
          <a:xfrm>
            <a:off x="684212" y="1268412"/>
            <a:ext cx="7326312" cy="2592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pthread_create 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pthread_t*  thread_p /* out */ 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const pthread_attr_t*  attr_p /* in */ 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void*  (*start_routine ) ( void ) /* in */ 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void*  arg_p /* in */ ) ;</a:t>
            </a:r>
            <a:endParaRPr/>
          </a:p>
        </p:txBody>
      </p:sp>
      <p:sp>
        <p:nvSpPr>
          <p:cNvPr id="435" name="Google Shape;435;p17"/>
          <p:cNvSpPr txBox="1"/>
          <p:nvPr/>
        </p:nvSpPr>
        <p:spPr>
          <a:xfrm>
            <a:off x="971550" y="5157787"/>
            <a:ext cx="43672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function that the thread is to run.</a:t>
            </a:r>
            <a:endParaRPr/>
          </a:p>
        </p:txBody>
      </p:sp>
      <p:sp>
        <p:nvSpPr>
          <p:cNvPr id="436" name="Google Shape;436;p17"/>
          <p:cNvSpPr txBox="1"/>
          <p:nvPr/>
        </p:nvSpPr>
        <p:spPr>
          <a:xfrm>
            <a:off x="2195512" y="4221162"/>
            <a:ext cx="46101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Pointer to the argument that should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 passed to the function </a:t>
            </a:r>
            <a:r>
              <a:rPr b="0" i="1" lang="en-US" sz="20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start_routine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37" name="Google Shape;437;p17"/>
          <p:cNvSpPr/>
          <p:nvPr/>
        </p:nvSpPr>
        <p:spPr>
          <a:xfrm>
            <a:off x="360362" y="2632075"/>
            <a:ext cx="1163637" cy="2625725"/>
          </a:xfrm>
          <a:custGeom>
            <a:rect b="b" l="l" r="r" t="t"/>
            <a:pathLst>
              <a:path extrusionOk="0" h="2626360" w="1163320">
                <a:moveTo>
                  <a:pt x="1163320" y="401320"/>
                </a:moveTo>
                <a:cubicBezTo>
                  <a:pt x="662940" y="200660"/>
                  <a:pt x="162560" y="0"/>
                  <a:pt x="81280" y="370840"/>
                </a:cubicBezTo>
                <a:cubicBezTo>
                  <a:pt x="0" y="741680"/>
                  <a:pt x="337820" y="1684020"/>
                  <a:pt x="675640" y="262636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38" name="Google Shape;438;p17"/>
          <p:cNvSpPr/>
          <p:nvPr/>
        </p:nvSpPr>
        <p:spPr>
          <a:xfrm>
            <a:off x="1050925" y="3517900"/>
            <a:ext cx="1082675" cy="855662"/>
          </a:xfrm>
          <a:custGeom>
            <a:rect b="b" l="l" r="r" t="t"/>
            <a:pathLst>
              <a:path extrusionOk="0" h="855980" w="1082040">
                <a:moveTo>
                  <a:pt x="487680" y="78740"/>
                </a:moveTo>
                <a:cubicBezTo>
                  <a:pt x="402590" y="39370"/>
                  <a:pt x="317500" y="0"/>
                  <a:pt x="259080" y="109220"/>
                </a:cubicBezTo>
                <a:cubicBezTo>
                  <a:pt x="200660" y="218440"/>
                  <a:pt x="0" y="612140"/>
                  <a:pt x="137160" y="734060"/>
                </a:cubicBezTo>
                <a:cubicBezTo>
                  <a:pt x="274320" y="855980"/>
                  <a:pt x="678180" y="848360"/>
                  <a:pt x="1082040" y="84074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8"/>
          <p:cNvSpPr txBox="1"/>
          <p:nvPr>
            <p:ph type="title"/>
          </p:nvPr>
        </p:nvSpPr>
        <p:spPr>
          <a:xfrm>
            <a:off x="539750" y="0"/>
            <a:ext cx="828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Function started by pthread_create</a:t>
            </a:r>
            <a:endParaRPr/>
          </a:p>
        </p:txBody>
      </p:sp>
      <p:sp>
        <p:nvSpPr>
          <p:cNvPr id="444" name="Google Shape;444;p18"/>
          <p:cNvSpPr txBox="1"/>
          <p:nvPr>
            <p:ph idx="1" type="body"/>
          </p:nvPr>
        </p:nvSpPr>
        <p:spPr>
          <a:xfrm>
            <a:off x="684212" y="981075"/>
            <a:ext cx="8270875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Prototype:	</a:t>
            </a:r>
            <a:b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void*  thread_function ( void*  args_p ) ;</a:t>
            </a:r>
            <a:endParaRPr/>
          </a:p>
          <a:p>
            <a:pPr indent="-23622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Void* can be cast to any pointer type in C.</a:t>
            </a:r>
            <a:endParaRPr/>
          </a:p>
          <a:p>
            <a:pPr indent="-23622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So args_p can point to a list containing one or more values needed by thread_function.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Similarly, the return value of thread_function can point to a list of one or more values.</a:t>
            </a:r>
            <a:endParaRPr/>
          </a:p>
        </p:txBody>
      </p:sp>
      <p:sp>
        <p:nvSpPr>
          <p:cNvPr id="445" name="Google Shape;445;p18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 txBox="1"/>
          <p:nvPr>
            <p:ph type="title"/>
          </p:nvPr>
        </p:nvSpPr>
        <p:spPr>
          <a:xfrm>
            <a:off x="611187" y="109537"/>
            <a:ext cx="8281987" cy="708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Running the Threads</a:t>
            </a:r>
            <a:endParaRPr/>
          </a:p>
        </p:txBody>
      </p:sp>
      <p:sp>
        <p:nvSpPr>
          <p:cNvPr id="451" name="Google Shape;451;p19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sp>
        <p:nvSpPr>
          <p:cNvPr id="452" name="Google Shape;452;p19"/>
          <p:cNvSpPr txBox="1"/>
          <p:nvPr/>
        </p:nvSpPr>
        <p:spPr>
          <a:xfrm>
            <a:off x="1908175" y="4437062"/>
            <a:ext cx="57594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thread forks and joins two threads.</a:t>
            </a:r>
            <a:endParaRPr/>
          </a:p>
        </p:txBody>
      </p:sp>
      <p:pic>
        <p:nvPicPr>
          <p:cNvPr id="453" name="Google Shape;4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1773237"/>
            <a:ext cx="7113587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sp>
        <p:nvSpPr>
          <p:cNvPr id="308" name="Google Shape;308;p2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Roadmap</a:t>
            </a:r>
            <a:endParaRPr/>
          </a:p>
        </p:txBody>
      </p:sp>
      <p:sp>
        <p:nvSpPr>
          <p:cNvPr id="309" name="Google Shape;309;p2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Problems programming shared memory systems.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Controlling access to a critical section.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Thread synchronization.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Programming with POSIX threads.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Mutexes.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Producer-consumer synchronization and semaphores.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Barriers and condition variables.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Read-write locks.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Thread safety.</a:t>
            </a:r>
            <a:endParaRPr/>
          </a:p>
        </p:txBody>
      </p:sp>
      <p:sp>
        <p:nvSpPr>
          <p:cNvPr id="310" name="Google Shape;310;p2"/>
          <p:cNvSpPr txBox="1"/>
          <p:nvPr/>
        </p:nvSpPr>
        <p:spPr>
          <a:xfrm rot="5400000">
            <a:off x="7954168" y="823118"/>
            <a:ext cx="2012950" cy="366712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# Chapter Subtitle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0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Stopping the Threads</a:t>
            </a:r>
            <a:endParaRPr/>
          </a:p>
        </p:txBody>
      </p:sp>
      <p:sp>
        <p:nvSpPr>
          <p:cNvPr id="459" name="Google Shape;459;p20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We call the function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pthread_join 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once for each thread.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 single call to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pthread_join 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will wait for the thread associated with the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pthread_t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object to complete.</a:t>
            </a:r>
            <a:endParaRPr/>
          </a:p>
        </p:txBody>
      </p:sp>
      <p:sp>
        <p:nvSpPr>
          <p:cNvPr id="460" name="Google Shape;460;p20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21"/>
          <p:cNvGrpSpPr/>
          <p:nvPr/>
        </p:nvGrpSpPr>
        <p:grpSpPr>
          <a:xfrm>
            <a:off x="611187" y="1052512"/>
            <a:ext cx="7777162" cy="4437062"/>
            <a:chOff x="611560" y="1052735"/>
            <a:chExt cx="7776864" cy="4437583"/>
          </a:xfrm>
        </p:grpSpPr>
        <p:pic>
          <p:nvPicPr>
            <p:cNvPr descr="Figure-3-11 (1).PNG" id="466" name="Google Shape;466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1560" y="1052735"/>
              <a:ext cx="7776864" cy="44375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7" name="Google Shape;467;p21"/>
            <p:cNvSpPr txBox="1"/>
            <p:nvPr/>
          </p:nvSpPr>
          <p:spPr>
            <a:xfrm>
              <a:off x="611560" y="3356992"/>
              <a:ext cx="7776864" cy="10801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sp>
        <p:nvSpPr>
          <p:cNvPr id="468" name="Google Shape;468;p21"/>
          <p:cNvSpPr txBox="1"/>
          <p:nvPr>
            <p:ph type="title"/>
          </p:nvPr>
        </p:nvSpPr>
        <p:spPr>
          <a:xfrm>
            <a:off x="722312" y="4406900"/>
            <a:ext cx="8097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MATRIX-VECTOR MULTIPLICATION IN PTHREADS</a:t>
            </a:r>
            <a:endParaRPr/>
          </a:p>
        </p:txBody>
      </p:sp>
      <p:sp>
        <p:nvSpPr>
          <p:cNvPr id="469" name="Google Shape;469;p21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2"/>
          <p:cNvSpPr txBox="1"/>
          <p:nvPr>
            <p:ph type="title"/>
          </p:nvPr>
        </p:nvSpPr>
        <p:spPr>
          <a:xfrm>
            <a:off x="729450" y="1758200"/>
            <a:ext cx="768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Serial pseudo-code</a:t>
            </a:r>
            <a:endParaRPr/>
          </a:p>
        </p:txBody>
      </p:sp>
      <p:sp>
        <p:nvSpPr>
          <p:cNvPr id="475" name="Google Shape;475;p22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476" name="Google Shape;4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0562" y="3573462"/>
            <a:ext cx="1882775" cy="1223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87" y="1052512"/>
            <a:ext cx="852170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3"/>
          <p:cNvSpPr txBox="1"/>
          <p:nvPr>
            <p:ph type="title"/>
          </p:nvPr>
        </p:nvSpPr>
        <p:spPr>
          <a:xfrm>
            <a:off x="729450" y="1758200"/>
            <a:ext cx="768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Using 3 Pthreads</a:t>
            </a:r>
            <a:endParaRPr/>
          </a:p>
        </p:txBody>
      </p:sp>
      <p:sp>
        <p:nvSpPr>
          <p:cNvPr id="483" name="Google Shape;483;p23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484" name="Google Shape;48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981075"/>
            <a:ext cx="284797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4662" y="2924175"/>
            <a:ext cx="36480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6012" y="4508500"/>
            <a:ext cx="36576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23"/>
          <p:cNvSpPr txBox="1"/>
          <p:nvPr/>
        </p:nvSpPr>
        <p:spPr>
          <a:xfrm>
            <a:off x="6156325" y="2708275"/>
            <a:ext cx="11239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thread 0</a:t>
            </a:r>
            <a:endParaRPr/>
          </a:p>
        </p:txBody>
      </p:sp>
      <p:sp>
        <p:nvSpPr>
          <p:cNvPr id="488" name="Google Shape;488;p23"/>
          <p:cNvSpPr txBox="1"/>
          <p:nvPr/>
        </p:nvSpPr>
        <p:spPr>
          <a:xfrm>
            <a:off x="3203575" y="4292600"/>
            <a:ext cx="16525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general case</a:t>
            </a:r>
            <a:endParaRPr/>
          </a:p>
        </p:txBody>
      </p:sp>
      <p:cxnSp>
        <p:nvCxnSpPr>
          <p:cNvPr id="489" name="Google Shape;489;p23"/>
          <p:cNvCxnSpPr/>
          <p:nvPr/>
        </p:nvCxnSpPr>
        <p:spPr>
          <a:xfrm>
            <a:off x="3779837" y="1916112"/>
            <a:ext cx="1223962" cy="72072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90" name="Google Shape;490;p23"/>
          <p:cNvCxnSpPr/>
          <p:nvPr/>
        </p:nvCxnSpPr>
        <p:spPr>
          <a:xfrm flipH="1">
            <a:off x="2484437" y="3573462"/>
            <a:ext cx="1511300" cy="71913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4"/>
          <p:cNvSpPr txBox="1"/>
          <p:nvPr>
            <p:ph type="title"/>
          </p:nvPr>
        </p:nvSpPr>
        <p:spPr>
          <a:xfrm>
            <a:off x="611187" y="171450"/>
            <a:ext cx="828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Pthreads matrix-vector multiplication</a:t>
            </a:r>
            <a:endParaRPr/>
          </a:p>
        </p:txBody>
      </p:sp>
      <p:sp>
        <p:nvSpPr>
          <p:cNvPr id="496" name="Google Shape;496;p24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497" name="Google Shape;49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125537"/>
            <a:ext cx="7489825" cy="4646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5"/>
          <p:cNvSpPr txBox="1"/>
          <p:nvPr>
            <p:ph type="title"/>
          </p:nvPr>
        </p:nvSpPr>
        <p:spPr>
          <a:xfrm>
            <a:off x="722312" y="4406900"/>
            <a:ext cx="77724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CRITICAL SECTIONS</a:t>
            </a:r>
            <a:endParaRPr/>
          </a:p>
        </p:txBody>
      </p:sp>
      <p:sp>
        <p:nvSpPr>
          <p:cNvPr id="503" name="Google Shape;503;p25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descr="accidents,beds,broken,broken legs,cartoons,casts,chases,chasing,downhill,healthcare,hospital beds,medicine,men,patients,persons,problems,runaway beds" id="504" name="Google Shape;50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1125537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6"/>
          <p:cNvSpPr txBox="1"/>
          <p:nvPr>
            <p:ph type="title"/>
          </p:nvPr>
        </p:nvSpPr>
        <p:spPr>
          <a:xfrm>
            <a:off x="729450" y="1758200"/>
            <a:ext cx="768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Estimating π</a:t>
            </a:r>
            <a:endParaRPr/>
          </a:p>
        </p:txBody>
      </p:sp>
      <p:sp>
        <p:nvSpPr>
          <p:cNvPr id="510" name="Google Shape;510;p26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511" name="Google Shape;51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1412875"/>
            <a:ext cx="7123112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87" y="2852737"/>
            <a:ext cx="8466137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7"/>
          <p:cNvSpPr txBox="1"/>
          <p:nvPr>
            <p:ph type="title"/>
          </p:nvPr>
        </p:nvSpPr>
        <p:spPr>
          <a:xfrm>
            <a:off x="729450" y="1758200"/>
            <a:ext cx="768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Using a dual core processor</a:t>
            </a:r>
            <a:endParaRPr/>
          </a:p>
        </p:txBody>
      </p:sp>
      <p:sp>
        <p:nvSpPr>
          <p:cNvPr id="518" name="Google Shape;518;p27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519" name="Google Shape;5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1268412"/>
            <a:ext cx="7832725" cy="2205037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7"/>
          <p:cNvSpPr txBox="1"/>
          <p:nvPr/>
        </p:nvSpPr>
        <p:spPr>
          <a:xfrm>
            <a:off x="1476375" y="3933825"/>
            <a:ext cx="61023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as we increase n, the estimate with one thread gets better and better.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8"/>
          <p:cNvSpPr txBox="1"/>
          <p:nvPr>
            <p:ph type="title"/>
          </p:nvPr>
        </p:nvSpPr>
        <p:spPr>
          <a:xfrm>
            <a:off x="611187" y="171450"/>
            <a:ext cx="828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 thread function for computing π </a:t>
            </a:r>
            <a:endParaRPr/>
          </a:p>
        </p:txBody>
      </p:sp>
      <p:sp>
        <p:nvSpPr>
          <p:cNvPr id="526" name="Google Shape;526;p28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527" name="Google Shape;5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625" y="1038225"/>
            <a:ext cx="7726362" cy="4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imals,canines,competitions,creatures,dogs,games,greyhound race tracks,greyhound racing,greyhounds,leisure,nature,sports" id="532" name="Google Shape;53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9112" y="3644900"/>
            <a:ext cx="2592387" cy="2592387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29"/>
          <p:cNvSpPr txBox="1"/>
          <p:nvPr>
            <p:ph type="title"/>
          </p:nvPr>
        </p:nvSpPr>
        <p:spPr>
          <a:xfrm>
            <a:off x="729450" y="1758200"/>
            <a:ext cx="768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Possible race condition</a:t>
            </a:r>
            <a:endParaRPr/>
          </a:p>
        </p:txBody>
      </p:sp>
      <p:sp>
        <p:nvSpPr>
          <p:cNvPr id="534" name="Google Shape;534;p29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535" name="Google Shape;53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187" y="1341437"/>
            <a:ext cx="7913687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"/>
          <p:cNvSpPr txBox="1"/>
          <p:nvPr>
            <p:ph type="title"/>
          </p:nvPr>
        </p:nvSpPr>
        <p:spPr>
          <a:xfrm>
            <a:off x="611187" y="109537"/>
            <a:ext cx="8281987" cy="708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 Shared Memory System</a:t>
            </a:r>
            <a:endParaRPr/>
          </a:p>
        </p:txBody>
      </p:sp>
      <p:sp>
        <p:nvSpPr>
          <p:cNvPr id="316" name="Google Shape;316;p3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317" name="Google Shape;3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1575" y="1881187"/>
            <a:ext cx="6799262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0"/>
          <p:cNvSpPr txBox="1"/>
          <p:nvPr>
            <p:ph type="title"/>
          </p:nvPr>
        </p:nvSpPr>
        <p:spPr>
          <a:xfrm>
            <a:off x="611187" y="109537"/>
            <a:ext cx="8281987" cy="708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Busy-Waiting</a:t>
            </a:r>
            <a:endParaRPr/>
          </a:p>
        </p:txBody>
      </p:sp>
      <p:sp>
        <p:nvSpPr>
          <p:cNvPr id="541" name="Google Shape;541;p30"/>
          <p:cNvSpPr txBox="1"/>
          <p:nvPr>
            <p:ph idx="1" type="body"/>
          </p:nvPr>
        </p:nvSpPr>
        <p:spPr>
          <a:xfrm>
            <a:off x="684212" y="1125537"/>
            <a:ext cx="8270875" cy="309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 thread repeatedly tests a condition, but, effectively, does no useful work until the condition has the appropriate value.</a:t>
            </a: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Beware of optimizing compilers, though!</a:t>
            </a:r>
            <a:endParaRPr/>
          </a:p>
        </p:txBody>
      </p:sp>
      <p:sp>
        <p:nvSpPr>
          <p:cNvPr id="542" name="Google Shape;542;p30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543" name="Google Shape;54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4076700"/>
            <a:ext cx="47910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30"/>
          <p:cNvSpPr txBox="1"/>
          <p:nvPr/>
        </p:nvSpPr>
        <p:spPr>
          <a:xfrm>
            <a:off x="4356100" y="5373687"/>
            <a:ext cx="3987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flag initialized to 0 by main thread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1"/>
          <p:cNvSpPr txBox="1"/>
          <p:nvPr>
            <p:ph type="title"/>
          </p:nvPr>
        </p:nvSpPr>
        <p:spPr>
          <a:xfrm>
            <a:off x="611187" y="233362"/>
            <a:ext cx="828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Pthreads global sum with busy-waiting</a:t>
            </a:r>
            <a:endParaRPr/>
          </a:p>
        </p:txBody>
      </p:sp>
      <p:sp>
        <p:nvSpPr>
          <p:cNvPr id="550" name="Google Shape;550;p31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551" name="Google Shape;55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836612"/>
            <a:ext cx="7646987" cy="52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2"/>
          <p:cNvSpPr txBox="1"/>
          <p:nvPr>
            <p:ph type="title"/>
          </p:nvPr>
        </p:nvSpPr>
        <p:spPr>
          <a:xfrm>
            <a:off x="611187" y="188912"/>
            <a:ext cx="82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Global sum function with critical section after loop (1)</a:t>
            </a:r>
            <a:endParaRPr/>
          </a:p>
        </p:txBody>
      </p:sp>
      <p:sp>
        <p:nvSpPr>
          <p:cNvPr id="557" name="Google Shape;557;p32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558" name="Google Shape;55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1268412"/>
            <a:ext cx="7400925" cy="43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3"/>
          <p:cNvSpPr txBox="1"/>
          <p:nvPr>
            <p:ph type="title"/>
          </p:nvPr>
        </p:nvSpPr>
        <p:spPr>
          <a:xfrm>
            <a:off x="611187" y="188912"/>
            <a:ext cx="82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Global sum function with critical section after loop (2)</a:t>
            </a:r>
            <a:endParaRPr/>
          </a:p>
        </p:txBody>
      </p:sp>
      <p:sp>
        <p:nvSpPr>
          <p:cNvPr id="564" name="Google Shape;564;p33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565" name="Google Shape;56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012" y="1268412"/>
            <a:ext cx="8478837" cy="266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4"/>
          <p:cNvSpPr txBox="1"/>
          <p:nvPr>
            <p:ph type="title"/>
          </p:nvPr>
        </p:nvSpPr>
        <p:spPr>
          <a:xfrm>
            <a:off x="611187" y="109537"/>
            <a:ext cx="8281987" cy="708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Mutexes</a:t>
            </a:r>
            <a:endParaRPr/>
          </a:p>
        </p:txBody>
      </p:sp>
      <p:sp>
        <p:nvSpPr>
          <p:cNvPr id="571" name="Google Shape;571;p34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 thread that is busy-waiting may continually use the CPU accomplishing nothing.</a:t>
            </a: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Mutex (mutual exclusion) is a special type of variable that can be used to restrict access to a critical section to a single thread at a time.</a:t>
            </a:r>
            <a:endParaRPr/>
          </a:p>
        </p:txBody>
      </p:sp>
      <p:sp>
        <p:nvSpPr>
          <p:cNvPr id="572" name="Google Shape;572;p34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5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Mutexes</a:t>
            </a:r>
            <a:endParaRPr/>
          </a:p>
        </p:txBody>
      </p:sp>
      <p:sp>
        <p:nvSpPr>
          <p:cNvPr id="578" name="Google Shape;578;p3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Used to guarantee that one thread “excludes” all other threads while it executes the critical section.</a:t>
            </a: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 Pthreads standard includes a special type for mutexes: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pthread_mutex_t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579" name="Google Shape;579;p35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580" name="Google Shape;58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287" y="260350"/>
            <a:ext cx="1476375" cy="14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1" name="Google Shape;581;p35"/>
          <p:cNvGrpSpPr/>
          <p:nvPr/>
        </p:nvGrpSpPr>
        <p:grpSpPr>
          <a:xfrm>
            <a:off x="611187" y="4581525"/>
            <a:ext cx="7940675" cy="1076325"/>
            <a:chOff x="611560" y="4509120"/>
            <a:chExt cx="7939583" cy="1076697"/>
          </a:xfrm>
        </p:grpSpPr>
        <p:pic>
          <p:nvPicPr>
            <p:cNvPr id="582" name="Google Shape;582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1560" y="4509120"/>
              <a:ext cx="7713663" cy="7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3" name="Google Shape;583;p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75656" y="5157192"/>
              <a:ext cx="7075487" cy="428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6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Mutexes</a:t>
            </a:r>
            <a:endParaRPr/>
          </a:p>
        </p:txBody>
      </p:sp>
      <p:sp>
        <p:nvSpPr>
          <p:cNvPr id="589" name="Google Shape;589;p3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When a Pthreads program finishes using a mutex, it should call</a:t>
            </a: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In order to gain access to a critical section a thread calls</a:t>
            </a:r>
            <a:endParaRPr/>
          </a:p>
        </p:txBody>
      </p:sp>
      <p:sp>
        <p:nvSpPr>
          <p:cNvPr id="590" name="Google Shape;590;p36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591" name="Google Shape;59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2492375"/>
            <a:ext cx="8243887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50" y="4365625"/>
            <a:ext cx="8580437" cy="44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7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Mutexes</a:t>
            </a:r>
            <a:endParaRPr/>
          </a:p>
        </p:txBody>
      </p:sp>
      <p:sp>
        <p:nvSpPr>
          <p:cNvPr id="598" name="Google Shape;598;p37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When a thread is finished executing the code in a critical section, it should call</a:t>
            </a:r>
            <a:endParaRPr/>
          </a:p>
        </p:txBody>
      </p:sp>
      <p:sp>
        <p:nvSpPr>
          <p:cNvPr id="599" name="Google Shape;599;p37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600" name="Google Shape;60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2708275"/>
            <a:ext cx="8388350" cy="338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8"/>
          <p:cNvSpPr txBox="1"/>
          <p:nvPr>
            <p:ph type="title"/>
          </p:nvPr>
        </p:nvSpPr>
        <p:spPr>
          <a:xfrm>
            <a:off x="611187" y="233362"/>
            <a:ext cx="828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Global sum function that uses a mutex (1)</a:t>
            </a:r>
            <a:endParaRPr/>
          </a:p>
        </p:txBody>
      </p:sp>
      <p:sp>
        <p:nvSpPr>
          <p:cNvPr id="606" name="Google Shape;606;p38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607" name="Google Shape;60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1196975"/>
            <a:ext cx="679450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9"/>
          <p:cNvSpPr txBox="1"/>
          <p:nvPr>
            <p:ph type="title"/>
          </p:nvPr>
        </p:nvSpPr>
        <p:spPr>
          <a:xfrm>
            <a:off x="611187" y="233362"/>
            <a:ext cx="828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Global sum function that uses a mutex (2)</a:t>
            </a:r>
            <a:endParaRPr/>
          </a:p>
        </p:txBody>
      </p:sp>
      <p:sp>
        <p:nvSpPr>
          <p:cNvPr id="613" name="Google Shape;613;p39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614" name="Google Shape;61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1557337"/>
            <a:ext cx="8548687" cy="26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"/>
          <p:cNvSpPr txBox="1"/>
          <p:nvPr>
            <p:ph type="title"/>
          </p:nvPr>
        </p:nvSpPr>
        <p:spPr>
          <a:xfrm>
            <a:off x="611187" y="0"/>
            <a:ext cx="8281987" cy="708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Processes and Threads</a:t>
            </a:r>
            <a:endParaRPr/>
          </a:p>
        </p:txBody>
      </p:sp>
      <p:sp>
        <p:nvSpPr>
          <p:cNvPr id="323" name="Google Shape;323;p4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 process is an instance of a running (or suspended) program.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Threads are analogous to a “light-weight” process.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In a shared memory program a single process may have multiple threads of control.</a:t>
            </a:r>
            <a:endParaRPr/>
          </a:p>
          <a:p>
            <a:pPr indent="-22098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0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sp>
        <p:nvSpPr>
          <p:cNvPr id="620" name="Google Shape;620;p40"/>
          <p:cNvSpPr txBox="1"/>
          <p:nvPr/>
        </p:nvSpPr>
        <p:spPr>
          <a:xfrm>
            <a:off x="539750" y="4941887"/>
            <a:ext cx="7345362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Run-times (in seconds) of π programs using n = 108 terms on a system with two four-core processors.</a:t>
            </a:r>
            <a:endParaRPr/>
          </a:p>
        </p:txBody>
      </p:sp>
      <p:pic>
        <p:nvPicPr>
          <p:cNvPr id="621" name="Google Shape;62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125537"/>
            <a:ext cx="4924425" cy="36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4525" y="2276475"/>
            <a:ext cx="2933700" cy="846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1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sp>
        <p:nvSpPr>
          <p:cNvPr id="628" name="Google Shape;628;p41"/>
          <p:cNvSpPr txBox="1"/>
          <p:nvPr/>
        </p:nvSpPr>
        <p:spPr>
          <a:xfrm>
            <a:off x="1042987" y="4365625"/>
            <a:ext cx="6607175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sequence of events with busy-waiting and more threads than cores.</a:t>
            </a:r>
            <a:endParaRPr/>
          </a:p>
        </p:txBody>
      </p:sp>
      <p:pic>
        <p:nvPicPr>
          <p:cNvPr id="629" name="Google Shape;62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1196975"/>
            <a:ext cx="8066087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2"/>
          <p:cNvSpPr txBox="1"/>
          <p:nvPr>
            <p:ph type="title"/>
          </p:nvPr>
        </p:nvSpPr>
        <p:spPr>
          <a:xfrm>
            <a:off x="684212" y="3860800"/>
            <a:ext cx="7772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PRODUCER-CONSUMER SYNCHRONIZATION AND SEMAPHORES</a:t>
            </a:r>
            <a:endParaRPr/>
          </a:p>
        </p:txBody>
      </p:sp>
      <p:sp>
        <p:nvSpPr>
          <p:cNvPr id="635" name="Google Shape;635;p42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descr="assembly lines,boxes,conveyor belts,industry,manufacturing" id="636" name="Google Shape;63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052512"/>
            <a:ext cx="2520950" cy="25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3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/>
          </a:p>
        </p:txBody>
      </p:sp>
      <p:sp>
        <p:nvSpPr>
          <p:cNvPr id="642" name="Google Shape;642;p43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Busy-waiting enforces the order threads access a critical section.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Using mutexes, the order is left to chance and the system.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There are applications where we need to control the order threads access the critical section.</a:t>
            </a:r>
            <a:endParaRPr/>
          </a:p>
        </p:txBody>
      </p:sp>
      <p:sp>
        <p:nvSpPr>
          <p:cNvPr id="643" name="Google Shape;643;p43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4"/>
          <p:cNvSpPr txBox="1"/>
          <p:nvPr>
            <p:ph type="title"/>
          </p:nvPr>
        </p:nvSpPr>
        <p:spPr>
          <a:xfrm>
            <a:off x="611187" y="188912"/>
            <a:ext cx="828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Problems with a mutex solution</a:t>
            </a:r>
            <a:endParaRPr/>
          </a:p>
        </p:txBody>
      </p:sp>
      <p:sp>
        <p:nvSpPr>
          <p:cNvPr id="649" name="Google Shape;649;p44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650" name="Google Shape;65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1052512"/>
            <a:ext cx="862647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5"/>
          <p:cNvSpPr txBox="1"/>
          <p:nvPr>
            <p:ph type="title"/>
          </p:nvPr>
        </p:nvSpPr>
        <p:spPr>
          <a:xfrm>
            <a:off x="468312" y="188912"/>
            <a:ext cx="82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 first attempt at sending messages using pthreads</a:t>
            </a:r>
            <a:endParaRPr/>
          </a:p>
        </p:txBody>
      </p:sp>
      <p:sp>
        <p:nvSpPr>
          <p:cNvPr id="656" name="Google Shape;656;p45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657" name="Google Shape;65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437" y="836612"/>
            <a:ext cx="8689975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6"/>
          <p:cNvSpPr txBox="1"/>
          <p:nvPr>
            <p:ph type="title"/>
          </p:nvPr>
        </p:nvSpPr>
        <p:spPr>
          <a:xfrm>
            <a:off x="611187" y="260350"/>
            <a:ext cx="828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Syntax of the various semaphore functions</a:t>
            </a:r>
            <a:endParaRPr/>
          </a:p>
        </p:txBody>
      </p:sp>
      <p:sp>
        <p:nvSpPr>
          <p:cNvPr id="663" name="Google Shape;663;p46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664" name="Google Shape;66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1989137"/>
            <a:ext cx="597217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212" y="4221162"/>
            <a:ext cx="7494587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5650" y="1412875"/>
            <a:ext cx="33337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46"/>
          <p:cNvSpPr txBox="1"/>
          <p:nvPr/>
        </p:nvSpPr>
        <p:spPr>
          <a:xfrm>
            <a:off x="4643437" y="1052512"/>
            <a:ext cx="3744912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Semaphores are not part of Pthreads;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 need to add this.</a:t>
            </a:r>
            <a:endParaRPr/>
          </a:p>
        </p:txBody>
      </p:sp>
      <p:cxnSp>
        <p:nvCxnSpPr>
          <p:cNvPr id="668" name="Google Shape;668;p46"/>
          <p:cNvCxnSpPr/>
          <p:nvPr/>
        </p:nvCxnSpPr>
        <p:spPr>
          <a:xfrm flipH="1">
            <a:off x="3995737" y="1196975"/>
            <a:ext cx="647700" cy="215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7"/>
          <p:cNvSpPr txBox="1"/>
          <p:nvPr>
            <p:ph type="title"/>
          </p:nvPr>
        </p:nvSpPr>
        <p:spPr>
          <a:xfrm>
            <a:off x="722312" y="4406900"/>
            <a:ext cx="7772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BARRIERS AND CONDITION VARIABLES</a:t>
            </a:r>
            <a:endParaRPr/>
          </a:p>
        </p:txBody>
      </p:sp>
      <p:sp>
        <p:nvSpPr>
          <p:cNvPr id="674" name="Google Shape;674;p47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descr="barriers,cautions,construction,households,industry,sawhorses,warning signs" id="675" name="Google Shape;67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1412875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8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Barriers</a:t>
            </a:r>
            <a:endParaRPr/>
          </a:p>
        </p:txBody>
      </p:sp>
      <p:sp>
        <p:nvSpPr>
          <p:cNvPr id="681" name="Google Shape;681;p48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Synchronizing the threads to make sure that they all are at the same point in a program is called a barrier.</a:t>
            </a: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No thread can cross the barrier until all the threads have reached it.</a:t>
            </a:r>
            <a:endParaRPr/>
          </a:p>
        </p:txBody>
      </p:sp>
      <p:sp>
        <p:nvSpPr>
          <p:cNvPr id="682" name="Google Shape;682;p48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9"/>
          <p:cNvSpPr txBox="1"/>
          <p:nvPr>
            <p:ph type="title"/>
          </p:nvPr>
        </p:nvSpPr>
        <p:spPr>
          <a:xfrm>
            <a:off x="611187" y="188912"/>
            <a:ext cx="828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Using barriers to time the slowest thread</a:t>
            </a:r>
            <a:endParaRPr/>
          </a:p>
        </p:txBody>
      </p:sp>
      <p:sp>
        <p:nvSpPr>
          <p:cNvPr id="688" name="Google Shape;688;p49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grpSp>
        <p:nvGrpSpPr>
          <p:cNvPr id="689" name="Google Shape;689;p49"/>
          <p:cNvGrpSpPr/>
          <p:nvPr/>
        </p:nvGrpSpPr>
        <p:grpSpPr>
          <a:xfrm>
            <a:off x="755650" y="981075"/>
            <a:ext cx="6943725" cy="5151437"/>
            <a:chOff x="755576" y="980728"/>
            <a:chExt cx="6944444" cy="5152065"/>
          </a:xfrm>
        </p:grpSpPr>
        <p:pic>
          <p:nvPicPr>
            <p:cNvPr id="690" name="Google Shape;690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5576" y="980728"/>
              <a:ext cx="6944444" cy="4066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1" name="Google Shape;691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27584" y="5085184"/>
              <a:ext cx="6480720" cy="104760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"/>
          <p:cNvSpPr txBox="1"/>
          <p:nvPr>
            <p:ph type="title"/>
          </p:nvPr>
        </p:nvSpPr>
        <p:spPr>
          <a:xfrm>
            <a:off x="611187" y="109537"/>
            <a:ext cx="8281987" cy="708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POSIX</a:t>
            </a:r>
            <a:r>
              <a:rPr b="1" baseline="30000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®</a:t>
            </a:r>
            <a:r>
              <a:rPr b="1" i="0" lang="en-US" sz="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Threads</a:t>
            </a:r>
            <a:endParaRPr/>
          </a:p>
        </p:txBody>
      </p:sp>
      <p:sp>
        <p:nvSpPr>
          <p:cNvPr id="330" name="Google Shape;330;p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Also known as Pthreads.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 standard for Unix-like operating systems.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 library that can be linked with C programs.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Specifies an application programming interface (API) for multi-threaded programming.</a:t>
            </a:r>
            <a:endParaRPr/>
          </a:p>
        </p:txBody>
      </p:sp>
      <p:sp>
        <p:nvSpPr>
          <p:cNvPr id="331" name="Google Shape;331;p5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0"/>
          <p:cNvSpPr txBox="1"/>
          <p:nvPr>
            <p:ph type="title"/>
          </p:nvPr>
        </p:nvSpPr>
        <p:spPr>
          <a:xfrm>
            <a:off x="729450" y="1758200"/>
            <a:ext cx="768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Using barriers for debugging</a:t>
            </a:r>
            <a:endParaRPr/>
          </a:p>
        </p:txBody>
      </p:sp>
      <p:sp>
        <p:nvSpPr>
          <p:cNvPr id="697" name="Google Shape;697;p50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698" name="Google Shape;69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1484312"/>
            <a:ext cx="7783512" cy="21605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ti-bugs,anti-insects,beetles,bugs,bugs forbidden sign,cropped images,cropped pictures,forbidden,insects,insects forbidden sign,no bugs,no bugs sign,no insects,no insects sign,PNG,signs,symbols,transparent background" id="699" name="Google Shape;69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625" y="3284537"/>
            <a:ext cx="2663825" cy="266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1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Busy-waiting and a Mutex</a:t>
            </a:r>
            <a:endParaRPr/>
          </a:p>
        </p:txBody>
      </p:sp>
      <p:sp>
        <p:nvSpPr>
          <p:cNvPr id="705" name="Google Shape;705;p51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Implementing a barrier using busy-waiting and a mutex is straightforward.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We use a shared counter protected by the mutex.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When the counter indicates that every thread has entered the critical section, threads can leave the critical section.</a:t>
            </a:r>
            <a:endParaRPr/>
          </a:p>
        </p:txBody>
      </p:sp>
      <p:sp>
        <p:nvSpPr>
          <p:cNvPr id="706" name="Google Shape;706;p51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2"/>
          <p:cNvSpPr txBox="1"/>
          <p:nvPr>
            <p:ph type="title"/>
          </p:nvPr>
        </p:nvSpPr>
        <p:spPr>
          <a:xfrm>
            <a:off x="611187" y="109537"/>
            <a:ext cx="8281987" cy="708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Busy-waiting and a Mutex</a:t>
            </a:r>
            <a:endParaRPr/>
          </a:p>
        </p:txBody>
      </p:sp>
      <p:sp>
        <p:nvSpPr>
          <p:cNvPr id="712" name="Google Shape;712;p52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713" name="Google Shape;71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687" y="1125537"/>
            <a:ext cx="7656512" cy="48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52"/>
          <p:cNvSpPr txBox="1"/>
          <p:nvPr/>
        </p:nvSpPr>
        <p:spPr>
          <a:xfrm>
            <a:off x="6156325" y="2060575"/>
            <a:ext cx="2519362" cy="164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 need one counter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variable for each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instance of the barrier,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otherwise problems</a:t>
            </a:r>
            <a:b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are likely to occur.</a:t>
            </a:r>
            <a:endParaRPr/>
          </a:p>
        </p:txBody>
      </p:sp>
      <p:sp>
        <p:nvSpPr>
          <p:cNvPr id="715" name="Google Shape;715;p52"/>
          <p:cNvSpPr/>
          <p:nvPr/>
        </p:nvSpPr>
        <p:spPr>
          <a:xfrm>
            <a:off x="6262687" y="1604962"/>
            <a:ext cx="1050925" cy="501650"/>
          </a:xfrm>
          <a:custGeom>
            <a:rect b="b" l="l" r="r" t="t"/>
            <a:pathLst>
              <a:path extrusionOk="0" h="501073" w="1050636">
                <a:moveTo>
                  <a:pt x="0" y="71582"/>
                </a:moveTo>
                <a:cubicBezTo>
                  <a:pt x="375227" y="35791"/>
                  <a:pt x="750454" y="0"/>
                  <a:pt x="900545" y="71582"/>
                </a:cubicBezTo>
                <a:cubicBezTo>
                  <a:pt x="1050636" y="143164"/>
                  <a:pt x="975590" y="322118"/>
                  <a:pt x="900545" y="501073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3"/>
          <p:cNvSpPr txBox="1"/>
          <p:nvPr>
            <p:ph type="title"/>
          </p:nvPr>
        </p:nvSpPr>
        <p:spPr>
          <a:xfrm>
            <a:off x="611187" y="188912"/>
            <a:ext cx="828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Implementing a barrier with semaphores</a:t>
            </a:r>
            <a:endParaRPr/>
          </a:p>
        </p:txBody>
      </p:sp>
      <p:sp>
        <p:nvSpPr>
          <p:cNvPr id="721" name="Google Shape;721;p53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722" name="Google Shape;72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7" y="908050"/>
            <a:ext cx="520065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4"/>
          <p:cNvSpPr txBox="1"/>
          <p:nvPr>
            <p:ph type="title"/>
          </p:nvPr>
        </p:nvSpPr>
        <p:spPr>
          <a:xfrm>
            <a:off x="611187" y="109537"/>
            <a:ext cx="8281987" cy="708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Condition Variables</a:t>
            </a:r>
            <a:endParaRPr/>
          </a:p>
        </p:txBody>
      </p:sp>
      <p:sp>
        <p:nvSpPr>
          <p:cNvPr id="728" name="Google Shape;728;p54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 condition variable is a data object that allows a thread to suspend execution until a certain event or condition occurs.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When the event or condition occurs another thread can signal the thread to “wake up.”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 condition variable is always associated with a mutex.</a:t>
            </a:r>
            <a:endParaRPr/>
          </a:p>
        </p:txBody>
      </p:sp>
      <p:sp>
        <p:nvSpPr>
          <p:cNvPr id="729" name="Google Shape;729;p54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5"/>
          <p:cNvSpPr txBox="1"/>
          <p:nvPr>
            <p:ph type="title"/>
          </p:nvPr>
        </p:nvSpPr>
        <p:spPr>
          <a:xfrm>
            <a:off x="729450" y="1758200"/>
            <a:ext cx="768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Condition Variables</a:t>
            </a:r>
            <a:endParaRPr/>
          </a:p>
        </p:txBody>
      </p:sp>
      <p:sp>
        <p:nvSpPr>
          <p:cNvPr id="735" name="Google Shape;735;p55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736" name="Google Shape;73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268412"/>
            <a:ext cx="8120062" cy="259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6"/>
          <p:cNvSpPr txBox="1"/>
          <p:nvPr>
            <p:ph type="title"/>
          </p:nvPr>
        </p:nvSpPr>
        <p:spPr>
          <a:xfrm>
            <a:off x="468312" y="188912"/>
            <a:ext cx="828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Implementing a barrier with condition variables</a:t>
            </a:r>
            <a:endParaRPr/>
          </a:p>
        </p:txBody>
      </p:sp>
      <p:sp>
        <p:nvSpPr>
          <p:cNvPr id="742" name="Google Shape;742;p56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grpSp>
        <p:nvGrpSpPr>
          <p:cNvPr id="743" name="Google Shape;743;p56"/>
          <p:cNvGrpSpPr/>
          <p:nvPr/>
        </p:nvGrpSpPr>
        <p:grpSpPr>
          <a:xfrm>
            <a:off x="755650" y="836612"/>
            <a:ext cx="7345362" cy="5184775"/>
            <a:chOff x="899592" y="1052736"/>
            <a:chExt cx="6718871" cy="4631035"/>
          </a:xfrm>
        </p:grpSpPr>
        <p:pic>
          <p:nvPicPr>
            <p:cNvPr id="744" name="Google Shape;744;p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99592" y="1052736"/>
              <a:ext cx="3171825" cy="155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5" name="Google Shape;745;p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1600" y="2492896"/>
              <a:ext cx="6646863" cy="3190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7"/>
          <p:cNvSpPr txBox="1"/>
          <p:nvPr>
            <p:ph type="title"/>
          </p:nvPr>
        </p:nvSpPr>
        <p:spPr>
          <a:xfrm>
            <a:off x="722312" y="4406900"/>
            <a:ext cx="77724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READ-WRITE LOCKS</a:t>
            </a:r>
            <a:endParaRPr/>
          </a:p>
        </p:txBody>
      </p:sp>
      <p:sp>
        <p:nvSpPr>
          <p:cNvPr id="751" name="Google Shape;751;p57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descr="business concepts,chains,computing,iStockphoto,laptop computers,locked,padlocks,passwords,protections,safety,securities,technologies" id="752" name="Google Shape;75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1125537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8"/>
          <p:cNvSpPr txBox="1"/>
          <p:nvPr>
            <p:ph type="title"/>
          </p:nvPr>
        </p:nvSpPr>
        <p:spPr>
          <a:xfrm>
            <a:off x="611187" y="0"/>
            <a:ext cx="8282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Controlling access to a large, shared data structure</a:t>
            </a:r>
            <a:endParaRPr/>
          </a:p>
        </p:txBody>
      </p:sp>
      <p:sp>
        <p:nvSpPr>
          <p:cNvPr id="758" name="Google Shape;758;p58"/>
          <p:cNvSpPr txBox="1"/>
          <p:nvPr>
            <p:ph idx="1" type="body"/>
          </p:nvPr>
        </p:nvSpPr>
        <p:spPr>
          <a:xfrm>
            <a:off x="684212" y="1628775"/>
            <a:ext cx="8270875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Let’s look at an example.</a:t>
            </a: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Suppose the shared data structure is a sorted linked list of ints, and the operations of interest are Member, Insert, and Delete.</a:t>
            </a:r>
            <a:endParaRPr/>
          </a:p>
        </p:txBody>
      </p:sp>
      <p:sp>
        <p:nvSpPr>
          <p:cNvPr id="759" name="Google Shape;759;p58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9"/>
          <p:cNvSpPr txBox="1"/>
          <p:nvPr>
            <p:ph type="title"/>
          </p:nvPr>
        </p:nvSpPr>
        <p:spPr>
          <a:xfrm>
            <a:off x="611187" y="109537"/>
            <a:ext cx="8281987" cy="708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Linked Lists</a:t>
            </a:r>
            <a:endParaRPr/>
          </a:p>
        </p:txBody>
      </p:sp>
      <p:sp>
        <p:nvSpPr>
          <p:cNvPr id="765" name="Google Shape;765;p59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766" name="Google Shape;76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484312"/>
            <a:ext cx="7446962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5150" y="3284537"/>
            <a:ext cx="55626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Caveat</a:t>
            </a:r>
            <a:endParaRPr/>
          </a:p>
        </p:txBody>
      </p:sp>
      <p:sp>
        <p:nvSpPr>
          <p:cNvPr id="337" name="Google Shape;337;p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 Pthreads API is only available on POSIXR systems — Linux, MacOS X, Solaris, HPUX, …</a:t>
            </a:r>
            <a:endParaRPr/>
          </a:p>
          <a:p>
            <a:pPr indent="-22098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6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descr="households,scissors,sewing supplies,spools of thread,threads" id="339" name="Google Shape;3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0787" y="3573462"/>
            <a:ext cx="2303462" cy="2303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0"/>
          <p:cNvSpPr txBox="1"/>
          <p:nvPr>
            <p:ph type="title"/>
          </p:nvPr>
        </p:nvSpPr>
        <p:spPr>
          <a:xfrm>
            <a:off x="729450" y="1758200"/>
            <a:ext cx="768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Linked List Membership</a:t>
            </a:r>
            <a:endParaRPr/>
          </a:p>
        </p:txBody>
      </p:sp>
      <p:sp>
        <p:nvSpPr>
          <p:cNvPr id="773" name="Google Shape;773;p60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774" name="Google Shape;77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1341437"/>
            <a:ext cx="7580312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1"/>
          <p:cNvSpPr txBox="1"/>
          <p:nvPr>
            <p:ph type="title"/>
          </p:nvPr>
        </p:nvSpPr>
        <p:spPr>
          <a:xfrm>
            <a:off x="611187" y="109537"/>
            <a:ext cx="8281987" cy="708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Inserting a new node into a list</a:t>
            </a:r>
            <a:endParaRPr/>
          </a:p>
        </p:txBody>
      </p:sp>
      <p:sp>
        <p:nvSpPr>
          <p:cNvPr id="780" name="Google Shape;780;p61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781" name="Google Shape;78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637" y="1504950"/>
            <a:ext cx="7323137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2"/>
          <p:cNvSpPr txBox="1"/>
          <p:nvPr>
            <p:ph type="title"/>
          </p:nvPr>
        </p:nvSpPr>
        <p:spPr>
          <a:xfrm>
            <a:off x="729450" y="1758200"/>
            <a:ext cx="768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Inserting a new node into a list</a:t>
            </a:r>
            <a:endParaRPr/>
          </a:p>
        </p:txBody>
      </p:sp>
      <p:sp>
        <p:nvSpPr>
          <p:cNvPr id="787" name="Google Shape;787;p62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788" name="Google Shape;78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908050"/>
            <a:ext cx="5829300" cy="5199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63"/>
          <p:cNvSpPr txBox="1"/>
          <p:nvPr>
            <p:ph type="title"/>
          </p:nvPr>
        </p:nvSpPr>
        <p:spPr>
          <a:xfrm>
            <a:off x="729450" y="1758200"/>
            <a:ext cx="7688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Deleting a node from a linked list</a:t>
            </a:r>
            <a:endParaRPr/>
          </a:p>
        </p:txBody>
      </p:sp>
      <p:sp>
        <p:nvSpPr>
          <p:cNvPr id="794" name="Google Shape;794;p63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795" name="Google Shape;79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628775"/>
            <a:ext cx="7532687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64"/>
          <p:cNvSpPr txBox="1"/>
          <p:nvPr>
            <p:ph type="title"/>
          </p:nvPr>
        </p:nvSpPr>
        <p:spPr>
          <a:xfrm>
            <a:off x="729450" y="1758200"/>
            <a:ext cx="7688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Deleting a node from a linked list</a:t>
            </a:r>
            <a:endParaRPr/>
          </a:p>
        </p:txBody>
      </p:sp>
      <p:sp>
        <p:nvSpPr>
          <p:cNvPr id="801" name="Google Shape;801;p64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802" name="Google Shape;80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908050"/>
            <a:ext cx="7083425" cy="5389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65"/>
          <p:cNvSpPr txBox="1"/>
          <p:nvPr>
            <p:ph type="title"/>
          </p:nvPr>
        </p:nvSpPr>
        <p:spPr>
          <a:xfrm>
            <a:off x="611187" y="109537"/>
            <a:ext cx="8281987" cy="708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 Multi-Threaded Linked List</a:t>
            </a:r>
            <a:endParaRPr/>
          </a:p>
        </p:txBody>
      </p:sp>
      <p:sp>
        <p:nvSpPr>
          <p:cNvPr id="808" name="Google Shape;808;p6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Let’s try to use these functions in a Pthreads program.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In order to share access to the list, we can define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head_p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to be a global variable.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This will simplify the function headers for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, since we won’t need to pass in either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head_p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or a pointer to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head_p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: we’ll only need to pass in the value of interest.</a:t>
            </a:r>
            <a:endParaRPr/>
          </a:p>
        </p:txBody>
      </p:sp>
      <p:sp>
        <p:nvSpPr>
          <p:cNvPr id="809" name="Google Shape;809;p65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66"/>
          <p:cNvSpPr txBox="1"/>
          <p:nvPr>
            <p:ph type="title"/>
          </p:nvPr>
        </p:nvSpPr>
        <p:spPr>
          <a:xfrm>
            <a:off x="611187" y="171450"/>
            <a:ext cx="828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Simultaneous access by two threads</a:t>
            </a:r>
            <a:endParaRPr/>
          </a:p>
        </p:txBody>
      </p:sp>
      <p:sp>
        <p:nvSpPr>
          <p:cNvPr id="815" name="Google Shape;815;p66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816" name="Google Shape;81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1196975"/>
            <a:ext cx="7551737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67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Solution #1</a:t>
            </a:r>
            <a:endParaRPr/>
          </a:p>
        </p:txBody>
      </p:sp>
      <p:sp>
        <p:nvSpPr>
          <p:cNvPr id="822" name="Google Shape;822;p67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An obvious solution is to simply lock the list any time that a thread attempts to access it.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 call to each of the three functions can be protected by a mutex.</a:t>
            </a:r>
            <a:endParaRPr/>
          </a:p>
        </p:txBody>
      </p:sp>
      <p:sp>
        <p:nvSpPr>
          <p:cNvPr id="823" name="Google Shape;823;p67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824" name="Google Shape;82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4005262"/>
            <a:ext cx="6646862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67"/>
          <p:cNvSpPr txBox="1"/>
          <p:nvPr/>
        </p:nvSpPr>
        <p:spPr>
          <a:xfrm>
            <a:off x="3203575" y="5589587"/>
            <a:ext cx="53641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 place of calling Member(value).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68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/>
          </a:p>
        </p:txBody>
      </p:sp>
      <p:sp>
        <p:nvSpPr>
          <p:cNvPr id="831" name="Google Shape;831;p68"/>
          <p:cNvSpPr txBox="1"/>
          <p:nvPr>
            <p:ph idx="1" type="body"/>
          </p:nvPr>
        </p:nvSpPr>
        <p:spPr>
          <a:xfrm>
            <a:off x="684212" y="1052512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We’re serializing access to the list.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If the vast majority of our operations are calls to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, we’ll fail to exploit this opportunity for parallelism.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On the other hand, if most of our operations are calls to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, then this may be the best solution since we’ll need to serialize access to the list for most of the operations, and this solution will certainly be easy to implement.</a:t>
            </a:r>
            <a:endParaRPr/>
          </a:p>
        </p:txBody>
      </p:sp>
      <p:sp>
        <p:nvSpPr>
          <p:cNvPr id="832" name="Google Shape;832;p68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69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Solution #2</a:t>
            </a:r>
            <a:endParaRPr/>
          </a:p>
        </p:txBody>
      </p:sp>
      <p:sp>
        <p:nvSpPr>
          <p:cNvPr id="838" name="Google Shape;838;p69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Instead of locking the entire list, we could try to lock individual nodes.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 “finer-grained” approach.</a:t>
            </a:r>
            <a:endParaRPr/>
          </a:p>
        </p:txBody>
      </p:sp>
      <p:sp>
        <p:nvSpPr>
          <p:cNvPr id="839" name="Google Shape;839;p69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840" name="Google Shape;84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812" y="3213100"/>
            <a:ext cx="56007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"/>
          <p:cNvSpPr txBox="1"/>
          <p:nvPr>
            <p:ph type="title"/>
          </p:nvPr>
        </p:nvSpPr>
        <p:spPr>
          <a:xfrm>
            <a:off x="729450" y="1758200"/>
            <a:ext cx="768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Hello World! (1)</a:t>
            </a:r>
            <a:endParaRPr/>
          </a:p>
        </p:txBody>
      </p:sp>
      <p:sp>
        <p:nvSpPr>
          <p:cNvPr id="345" name="Google Shape;345;p7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346" name="Google Shape;3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1196975"/>
            <a:ext cx="7848600" cy="4325937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7"/>
          <p:cNvSpPr txBox="1"/>
          <p:nvPr/>
        </p:nvSpPr>
        <p:spPr>
          <a:xfrm>
            <a:off x="5003800" y="1052512"/>
            <a:ext cx="3097212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declares the various Pthreads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functions, constants, types, etc.</a:t>
            </a:r>
            <a:endParaRPr/>
          </a:p>
        </p:txBody>
      </p:sp>
      <p:sp>
        <p:nvSpPr>
          <p:cNvPr id="348" name="Google Shape;348;p7"/>
          <p:cNvSpPr/>
          <p:nvPr/>
        </p:nvSpPr>
        <p:spPr>
          <a:xfrm>
            <a:off x="3170237" y="1203325"/>
            <a:ext cx="1782762" cy="709612"/>
          </a:xfrm>
          <a:custGeom>
            <a:rect b="b" l="l" r="r" t="t"/>
            <a:pathLst>
              <a:path extrusionOk="0" h="708660" w="1783080">
                <a:moveTo>
                  <a:pt x="0" y="609600"/>
                </a:moveTo>
                <a:cubicBezTo>
                  <a:pt x="626110" y="659130"/>
                  <a:pt x="1252220" y="708660"/>
                  <a:pt x="1478280" y="624840"/>
                </a:cubicBezTo>
                <a:cubicBezTo>
                  <a:pt x="1704340" y="541020"/>
                  <a:pt x="1305560" y="210820"/>
                  <a:pt x="1356360" y="106680"/>
                </a:cubicBezTo>
                <a:cubicBezTo>
                  <a:pt x="1407160" y="2540"/>
                  <a:pt x="1595120" y="1270"/>
                  <a:pt x="178308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70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/>
          </a:p>
        </p:txBody>
      </p:sp>
      <p:sp>
        <p:nvSpPr>
          <p:cNvPr id="846" name="Google Shape;846;p70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This is much more complex than the original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function.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It is also much slower, since, in general, each time a node is accessed, a mutex must be locked and unlocked.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 addition of a mutex field to each node will substantially increase the amount of storage needed for the list.</a:t>
            </a:r>
            <a:endParaRPr/>
          </a:p>
        </p:txBody>
      </p:sp>
      <p:sp>
        <p:nvSpPr>
          <p:cNvPr id="847" name="Google Shape;847;p70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1"/>
          <p:cNvSpPr txBox="1"/>
          <p:nvPr>
            <p:ph type="title"/>
          </p:nvPr>
        </p:nvSpPr>
        <p:spPr>
          <a:xfrm>
            <a:off x="395287" y="188912"/>
            <a:ext cx="8282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Implementation of Member with one mutex per list node (1)</a:t>
            </a:r>
            <a:endParaRPr/>
          </a:p>
        </p:txBody>
      </p:sp>
      <p:sp>
        <p:nvSpPr>
          <p:cNvPr id="853" name="Google Shape;853;p71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854" name="Google Shape;854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87" y="1438275"/>
            <a:ext cx="7513637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2"/>
          <p:cNvSpPr txBox="1"/>
          <p:nvPr>
            <p:ph type="title"/>
          </p:nvPr>
        </p:nvSpPr>
        <p:spPr>
          <a:xfrm>
            <a:off x="395287" y="188912"/>
            <a:ext cx="8282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Implementation of Member with one mutex per list node (2)</a:t>
            </a:r>
            <a:endParaRPr/>
          </a:p>
        </p:txBody>
      </p:sp>
      <p:sp>
        <p:nvSpPr>
          <p:cNvPr id="860" name="Google Shape;860;p72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861" name="Google Shape;861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312" y="1438275"/>
            <a:ext cx="7189787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73"/>
          <p:cNvSpPr txBox="1"/>
          <p:nvPr>
            <p:ph type="title"/>
          </p:nvPr>
        </p:nvSpPr>
        <p:spPr>
          <a:xfrm>
            <a:off x="611187" y="109537"/>
            <a:ext cx="8281987" cy="708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Pthreads Read-Write Locks</a:t>
            </a:r>
            <a:endParaRPr/>
          </a:p>
        </p:txBody>
      </p:sp>
      <p:sp>
        <p:nvSpPr>
          <p:cNvPr id="867" name="Google Shape;867;p73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Neither of our multi-threaded linked lists exploits the potential for simultaneous access to any node by threads that are executing Member.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 first solution only allows one thread to access the entire list at any instant.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 second only allows one thread to access any given node at any instant.</a:t>
            </a:r>
            <a:endParaRPr/>
          </a:p>
        </p:txBody>
      </p:sp>
      <p:sp>
        <p:nvSpPr>
          <p:cNvPr id="868" name="Google Shape;868;p73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74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Pthreads Read-Write Locks</a:t>
            </a:r>
            <a:endParaRPr/>
          </a:p>
        </p:txBody>
      </p:sp>
      <p:sp>
        <p:nvSpPr>
          <p:cNvPr id="874" name="Google Shape;874;p74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 read-write lock is somewhat like a mutex except that it provides two lock functions. </a:t>
            </a: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 first lock function locks the read-write lock for reading, while the second locks it for writing.</a:t>
            </a:r>
            <a:endParaRPr/>
          </a:p>
        </p:txBody>
      </p:sp>
      <p:sp>
        <p:nvSpPr>
          <p:cNvPr id="875" name="Google Shape;875;p74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75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Pthreads Read-Write Locks</a:t>
            </a:r>
            <a:endParaRPr/>
          </a:p>
        </p:txBody>
      </p:sp>
      <p:sp>
        <p:nvSpPr>
          <p:cNvPr id="881" name="Google Shape;881;p7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So multiple threads can simultaneously obtain the lock by calling the read-lock function, while only one thread can obtain the lock by calling the write-lock function.</a:t>
            </a: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Thus, if any threads own the lock for reading, any threads that want to obtain the lock for writing will block in the call to the write-lock function.</a:t>
            </a:r>
            <a:endParaRPr/>
          </a:p>
        </p:txBody>
      </p:sp>
      <p:sp>
        <p:nvSpPr>
          <p:cNvPr id="882" name="Google Shape;882;p75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rds,females,lines,males,men,people,photographs,queues,waiting,waits,women" id="887" name="Google Shape;887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237" y="2997200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76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Pthreads Read-Write Locks</a:t>
            </a:r>
            <a:endParaRPr/>
          </a:p>
        </p:txBody>
      </p:sp>
      <p:sp>
        <p:nvSpPr>
          <p:cNvPr id="889" name="Google Shape;889;p7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If any thread owns the lock for writing, any threads that want to obtain the lock for reading or writing will block in their respective locking functions.</a:t>
            </a:r>
            <a:endParaRPr/>
          </a:p>
        </p:txBody>
      </p:sp>
      <p:sp>
        <p:nvSpPr>
          <p:cNvPr id="890" name="Google Shape;890;p76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77"/>
          <p:cNvSpPr txBox="1"/>
          <p:nvPr>
            <p:ph type="title"/>
          </p:nvPr>
        </p:nvSpPr>
        <p:spPr>
          <a:xfrm>
            <a:off x="611187" y="171450"/>
            <a:ext cx="828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Protecting our linked list functions</a:t>
            </a:r>
            <a:endParaRPr/>
          </a:p>
        </p:txBody>
      </p:sp>
      <p:sp>
        <p:nvSpPr>
          <p:cNvPr id="896" name="Google Shape;896;p77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897" name="Google Shape;897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9325" y="1719262"/>
            <a:ext cx="47053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78"/>
          <p:cNvSpPr txBox="1"/>
          <p:nvPr>
            <p:ph type="title"/>
          </p:nvPr>
        </p:nvSpPr>
        <p:spPr>
          <a:xfrm>
            <a:off x="468312" y="188912"/>
            <a:ext cx="828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Linked List Performance</a:t>
            </a:r>
            <a:endParaRPr/>
          </a:p>
        </p:txBody>
      </p:sp>
      <p:sp>
        <p:nvSpPr>
          <p:cNvPr id="903" name="Google Shape;903;p78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904" name="Google Shape;904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1484312"/>
            <a:ext cx="6808787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78"/>
          <p:cNvSpPr txBox="1"/>
          <p:nvPr/>
        </p:nvSpPr>
        <p:spPr>
          <a:xfrm>
            <a:off x="2700337" y="3716337"/>
            <a:ext cx="3311525" cy="179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100,000 ops/thread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99.9% Member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0.05% Insert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0.05% Delete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79"/>
          <p:cNvSpPr txBox="1"/>
          <p:nvPr>
            <p:ph type="title"/>
          </p:nvPr>
        </p:nvSpPr>
        <p:spPr>
          <a:xfrm>
            <a:off x="468312" y="188912"/>
            <a:ext cx="828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Linked List Performance</a:t>
            </a:r>
            <a:endParaRPr/>
          </a:p>
        </p:txBody>
      </p:sp>
      <p:sp>
        <p:nvSpPr>
          <p:cNvPr id="911" name="Google Shape;911;p79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sp>
        <p:nvSpPr>
          <p:cNvPr id="912" name="Google Shape;912;p79"/>
          <p:cNvSpPr txBox="1"/>
          <p:nvPr/>
        </p:nvSpPr>
        <p:spPr>
          <a:xfrm>
            <a:off x="2700337" y="3716337"/>
            <a:ext cx="3311525" cy="179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100,000 ops/thread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80% Member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10% Insert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10% Delete</a:t>
            </a:r>
            <a:endParaRPr/>
          </a:p>
        </p:txBody>
      </p:sp>
      <p:pic>
        <p:nvPicPr>
          <p:cNvPr id="913" name="Google Shape;913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1557337"/>
            <a:ext cx="6665912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"/>
          <p:cNvSpPr txBox="1"/>
          <p:nvPr>
            <p:ph type="title"/>
          </p:nvPr>
        </p:nvSpPr>
        <p:spPr>
          <a:xfrm>
            <a:off x="729450" y="1758200"/>
            <a:ext cx="768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Hello World! (2)</a:t>
            </a:r>
            <a:endParaRPr/>
          </a:p>
        </p:txBody>
      </p:sp>
      <p:sp>
        <p:nvSpPr>
          <p:cNvPr id="354" name="Google Shape;354;p8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355" name="Google Shape;3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1341437"/>
            <a:ext cx="797242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80"/>
          <p:cNvSpPr txBox="1"/>
          <p:nvPr>
            <p:ph type="title"/>
          </p:nvPr>
        </p:nvSpPr>
        <p:spPr>
          <a:xfrm>
            <a:off x="468312" y="0"/>
            <a:ext cx="8282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Caches, Cache-Coherence, and False Sharing</a:t>
            </a:r>
            <a:endParaRPr/>
          </a:p>
        </p:txBody>
      </p:sp>
      <p:sp>
        <p:nvSpPr>
          <p:cNvPr id="919" name="Google Shape;919;p80"/>
          <p:cNvSpPr txBox="1"/>
          <p:nvPr>
            <p:ph idx="1" type="body"/>
          </p:nvPr>
        </p:nvSpPr>
        <p:spPr>
          <a:xfrm>
            <a:off x="684212" y="1557337"/>
            <a:ext cx="8270875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Recall that chip designers have added blocks of relatively fast memory to processors called cache memory.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 use of cache memory can have a huge impact on shared-memory.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 write-miss occurs when a core tries to update a variable that’s not in cache, and it has to access main memory.</a:t>
            </a:r>
            <a:endParaRPr/>
          </a:p>
        </p:txBody>
      </p:sp>
      <p:sp>
        <p:nvSpPr>
          <p:cNvPr id="920" name="Google Shape;920;p80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81"/>
          <p:cNvSpPr txBox="1"/>
          <p:nvPr>
            <p:ph type="title"/>
          </p:nvPr>
        </p:nvSpPr>
        <p:spPr>
          <a:xfrm>
            <a:off x="611187" y="171450"/>
            <a:ext cx="828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Pthreads matrix-vector multiplication</a:t>
            </a:r>
            <a:endParaRPr/>
          </a:p>
        </p:txBody>
      </p:sp>
      <p:sp>
        <p:nvSpPr>
          <p:cNvPr id="926" name="Google Shape;926;p81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927" name="Google Shape;927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212" y="1157287"/>
            <a:ext cx="7265987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82"/>
          <p:cNvSpPr txBox="1"/>
          <p:nvPr>
            <p:ph type="title"/>
          </p:nvPr>
        </p:nvSpPr>
        <p:spPr>
          <a:xfrm>
            <a:off x="611187" y="0"/>
            <a:ext cx="8282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Run-times and efficiencies of matrix-vector multiplication</a:t>
            </a:r>
            <a:endParaRPr/>
          </a:p>
        </p:txBody>
      </p:sp>
      <p:sp>
        <p:nvSpPr>
          <p:cNvPr id="933" name="Google Shape;933;p82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934" name="Google Shape;934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1773237"/>
            <a:ext cx="8101012" cy="2570162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82"/>
          <p:cNvSpPr txBox="1"/>
          <p:nvPr/>
        </p:nvSpPr>
        <p:spPr>
          <a:xfrm>
            <a:off x="5148262" y="4581525"/>
            <a:ext cx="33115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(times are in seconds)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83"/>
          <p:cNvSpPr txBox="1"/>
          <p:nvPr>
            <p:ph type="title"/>
          </p:nvPr>
        </p:nvSpPr>
        <p:spPr>
          <a:xfrm>
            <a:off x="722312" y="4406900"/>
            <a:ext cx="77724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THREAD-SAFETY</a:t>
            </a:r>
            <a:endParaRPr/>
          </a:p>
        </p:txBody>
      </p:sp>
      <p:sp>
        <p:nvSpPr>
          <p:cNvPr id="941" name="Google Shape;941;p83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descr="cords,hanging by a thread,metaphors,Photographs,ropes" id="942" name="Google Shape;942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105251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4"/>
          <p:cNvSpPr txBox="1"/>
          <p:nvPr>
            <p:ph type="title"/>
          </p:nvPr>
        </p:nvSpPr>
        <p:spPr>
          <a:xfrm>
            <a:off x="611187" y="109537"/>
            <a:ext cx="8281987" cy="708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Thread-Safety</a:t>
            </a:r>
            <a:endParaRPr/>
          </a:p>
        </p:txBody>
      </p:sp>
      <p:sp>
        <p:nvSpPr>
          <p:cNvPr id="948" name="Google Shape;948;p84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 block of code is </a:t>
            </a: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thread-safe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if it can be simultaneously executed by multiple threads without causing problems.</a:t>
            </a:r>
            <a:endParaRPr/>
          </a:p>
        </p:txBody>
      </p:sp>
      <p:sp>
        <p:nvSpPr>
          <p:cNvPr id="949" name="Google Shape;949;p84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descr="buttons,fabric,handiwork,needles,patterns,pencils,pins,scissors,sewing,spools,tape measures,textiles,thread,Fotolia" id="950" name="Google Shape;950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5962" y="2852737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s,books,cropped images,cropped pictures,education,homework,languages,learning,open books,PNG,readings,reads,schools,text,texts,transparent background,words,written words" id="955" name="Google Shape;955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1862" y="3860800"/>
            <a:ext cx="2447925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85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957" name="Google Shape;957;p8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Suppose we want to use multiple threads to “tokenize” a file that consists of ordinary English text.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 tokens are just contiguous sequences of characters separated from the rest of the text by white-space — a space, a tab, or a newline.</a:t>
            </a:r>
            <a:endParaRPr/>
          </a:p>
        </p:txBody>
      </p:sp>
      <p:sp>
        <p:nvSpPr>
          <p:cNvPr id="958" name="Google Shape;958;p85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86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Simple approach</a:t>
            </a:r>
            <a:endParaRPr/>
          </a:p>
        </p:txBody>
      </p:sp>
      <p:sp>
        <p:nvSpPr>
          <p:cNvPr id="964" name="Google Shape;964;p8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Divide the input file into lines of text and assign the lines to the threads in a round-robin fashion.</a:t>
            </a: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 first line goes to thread 0, the second goes to thread 1, . . . , the tth goes to thread t, the t +1st goes to thread 0, etc.</a:t>
            </a:r>
            <a:endParaRPr/>
          </a:p>
        </p:txBody>
      </p:sp>
      <p:sp>
        <p:nvSpPr>
          <p:cNvPr id="965" name="Google Shape;965;p86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87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Simple approach</a:t>
            </a:r>
            <a:endParaRPr/>
          </a:p>
        </p:txBody>
      </p:sp>
      <p:sp>
        <p:nvSpPr>
          <p:cNvPr id="971" name="Google Shape;971;p87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We can serialize access to the lines of input using semaphores. </a:t>
            </a: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After a thread has read a single line of input, it can tokenize the line using the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strtok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function.</a:t>
            </a:r>
            <a:endParaRPr/>
          </a:p>
        </p:txBody>
      </p:sp>
      <p:sp>
        <p:nvSpPr>
          <p:cNvPr id="972" name="Google Shape;972;p87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8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The strtok function</a:t>
            </a:r>
            <a:endParaRPr/>
          </a:p>
        </p:txBody>
      </p:sp>
      <p:sp>
        <p:nvSpPr>
          <p:cNvPr id="978" name="Google Shape;978;p88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 first time it’s called the string argument should be the text to be tokenized.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Our line of input.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For subsequent calls, the first argument should be NULL.</a:t>
            </a:r>
            <a:endParaRPr/>
          </a:p>
        </p:txBody>
      </p:sp>
      <p:sp>
        <p:nvSpPr>
          <p:cNvPr id="979" name="Google Shape;979;p88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980" name="Google Shape;980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4076700"/>
            <a:ext cx="7947025" cy="129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89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The strtok function</a:t>
            </a:r>
            <a:endParaRPr/>
          </a:p>
        </p:txBody>
      </p:sp>
      <p:sp>
        <p:nvSpPr>
          <p:cNvPr id="986" name="Google Shape;986;p89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 idea is that in the first call,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strtok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caches a pointer to string, and for subsequent calls it returns successive tokens </a:t>
            </a:r>
            <a:r>
              <a:rPr b="0" i="0" lang="en-US" sz="3200" u="sng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taken from the cached copy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987" name="Google Shape;987;p89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"/>
          <p:cNvSpPr txBox="1"/>
          <p:nvPr>
            <p:ph type="title"/>
          </p:nvPr>
        </p:nvSpPr>
        <p:spPr>
          <a:xfrm>
            <a:off x="729450" y="1758200"/>
            <a:ext cx="768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Hello World! (3)</a:t>
            </a:r>
            <a:endParaRPr/>
          </a:p>
        </p:txBody>
      </p:sp>
      <p:sp>
        <p:nvSpPr>
          <p:cNvPr id="361" name="Google Shape;361;p9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362" name="Google Shape;3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700212"/>
            <a:ext cx="808037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90"/>
          <p:cNvSpPr txBox="1"/>
          <p:nvPr>
            <p:ph type="title"/>
          </p:nvPr>
        </p:nvSpPr>
        <p:spPr>
          <a:xfrm>
            <a:off x="611187" y="109537"/>
            <a:ext cx="8281987" cy="708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Multi-threaded tokenizer (1)</a:t>
            </a:r>
            <a:endParaRPr/>
          </a:p>
        </p:txBody>
      </p:sp>
      <p:sp>
        <p:nvSpPr>
          <p:cNvPr id="993" name="Google Shape;993;p90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994" name="Google Shape;994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1196975"/>
            <a:ext cx="8347075" cy="3824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91"/>
          <p:cNvSpPr txBox="1"/>
          <p:nvPr>
            <p:ph type="title"/>
          </p:nvPr>
        </p:nvSpPr>
        <p:spPr>
          <a:xfrm>
            <a:off x="611187" y="109537"/>
            <a:ext cx="8281987" cy="708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Multi-threaded tokenizer (2)</a:t>
            </a:r>
            <a:endParaRPr/>
          </a:p>
        </p:txBody>
      </p:sp>
      <p:sp>
        <p:nvSpPr>
          <p:cNvPr id="1000" name="Google Shape;1000;p91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1001" name="Google Shape;1001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1125537"/>
            <a:ext cx="8101012" cy="4170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92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Running with one thread</a:t>
            </a:r>
            <a:endParaRPr/>
          </a:p>
        </p:txBody>
      </p:sp>
      <p:sp>
        <p:nvSpPr>
          <p:cNvPr id="1007" name="Google Shape;1007;p92"/>
          <p:cNvSpPr txBox="1"/>
          <p:nvPr>
            <p:ph idx="1" type="body"/>
          </p:nvPr>
        </p:nvSpPr>
        <p:spPr>
          <a:xfrm>
            <a:off x="684212" y="1125537"/>
            <a:ext cx="8270875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It correctly tokenizes the input stream.</a:t>
            </a:r>
            <a:endParaRPr/>
          </a:p>
        </p:txBody>
      </p:sp>
      <p:sp>
        <p:nvSpPr>
          <p:cNvPr id="1008" name="Google Shape;1008;p92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sp>
        <p:nvSpPr>
          <p:cNvPr id="1009" name="Google Shape;1009;p92"/>
          <p:cNvSpPr txBox="1"/>
          <p:nvPr/>
        </p:nvSpPr>
        <p:spPr>
          <a:xfrm>
            <a:off x="1979612" y="2276475"/>
            <a:ext cx="5670550" cy="235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Pease porridge hot.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Pease porridge cold.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Pease porridge in the pot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Nine days old.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93"/>
          <p:cNvSpPr txBox="1"/>
          <p:nvPr>
            <p:ph type="title"/>
          </p:nvPr>
        </p:nvSpPr>
        <p:spPr>
          <a:xfrm>
            <a:off x="729450" y="1758200"/>
            <a:ext cx="768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Running with two threads</a:t>
            </a:r>
            <a:endParaRPr/>
          </a:p>
        </p:txBody>
      </p:sp>
      <p:sp>
        <p:nvSpPr>
          <p:cNvPr id="1015" name="Google Shape;1015;p93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1016" name="Google Shape;1016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908050"/>
            <a:ext cx="6286500" cy="50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7" name="Google Shape;1017;p93"/>
          <p:cNvSpPr txBox="1"/>
          <p:nvPr/>
        </p:nvSpPr>
        <p:spPr>
          <a:xfrm>
            <a:off x="6948487" y="3213100"/>
            <a:ext cx="127793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Oops!</a:t>
            </a:r>
            <a:endParaRPr/>
          </a:p>
        </p:txBody>
      </p:sp>
      <p:cxnSp>
        <p:nvCxnSpPr>
          <p:cNvPr id="1018" name="Google Shape;1018;p93"/>
          <p:cNvCxnSpPr/>
          <p:nvPr/>
        </p:nvCxnSpPr>
        <p:spPr>
          <a:xfrm flipH="1">
            <a:off x="4572000" y="3500437"/>
            <a:ext cx="2303462" cy="100806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019" name="Google Shape;1019;p93"/>
          <p:cNvCxnSpPr/>
          <p:nvPr/>
        </p:nvCxnSpPr>
        <p:spPr>
          <a:xfrm rot="10800000">
            <a:off x="5867400" y="2492375"/>
            <a:ext cx="1081087" cy="79216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94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What happened?</a:t>
            </a:r>
            <a:endParaRPr/>
          </a:p>
        </p:txBody>
      </p:sp>
      <p:sp>
        <p:nvSpPr>
          <p:cNvPr id="1025" name="Google Shape;1025;p94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strtok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caches the input line by declaring a variable to have static storage class.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This causes the value stored in this variable to persist from one call to the next.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Unfortunately for us, this cached string is shared, not private.</a:t>
            </a:r>
            <a:endParaRPr/>
          </a:p>
        </p:txBody>
      </p:sp>
      <p:sp>
        <p:nvSpPr>
          <p:cNvPr id="1026" name="Google Shape;1026;p94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95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What happened?</a:t>
            </a:r>
            <a:endParaRPr/>
          </a:p>
        </p:txBody>
      </p:sp>
      <p:sp>
        <p:nvSpPr>
          <p:cNvPr id="1032" name="Google Shape;1032;p9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Thus, thread 0’s call to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strtok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with the third line of the input has apparently </a:t>
            </a:r>
            <a:r>
              <a:rPr b="0" i="0" lang="en-US" sz="3200" u="sng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overwritten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the contents of thread 1’s call with the second line.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So the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strtok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function </a:t>
            </a: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is not thread-safe.</a:t>
            </a: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If multiple threads call </a:t>
            </a: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it simultaneously, the </a:t>
            </a: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output may not be </a:t>
            </a:r>
            <a:b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correct.</a:t>
            </a:r>
            <a:endParaRPr/>
          </a:p>
        </p:txBody>
      </p:sp>
      <p:sp>
        <p:nvSpPr>
          <p:cNvPr id="1033" name="Google Shape;1033;p95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descr="emotions,females,people,persons,Photographs,shocks,surprises,women" id="1034" name="Google Shape;1034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0062" y="2852737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96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Other unsafe C library functions</a:t>
            </a:r>
            <a:endParaRPr/>
          </a:p>
        </p:txBody>
      </p:sp>
      <p:sp>
        <p:nvSpPr>
          <p:cNvPr id="1040" name="Google Shape;1040;p9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Regrettably, it’s not uncommon for C library functions to fail to be thread-safe.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 random number generator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stdlib.h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 time conversion function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localtime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b="0" i="0" lang="en-US" sz="32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time.h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041" name="Google Shape;1041;p96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97"/>
          <p:cNvSpPr txBox="1"/>
          <p:nvPr>
            <p:ph type="title"/>
          </p:nvPr>
        </p:nvSpPr>
        <p:spPr>
          <a:xfrm>
            <a:off x="611187" y="171450"/>
            <a:ext cx="828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“re-entrant” (thread safe) functions</a:t>
            </a:r>
            <a:endParaRPr/>
          </a:p>
        </p:txBody>
      </p:sp>
      <p:sp>
        <p:nvSpPr>
          <p:cNvPr id="1047" name="Google Shape;1047;p97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In some cases, the C standard specifies an alternate, thread-safe, version of a function.</a:t>
            </a:r>
            <a:endParaRPr/>
          </a:p>
        </p:txBody>
      </p:sp>
      <p:sp>
        <p:nvSpPr>
          <p:cNvPr id="1048" name="Google Shape;1048;p97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  <p:pic>
        <p:nvPicPr>
          <p:cNvPr id="1049" name="Google Shape;1049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7" y="3213100"/>
            <a:ext cx="6732587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98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Concluding Remarks (1)</a:t>
            </a:r>
            <a:endParaRPr/>
          </a:p>
        </p:txBody>
      </p:sp>
      <p:sp>
        <p:nvSpPr>
          <p:cNvPr id="1055" name="Google Shape;1055;p98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 thread in shared-memory programming is analogous to a process in distributed memory programming.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However, a thread is often lighter-weight than a full-fledged process.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In Pthreads programs, all the threads have access to global variables, while local variables usually are private to the thread running the function.</a:t>
            </a:r>
            <a:endParaRPr/>
          </a:p>
        </p:txBody>
      </p:sp>
      <p:sp>
        <p:nvSpPr>
          <p:cNvPr id="1056" name="Google Shape;1056;p98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9"/>
          <p:cNvSpPr txBox="1"/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Concluding Remarks (2)</a:t>
            </a:r>
            <a:endParaRPr/>
          </a:p>
        </p:txBody>
      </p:sp>
      <p:sp>
        <p:nvSpPr>
          <p:cNvPr id="1062" name="Google Shape;1062;p99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When indeterminacy results from multiple threads attempting to access a shared resource such as a shared variable or a shared file, at least one of the accesses is an update, and the accesses can result in an error, we have a </a:t>
            </a: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race condition</a:t>
            </a:r>
            <a:r>
              <a:rPr b="0" i="0" lang="en-US" sz="32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063" name="Google Shape;1063;p99"/>
          <p:cNvSpPr txBox="1"/>
          <p:nvPr/>
        </p:nvSpPr>
        <p:spPr>
          <a:xfrm>
            <a:off x="1042987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2010, Elsevier Inc. All rights Reserved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2008-07-27T22:34:41Z</dcterms:created>
  <dc:creator>Kathy J. Liszka</dc:creator>
</cp:coreProperties>
</file>