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72" r:id="rId3"/>
    <p:sldId id="273" r:id="rId4"/>
    <p:sldId id="258" r:id="rId5"/>
    <p:sldId id="260" r:id="rId6"/>
    <p:sldId id="275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63" r:id="rId16"/>
    <p:sldId id="262" r:id="rId17"/>
    <p:sldId id="264" r:id="rId18"/>
    <p:sldId id="266" r:id="rId19"/>
    <p:sldId id="265" r:id="rId20"/>
    <p:sldId id="267" r:id="rId21"/>
    <p:sldId id="268" r:id="rId22"/>
    <p:sldId id="270" r:id="rId23"/>
    <p:sldId id="269" r:id="rId24"/>
    <p:sldId id="27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5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6E3A27-17C8-4889-880E-6C39499863E6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17D44-9CCA-4448-B9FA-3B2A0418315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33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EC5294-8862-40E9-8AF7-48B2F1AB0C1D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06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25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48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93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2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1711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58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81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5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680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88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53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EEE42-125D-4A4A-9698-D80ECDC9C15A}" type="datetimeFigureOut">
              <a:rPr lang="fr-FR" smtClean="0"/>
              <a:t>10/11/2018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1D99A-F3CF-4420-95C2-2D6DD61E00E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4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400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3" Type="http://schemas.openxmlformats.org/officeDocument/2006/relationships/image" Target="../media/image3.emf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11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FC9E3B-3E3A-4918-8811-F0AF10B46F12}"/>
              </a:ext>
            </a:extLst>
          </p:cNvPr>
          <p:cNvSpPr txBox="1"/>
          <p:nvPr/>
        </p:nvSpPr>
        <p:spPr>
          <a:xfrm>
            <a:off x="2303932" y="3027508"/>
            <a:ext cx="4654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</a:rPr>
              <a:t>DIFFUSION IN CLAY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515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4102" y="563017"/>
                <a:ext cx="557691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02" y="563017"/>
                <a:ext cx="5576911" cy="404791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78170" y="1019108"/>
                <a:ext cx="4214167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F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𝑑𝑖𝑓𝑓</m:t>
                                  </m:r>
                                </m:sub>
                                <m:sup/>
                              </m:sSubSup>
                            </m:e>
                          </m:sPre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70" y="1019108"/>
                <a:ext cx="4214167" cy="745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54331" y="120777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Nernst-Planck equation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6724" y="63119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Chemical potential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720" y="889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Bulk water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19101" y="2311399"/>
            <a:ext cx="850899" cy="787400"/>
            <a:chOff x="977900" y="1778000"/>
            <a:chExt cx="850900" cy="787400"/>
          </a:xfrm>
        </p:grpSpPr>
        <p:sp>
          <p:nvSpPr>
            <p:cNvPr id="2" name="Ellipse 1"/>
            <p:cNvSpPr/>
            <p:nvPr/>
          </p:nvSpPr>
          <p:spPr bwMode="auto">
            <a:xfrm>
              <a:off x="977900" y="1778000"/>
              <a:ext cx="850900" cy="787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baseline="30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016000" y="1917700"/>
              <a:ext cx="784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Arial" charset="0"/>
                </a:rPr>
                <a:t>Na</a:t>
              </a:r>
              <a:r>
                <a:rPr lang="en-US" sz="2800" b="1" baseline="30000" dirty="0">
                  <a:solidFill>
                    <a:srgbClr val="000000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67660" y="3238499"/>
            <a:ext cx="850900" cy="787400"/>
            <a:chOff x="-63500" y="2362200"/>
            <a:chExt cx="850900" cy="787400"/>
          </a:xfrm>
        </p:grpSpPr>
        <p:sp>
          <p:nvSpPr>
            <p:cNvPr id="39" name="Ellipse 38"/>
            <p:cNvSpPr/>
            <p:nvPr/>
          </p:nvSpPr>
          <p:spPr bwMode="auto">
            <a:xfrm>
              <a:off x="-63500" y="2362200"/>
              <a:ext cx="850900" cy="787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baseline="30000" dirty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63500" y="2501900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Arial" charset="0"/>
                </a:rPr>
                <a:t>Cl</a:t>
              </a:r>
              <a:r>
                <a:rPr lang="en-US" sz="2800" b="1" baseline="30000" dirty="0">
                  <a:solidFill>
                    <a:srgbClr val="000000"/>
                  </a:solidFill>
                  <a:latin typeface="Arial" charset="0"/>
                </a:rPr>
                <a:t>-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844550" y="2704845"/>
                <a:ext cx="1403910" cy="787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𝑑𝑖𝑓𝑓</m:t>
                          </m:r>
                        </m:sub>
                        <m:sup/>
                      </m:sSubSup>
                    </m:oMath>
                  </m:oMathPara>
                </a14:m>
                <a:endParaRPr lang="en-US" sz="36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2704845"/>
                <a:ext cx="1403910" cy="787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71600" y="5301208"/>
            <a:ext cx="75168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>
                <a:solidFill>
                  <a:srgbClr val="FF0000"/>
                </a:solidFill>
              </a:rPr>
              <a:t>Electrophoresis</a:t>
            </a:r>
            <a:r>
              <a:rPr lang="fr-FR" sz="3200" dirty="0">
                <a:solidFill>
                  <a:srgbClr val="FF0000"/>
                </a:solidFill>
              </a:rPr>
              <a:t> at </a:t>
            </a:r>
            <a:r>
              <a:rPr lang="fr-FR" sz="3200" dirty="0" err="1">
                <a:solidFill>
                  <a:srgbClr val="FF0000"/>
                </a:solidFill>
              </a:rPr>
              <a:t>zero</a:t>
            </a:r>
            <a:r>
              <a:rPr lang="fr-FR" sz="3200" dirty="0">
                <a:solidFill>
                  <a:srgbClr val="FF0000"/>
                </a:solidFill>
              </a:rPr>
              <a:t> </a:t>
            </a:r>
            <a:r>
              <a:rPr lang="fr-FR" sz="3200" dirty="0" err="1">
                <a:solidFill>
                  <a:srgbClr val="FF0000"/>
                </a:solidFill>
              </a:rPr>
              <a:t>current</a:t>
            </a:r>
            <a:r>
              <a:rPr lang="fr-FR" sz="3200" dirty="0">
                <a:solidFill>
                  <a:srgbClr val="FF0000"/>
                </a:solidFill>
              </a:rPr>
              <a:t> condition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87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44444E-6 L 0.66945 0.00371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72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66389 3.7037E-7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94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0.66389 3.7037E-7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1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4097" y="563011"/>
                <a:ext cx="5119543" cy="5087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800" i="1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 i="1"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sz="1800" i="1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 i="1"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sz="1800" i="1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/>
                        </a:rPr>
                        <m:t>R</m:t>
                      </m:r>
                      <m:r>
                        <a:rPr lang="en-US" sz="1800" i="1"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097" y="563011"/>
                <a:ext cx="5119543" cy="50879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78164" y="1019103"/>
                <a:ext cx="3726405" cy="812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800" i="1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F</m:t>
                          </m:r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𝜕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𝑑𝑖𝑓𝑓</m:t>
                                  </m:r>
                                </m:sub>
                                <m:sup/>
                              </m:sSubSup>
                            </m:e>
                          </m:sPre>
                        </m:num>
                        <m:den>
                          <m:r>
                            <a:rPr lang="en-US" sz="1800" i="1">
                              <a:latin typeface="Cambria Math"/>
                            </a:rPr>
                            <m:t>𝜕</m:t>
                          </m:r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64" y="1019103"/>
                <a:ext cx="3726405" cy="8129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54330" y="1207770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Nernst-Planck equation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6720" y="631190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Chemical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87236" y="2142847"/>
                <a:ext cx="7726620" cy="8649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400" i="1">
                          <a:latin typeface="Cambria Math"/>
                        </a:rPr>
                        <m:t>=−</m:t>
                      </m:r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400" i="1">
                              <a:latin typeface="Cambria Math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4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func>
                            </m:num>
                            <m:den>
                              <m:r>
                                <a:rPr lang="en-US" sz="14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4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400" i="1">
                                      <a:latin typeface="Cambria Math"/>
                                    </a:rPr>
                                    <m:t>+</m:t>
                                  </m:r>
                                  <m:sPre>
                                    <m:sPre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sPre>
                                  <m:f>
                                    <m:f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4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Pre>
                                            <m:sPre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lang="en-US" sz="14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sPre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4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nary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6" y="2142847"/>
                <a:ext cx="7726620" cy="864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3474720" y="889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Bulk water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35630" y="383032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Diffuse layer 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463290" y="4741386"/>
                <a:ext cx="6606540" cy="11258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𝐷𝐿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</m:sPre>
                        </m:e>
                      </m:func>
                      <m:r>
                        <a:rPr lang="en-US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𝐷𝐿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,∞)</m:t>
                              </m:r>
                            </m:e>
                          </m:sPre>
                        </m:e>
                      </m:func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𝐷𝐿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8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sPre>
                        </m:e>
                      </m:func>
                      <m:r>
                        <a:rPr lang="en-US" sz="1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>
                              <a:latin typeface="Cambria Math"/>
                            </a:rPr>
                            <m:t>R</m:t>
                          </m:r>
                          <m:r>
                            <a:rPr lang="en-US" sz="1800" i="1">
                              <a:latin typeface="Cambria Math"/>
                            </a:rPr>
                            <m:t>𝑇</m:t>
                          </m:r>
                        </m:den>
                      </m:f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/>
                            </a:rPr>
                            <m:t>𝜓</m:t>
                          </m:r>
                        </m:e>
                        <m:sub>
                          <m:r>
                            <a:rPr lang="en-US" sz="1800" i="1">
                              <a:latin typeface="Cambria Math"/>
                            </a:rPr>
                            <m:t>𝐷𝐿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290" y="4741386"/>
                <a:ext cx="6606540" cy="11258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105410" y="4164350"/>
            <a:ext cx="3806190" cy="2717780"/>
            <a:chOff x="102870" y="765810"/>
            <a:chExt cx="3806190" cy="2717780"/>
          </a:xfrm>
        </p:grpSpPr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731" y="1094556"/>
              <a:ext cx="3001109" cy="18290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4" name="Connecteur droit avec flèche 13"/>
            <p:cNvCxnSpPr/>
            <p:nvPr/>
          </p:nvCxnSpPr>
          <p:spPr bwMode="auto">
            <a:xfrm>
              <a:off x="708660" y="3086100"/>
              <a:ext cx="32004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Connecteur droit avec flèche 14"/>
            <p:cNvCxnSpPr/>
            <p:nvPr/>
          </p:nvCxnSpPr>
          <p:spPr bwMode="auto">
            <a:xfrm flipV="1">
              <a:off x="457200" y="765810"/>
              <a:ext cx="0" cy="16573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ZoneTexte 15"/>
            <p:cNvSpPr txBox="1"/>
            <p:nvPr/>
          </p:nvSpPr>
          <p:spPr>
            <a:xfrm>
              <a:off x="1988820" y="296037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x</a:t>
              </a:r>
              <a:endParaRPr lang="en-US" sz="18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102870" y="1375410"/>
              <a:ext cx="343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y</a:t>
              </a:r>
              <a:endParaRPr lang="en-US" sz="18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5592289" y="6155633"/>
                <a:ext cx="2092048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</a:rPr>
                            <m:t>𝑥</m:t>
                          </m:r>
                          <m:r>
                            <a:rPr lang="en-US" sz="1800" i="1">
                              <a:latin typeface="Cambria Math"/>
                            </a:rPr>
                            <m:t>,</m:t>
                          </m:r>
                          <m:r>
                            <a:rPr lang="en-US" sz="1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800" i="1"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8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sPre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289" y="6155633"/>
                <a:ext cx="2092048" cy="4834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ZoneTexte 19"/>
          <p:cNvSpPr txBox="1"/>
          <p:nvPr/>
        </p:nvSpPr>
        <p:spPr>
          <a:xfrm>
            <a:off x="4183380" y="48691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(1)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227320" y="6233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(2)</a:t>
            </a:r>
          </a:p>
        </p:txBody>
      </p:sp>
      <p:grpSp>
        <p:nvGrpSpPr>
          <p:cNvPr id="22" name="Groupe 21"/>
          <p:cNvGrpSpPr/>
          <p:nvPr/>
        </p:nvGrpSpPr>
        <p:grpSpPr>
          <a:xfrm>
            <a:off x="212656" y="2337612"/>
            <a:ext cx="2553404" cy="1203958"/>
            <a:chOff x="395536" y="3899712"/>
            <a:chExt cx="2553404" cy="1203958"/>
          </a:xfrm>
        </p:grpSpPr>
        <p:sp>
          <p:nvSpPr>
            <p:cNvPr id="23" name="Rectangle 22"/>
            <p:cNvSpPr/>
            <p:nvPr/>
          </p:nvSpPr>
          <p:spPr bwMode="auto">
            <a:xfrm>
              <a:off x="2405380" y="3899712"/>
              <a:ext cx="543560" cy="72008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Connecteur droit 23"/>
            <p:cNvCxnSpPr>
              <a:stCxn id="23" idx="2"/>
              <a:endCxn id="25" idx="0"/>
            </p:cNvCxnSpPr>
            <p:nvPr/>
          </p:nvCxnSpPr>
          <p:spPr bwMode="auto">
            <a:xfrm flipH="1">
              <a:off x="1596346" y="4619792"/>
              <a:ext cx="1080814" cy="176101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" name="ZoneTexte 24"/>
            <p:cNvSpPr txBox="1"/>
            <p:nvPr/>
          </p:nvSpPr>
          <p:spPr>
            <a:xfrm>
              <a:off x="395536" y="4795893"/>
              <a:ext cx="24016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Concentration gradient term</a:t>
              </a:r>
            </a:p>
          </p:txBody>
        </p:sp>
      </p:grpSp>
      <p:grpSp>
        <p:nvGrpSpPr>
          <p:cNvPr id="26" name="Groupe 25"/>
          <p:cNvGrpSpPr/>
          <p:nvPr/>
        </p:nvGrpSpPr>
        <p:grpSpPr>
          <a:xfrm>
            <a:off x="2636027" y="2326182"/>
            <a:ext cx="3094707" cy="1231688"/>
            <a:chOff x="3089347" y="3842562"/>
            <a:chExt cx="2709331" cy="1231688"/>
          </a:xfrm>
        </p:grpSpPr>
        <p:sp>
          <p:nvSpPr>
            <p:cNvPr id="27" name="Rectangle 26"/>
            <p:cNvSpPr/>
            <p:nvPr/>
          </p:nvSpPr>
          <p:spPr bwMode="auto">
            <a:xfrm>
              <a:off x="3328670" y="3842562"/>
              <a:ext cx="751840" cy="72008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Connecteur droit 27"/>
            <p:cNvCxnSpPr>
              <a:endCxn id="29" idx="0"/>
            </p:cNvCxnSpPr>
            <p:nvPr/>
          </p:nvCxnSpPr>
          <p:spPr bwMode="auto">
            <a:xfrm>
              <a:off x="3779912" y="4562642"/>
              <a:ext cx="418562" cy="213506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ZoneTexte 28"/>
            <p:cNvSpPr txBox="1"/>
            <p:nvPr/>
          </p:nvSpPr>
          <p:spPr>
            <a:xfrm>
              <a:off x="3089347" y="4766473"/>
              <a:ext cx="27093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Activity coefficient gradient term</a:t>
              </a:r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3995938" y="1984628"/>
            <a:ext cx="4293833" cy="1570962"/>
            <a:chOff x="4926331" y="3501008"/>
            <a:chExt cx="3404940" cy="1570962"/>
          </a:xfrm>
        </p:grpSpPr>
        <p:sp>
          <p:nvSpPr>
            <p:cNvPr id="31" name="Rectangle 30"/>
            <p:cNvSpPr/>
            <p:nvPr/>
          </p:nvSpPr>
          <p:spPr bwMode="auto">
            <a:xfrm>
              <a:off x="4926331" y="3501008"/>
              <a:ext cx="2455351" cy="115212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2" name="Connecteur droit 31"/>
            <p:cNvCxnSpPr>
              <a:stCxn id="31" idx="2"/>
              <a:endCxn id="33" idx="0"/>
            </p:cNvCxnSpPr>
            <p:nvPr/>
          </p:nvCxnSpPr>
          <p:spPr bwMode="auto">
            <a:xfrm>
              <a:off x="6463665" y="4653136"/>
              <a:ext cx="626516" cy="142757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6319245" y="4764193"/>
              <a:ext cx="2012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Diffusion potential term</a:t>
              </a:r>
            </a:p>
          </p:txBody>
        </p:sp>
      </p:grpSp>
      <p:sp>
        <p:nvSpPr>
          <p:cNvPr id="37" name="ZoneTexte 36"/>
          <p:cNvSpPr txBox="1"/>
          <p:nvPr/>
        </p:nvSpPr>
        <p:spPr>
          <a:xfrm>
            <a:off x="2491740" y="6581001"/>
            <a:ext cx="958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Diffusion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327228" y="4317712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Equilibrium</a:t>
            </a:r>
          </a:p>
        </p:txBody>
      </p:sp>
    </p:spTree>
    <p:extLst>
      <p:ext uri="{BB962C8B-B14F-4D97-AF65-F5344CB8AC3E}">
        <p14:creationId xmlns:p14="http://schemas.microsoft.com/office/powerpoint/2010/main" val="38481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9" grpId="0"/>
      <p:bldP spid="20" grpId="0"/>
      <p:bldP spid="21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25830" y="1130991"/>
                <a:ext cx="7052310" cy="975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600" i="1">
                          <a:latin typeface="Cambria Math"/>
                        </a:rPr>
                        <m:t>=−</m:t>
                      </m:r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func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sPr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Pre>
                                            <m:sPre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sPre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" y="1130991"/>
                <a:ext cx="7052310" cy="975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/>
          <p:cNvSpPr txBox="1"/>
          <p:nvPr/>
        </p:nvSpPr>
        <p:spPr>
          <a:xfrm>
            <a:off x="3578059" y="8001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Bulk water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135630" y="22098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Diffuse layer 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2697920"/>
                <a:ext cx="9635490" cy="19062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,</m:t>
                          </m:r>
                          <m:r>
                            <a:rPr lang="en-US" sz="1600" i="1"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sPre>
                      <m:r>
                        <a:rPr lang="en-US" sz="1600" i="1">
                          <a:latin typeface="Cambria Math"/>
                        </a:rPr>
                        <m:t>=−</m:t>
                      </m:r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Sup>
                        <m:sSup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F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R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sPre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</m:e>
                          </m:sPr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func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F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𝐷𝐿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R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sPre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F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𝐷𝐿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R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sPre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e>
                                  </m:sPr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Pre>
                                            <m:sPre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sPre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)</m:t>
                                  </m:r>
                                </m:e>
                              </m:sPr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F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𝜓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𝐷𝐿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(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𝑦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R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𝑇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97920"/>
                <a:ext cx="9635490" cy="19062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/>
          <p:cNvSpPr txBox="1"/>
          <p:nvPr/>
        </p:nvSpPr>
        <p:spPr>
          <a:xfrm>
            <a:off x="2532904" y="474726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/>
              <a:t>Bulk water/diffuse layer water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0" y="5096715"/>
                <a:ext cx="9292590" cy="1004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600" i="1">
                          <a:latin typeface="Cambria Math"/>
                        </a:rPr>
                        <m:t>=−</m:t>
                      </m:r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Pre>
                            <m:sPre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sz="1600" i="1"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600">
                                      <a:latin typeface="Cambria Math"/>
                                    </a:rPr>
                                    <m:t>ln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func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lang="en-US" sz="1600" i="1">
                                      <a:latin typeface="Cambria Math"/>
                                    </a:rPr>
                                    <m:t>+</m:t>
                                  </m:r>
                                  <m:sPre>
                                    <m:sPre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sPr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Pre>
                                            <m:sPre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6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i="1">
                                                      <a:latin typeface="Cambria Math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sPre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6715"/>
                <a:ext cx="9292590" cy="1004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07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820" y="2572703"/>
            <a:ext cx="3789998" cy="2597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0" y="110695"/>
                <a:ext cx="9292590" cy="969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PrePr>
                        <m:sub/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𝐽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sPre>
                        <m:sPre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PrePr>
                        <m:sub/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num>
                            <m:den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</m:t>
                          </m:r>
                          <m:sPre>
                            <m:sPre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/>
                            <m:sup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f>
                            <m:f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func>
                                <m:func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0" lang="en-US" sz="18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ln</m:t>
                                  </m:r>
                                </m:fName>
                                <m:e>
                                  <m:sPre>
                                    <m:sPre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sPre>
                                </m:e>
                              </m:func>
                            </m:num>
                            <m:den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𝜕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PrePr>
                        <m:sub/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PrePr>
                        <m:sub/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US" sz="18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US" sz="18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US" sz="18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num>
                                    <m:den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den>
                                  </m:f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sPre>
                                    <m:sPre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PrePr>
                                    <m:sub/>
                                    <m:sup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𝑏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sPre>
                                  <m:f>
                                    <m:f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  <m:func>
                                        <m:funcPr>
                                          <m:ctrlPr>
                                            <a:rPr kumimoji="0" lang="en-US" sz="1800" b="1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kumimoji="0" lang="en-US" sz="1800" b="1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/>
                                              <a:ea typeface="+mn-ea"/>
                                              <a:cs typeface="+mn-cs"/>
                                            </a:rPr>
                                            <m:t>ln</m:t>
                                          </m:r>
                                        </m:fName>
                                        <m:e>
                                          <m:sPre>
                                            <m:sPrePr>
                                              <m:ctrlPr>
                                                <a:rPr kumimoji="0" lang="en-US" sz="18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PrePr>
                                            <m:sub/>
                                            <m:sup>
                                              <m:r>
                                                <a:rPr kumimoji="0" lang="en-US" sz="1800" b="1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/>
                                                  <a:ea typeface="+mn-ea"/>
                                                  <a:cs typeface="+mn-cs"/>
                                                </a:rPr>
                                                <m:t>𝑏</m:t>
                                              </m:r>
                                            </m:sup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kumimoji="0" lang="en-US" sz="18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 panose="02040503050406030204" pitchFamily="18" charset="0"/>
                                                      <a:ea typeface="+mn-ea"/>
                                                      <a:cs typeface="+mn-cs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kumimoji="0" lang="en-US" sz="18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𝛾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kumimoji="0" lang="en-US" sz="1800" b="1" i="1" u="none" strike="noStrike" kern="1200" cap="none" spc="0" normalizeH="0" baseline="0" noProof="0">
                                                      <a:ln>
                                                        <a:noFill/>
                                                      </a:ln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uLnTx/>
                                                      <a:uFillTx/>
                                                      <a:latin typeface="Cambria Math"/>
                                                      <a:ea typeface="+mn-ea"/>
                                                      <a:cs typeface="+mn-cs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sPre>
                                        </m:e>
                                      </m:func>
                                    </m:num>
                                    <m:den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𝜕</m:t>
                                      </m:r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/</m:t>
                                  </m:r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sz="18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0695"/>
                <a:ext cx="9292590" cy="9691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Image 11"/>
          <p:cNvPicPr/>
          <p:nvPr/>
        </p:nvPicPr>
        <p:blipFill>
          <a:blip r:embed="rId4"/>
          <a:stretch>
            <a:fillRect/>
          </a:stretch>
        </p:blipFill>
        <p:spPr>
          <a:xfrm>
            <a:off x="88582" y="1901190"/>
            <a:ext cx="3457575" cy="287274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4194810" y="1878330"/>
            <a:ext cx="438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Simplification of the diffuse layer electrostatic potential term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4085" y="4954337"/>
                <a:ext cx="4752519" cy="9670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Pre>
                            <m:sPre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/>
                            <m:sup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acc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𝐷𝐿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𝑦</m:t>
                          </m:r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𝐷𝐿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Pre>
                            <m:sPre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/>
                            <m:sup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nary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F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𝐷𝐿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R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d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≈</m:t>
                      </m:r>
                      <m:sPre>
                        <m:sPre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PrePr>
                        <m:sub/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F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𝑀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R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5" y="4954337"/>
                <a:ext cx="4752519" cy="96706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0395" y="5944287"/>
                <a:ext cx="3716402" cy="698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16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h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𝐷𝐿</m:t>
                              </m:r>
                            </m:sub>
                          </m:sSub>
                        </m:den>
                      </m:f>
                      <m:r>
                        <a:rPr kumimoji="0" lang="en-US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sPre>
                                <m:sPrePr>
                                  <m:ctrlP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e>
                          </m:acc>
                        </m:e>
                      </m:nary>
                      <m:r>
                        <a:rPr kumimoji="0" lang="en-US" sz="16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=−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sz="16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Pre>
                            <m:sPre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PrePr>
                            <m:sub/>
                            <m:sup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sSup>
                            <m:sSup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f>
                                <m:fPr>
                                  <m:ctrlP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0" lang="en-US" sz="16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F</m:t>
                                  </m:r>
                                  <m:sSub>
                                    <m:sSubPr>
                                      <m:ctrlP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kumimoji="0" lang="en-US" sz="16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/>
                                          <a:ea typeface="+mn-ea"/>
                                          <a:cs typeface="+mn-cs"/>
                                        </a:rPr>
                                        <m:t>𝑀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0" lang="en-US" sz="16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R</m:t>
                                  </m:r>
                                  <m:r>
                                    <a:rPr kumimoji="0" lang="en-US" sz="16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𝑇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95" y="5944287"/>
                <a:ext cx="3716402" cy="69871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/>
          <p:cNvSpPr txBox="1"/>
          <p:nvPr/>
        </p:nvSpPr>
        <p:spPr>
          <a:xfrm>
            <a:off x="5326380" y="2926080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h</a:t>
            </a:r>
            <a:r>
              <a:rPr kumimoji="0" lang="en-US" sz="1800" b="0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DL</a:t>
            </a:r>
            <a:endParaRPr kumimoji="0" lang="en-US" sz="1200" b="0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+mn-cs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4278630" y="5745480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Mean potential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228600" y="1034220"/>
                <a:ext cx="3073400" cy="5092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fr-F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𝐴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fr-FR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𝑧</m:t>
                              </m:r>
                            </m:e>
                            <m: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f>
                            <m:fPr>
                              <m:ctrlP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F</m:t>
                              </m:r>
                              <m:sSub>
                                <m:sSubPr>
                                  <m:ctrlP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kumimoji="0" lang="en-US" sz="18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/>
                                      <a:ea typeface="+mn-ea"/>
                                      <a:cs typeface="+mn-cs"/>
                                    </a:rPr>
                                    <m:t>𝐷𝐿</m:t>
                                  </m:r>
                                </m:sub>
                              </m:sSub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)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kumimoji="0" lang="en-US" sz="18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R</m:t>
                              </m:r>
                              <m:r>
                                <a:rPr kumimoji="0" lang="en-US" sz="1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/>
                                  <a:ea typeface="+mn-ea"/>
                                  <a:cs typeface="+mn-cs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1034220"/>
                <a:ext cx="3073400" cy="50924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9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" grpId="0"/>
      <p:bldP spid="5" grpId="0"/>
      <p:bldP spid="6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879316" cy="4144691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-137053" y="313788"/>
                <a:ext cx="9292590" cy="9336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sz="1600" i="1">
                          <a:latin typeface="Cambria Math"/>
                        </a:rPr>
                        <m:t>=−</m:t>
                      </m:r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sPre>
                            </m:num>
                            <m:den>
                              <m:r>
                                <a:rPr lang="en-US" sz="1600" i="1">
                                  <a:latin typeface="Cambria Math"/>
                                </a:rPr>
                                <m:t>𝜕</m:t>
                              </m:r>
                              <m:r>
                                <a:rPr lang="en-US" sz="1600" i="1">
                                  <a:latin typeface="Cambria Math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sz="160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</m:sSub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  <m:r>
                            <a:rPr lang="en-US" sz="1600" i="1">
                              <a:latin typeface="Cambria Math"/>
                            </a:rPr>
                            <m:t>/</m:t>
                          </m:r>
                          <m:r>
                            <a:rPr lang="en-US" sz="1600" i="1">
                              <a:latin typeface="Cambria Math"/>
                            </a:rPr>
                            <m:t>𝐷𝐿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sPre>
                        <m:sPre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sz="1600" i="1"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sPre>
                                        <m:sPre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PrePr>
                                        <m:sub/>
                                        <m:sup>
                                          <m:r>
                                            <a:rPr lang="en-US" sz="1600" i="1">
                                              <a:latin typeface="Cambria Math"/>
                                            </a:rPr>
                                            <m:t>𝑏</m:t>
                                          </m:r>
                                        </m:sup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i="1">
                                                  <a:latin typeface="Cambria Math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sPre>
                                    </m:num>
                                    <m:den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𝜕</m:t>
                                      </m:r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/</m:t>
                                  </m:r>
                                  <m:r>
                                    <a:rPr lang="en-US" sz="1600" i="1">
                                      <a:latin typeface="Cambria Math"/>
                                    </a:rPr>
                                    <m:t>𝐷𝐿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Pre>
                                <m:sPre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PrePr>
                                <m:sub/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𝑏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sPr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053" y="313788"/>
                <a:ext cx="9292590" cy="9336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032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653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Geometry</a:t>
            </a:r>
            <a:r>
              <a:rPr lang="fr-FR" sz="2800" dirty="0"/>
              <a:t> of the system, </a:t>
            </a:r>
            <a:r>
              <a:rPr lang="fr-FR" sz="2800" dirty="0" err="1"/>
              <a:t>general</a:t>
            </a:r>
            <a:r>
              <a:rPr lang="fr-FR" sz="2800" dirty="0"/>
              <a:t> </a:t>
            </a:r>
            <a:r>
              <a:rPr lang="fr-FR" sz="2800" dirty="0" err="1"/>
              <a:t>properties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4160" y="740221"/>
            <a:ext cx="6217920" cy="26532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DISCRETIZATION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distance_units</a:t>
            </a:r>
            <a:r>
              <a:rPr lang="fr-FR" sz="1400" dirty="0">
                <a:solidFill>
                  <a:schemeClr val="tx1"/>
                </a:solidFill>
              </a:rPr>
              <a:t>  </a:t>
            </a:r>
            <a:r>
              <a:rPr lang="fr-FR" sz="1400" dirty="0" err="1">
                <a:solidFill>
                  <a:schemeClr val="tx1"/>
                </a:solidFill>
              </a:rPr>
              <a:t>meters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xzones</a:t>
            </a:r>
            <a:r>
              <a:rPr lang="fr-FR" sz="1400" dirty="0">
                <a:solidFill>
                  <a:schemeClr val="tx1"/>
                </a:solidFill>
              </a:rPr>
              <a:t>        1 0.0001 50 0.0001 1 0.0001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yzones</a:t>
            </a:r>
            <a:r>
              <a:rPr lang="fr-FR" sz="1400" dirty="0">
                <a:solidFill>
                  <a:schemeClr val="tx1"/>
                </a:solidFill>
              </a:rPr>
              <a:t>        1 100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zzones</a:t>
            </a:r>
            <a:r>
              <a:rPr lang="fr-FR" sz="1400" dirty="0">
                <a:solidFill>
                  <a:schemeClr val="tx1"/>
                </a:solidFill>
              </a:rPr>
              <a:t>        1 1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INITIAL_CONDITIONS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HReservoir</a:t>
            </a:r>
            <a:r>
              <a:rPr lang="fr-FR" sz="1400" dirty="0">
                <a:solidFill>
                  <a:schemeClr val="tx1"/>
                </a:solidFill>
              </a:rPr>
              <a:t>   1-1 1-1 1-1</a:t>
            </a:r>
          </a:p>
          <a:p>
            <a:r>
              <a:rPr lang="fr-FR" sz="1400" dirty="0">
                <a:solidFill>
                  <a:schemeClr val="tx1"/>
                </a:solidFill>
              </a:rPr>
              <a:t>Clay         2-51 1-1 1-1 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LReservoir</a:t>
            </a:r>
            <a:r>
              <a:rPr lang="fr-FR" sz="1400" dirty="0">
                <a:solidFill>
                  <a:schemeClr val="tx1"/>
                </a:solidFill>
              </a:rPr>
              <a:t>   52-52  1-1 1-1 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4" name="Rectangle 3"/>
          <p:cNvSpPr/>
          <p:nvPr/>
        </p:nvSpPr>
        <p:spPr>
          <a:xfrm>
            <a:off x="264160" y="3937020"/>
            <a:ext cx="7609840" cy="2118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BOUNDARY_CONDITIONS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X_begin</a:t>
            </a:r>
            <a:r>
              <a:rPr lang="fr-FR" sz="1400" dirty="0">
                <a:solidFill>
                  <a:schemeClr val="tx1"/>
                </a:solidFill>
              </a:rPr>
              <a:t>   </a:t>
            </a:r>
            <a:r>
              <a:rPr lang="fr-FR" sz="1400" dirty="0" err="1">
                <a:solidFill>
                  <a:schemeClr val="tx1"/>
                </a:solidFill>
              </a:rPr>
              <a:t>HReservoir</a:t>
            </a:r>
            <a:r>
              <a:rPr lang="fr-FR" sz="1400" dirty="0">
                <a:solidFill>
                  <a:schemeClr val="tx1"/>
                </a:solidFill>
              </a:rPr>
              <a:t>   Flux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X_end</a:t>
            </a:r>
            <a:r>
              <a:rPr lang="fr-FR" sz="1400" dirty="0">
                <a:solidFill>
                  <a:schemeClr val="tx1"/>
                </a:solidFill>
              </a:rPr>
              <a:t>     </a:t>
            </a:r>
            <a:r>
              <a:rPr lang="fr-FR" sz="1400" dirty="0" err="1">
                <a:solidFill>
                  <a:schemeClr val="tx1"/>
                </a:solidFill>
              </a:rPr>
              <a:t>Lreservoir</a:t>
            </a:r>
            <a:r>
              <a:rPr lang="fr-FR" sz="1400" dirty="0">
                <a:solidFill>
                  <a:schemeClr val="tx1"/>
                </a:solidFill>
              </a:rPr>
              <a:t>   Flux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FLOW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space_units</a:t>
            </a:r>
            <a:r>
              <a:rPr lang="fr-FR" sz="1400" dirty="0">
                <a:solidFill>
                  <a:schemeClr val="tx1"/>
                </a:solidFill>
              </a:rPr>
              <a:t>                </a:t>
            </a:r>
            <a:r>
              <a:rPr lang="fr-FR" sz="1400" dirty="0" err="1">
                <a:solidFill>
                  <a:schemeClr val="tx1"/>
                </a:solidFill>
              </a:rPr>
              <a:t>meters</a:t>
            </a:r>
            <a:r>
              <a:rPr lang="fr-FR" sz="1400" dirty="0">
                <a:solidFill>
                  <a:schemeClr val="tx1"/>
                </a:solidFill>
              </a:rPr>
              <a:t>                       !!Default : </a:t>
            </a:r>
            <a:r>
              <a:rPr lang="fr-FR" sz="1400" dirty="0" err="1">
                <a:solidFill>
                  <a:schemeClr val="tx1"/>
                </a:solidFill>
              </a:rPr>
              <a:t>meters</a:t>
            </a:r>
            <a:r>
              <a:rPr lang="fr-FR" sz="1400" dirty="0">
                <a:solidFill>
                  <a:schemeClr val="tx1"/>
                </a:solidFill>
              </a:rPr>
              <a:t> ; km, cm, mm, </a:t>
            </a:r>
            <a:r>
              <a:rPr lang="fr-FR" sz="1400" dirty="0" err="1">
                <a:solidFill>
                  <a:schemeClr val="tx1"/>
                </a:solidFill>
              </a:rPr>
              <a:t>um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time_units</a:t>
            </a:r>
            <a:r>
              <a:rPr lang="fr-FR" sz="1400" dirty="0">
                <a:solidFill>
                  <a:schemeClr val="tx1"/>
                </a:solidFill>
              </a:rPr>
              <a:t>                 seconds                      !!Default : </a:t>
            </a:r>
            <a:r>
              <a:rPr lang="fr-FR" sz="1400" dirty="0" err="1">
                <a:solidFill>
                  <a:schemeClr val="tx1"/>
                </a:solidFill>
              </a:rPr>
              <a:t>years</a:t>
            </a:r>
            <a:r>
              <a:rPr lang="fr-FR" sz="1400" dirty="0">
                <a:solidFill>
                  <a:schemeClr val="tx1"/>
                </a:solidFill>
              </a:rPr>
              <a:t> ; </a:t>
            </a:r>
            <a:r>
              <a:rPr lang="fr-FR" sz="1400" dirty="0" err="1">
                <a:solidFill>
                  <a:schemeClr val="tx1"/>
                </a:solidFill>
              </a:rPr>
              <a:t>days</a:t>
            </a:r>
            <a:r>
              <a:rPr lang="fr-FR" sz="1400" dirty="0">
                <a:solidFill>
                  <a:schemeClr val="tx1"/>
                </a:solidFill>
              </a:rPr>
              <a:t>, </a:t>
            </a:r>
            <a:r>
              <a:rPr lang="fr-FR" sz="1400" dirty="0" err="1">
                <a:solidFill>
                  <a:schemeClr val="tx1"/>
                </a:solidFill>
              </a:rPr>
              <a:t>hours</a:t>
            </a:r>
            <a:r>
              <a:rPr lang="fr-FR" sz="1400" dirty="0">
                <a:solidFill>
                  <a:schemeClr val="tx1"/>
                </a:solidFill>
              </a:rPr>
              <a:t>, minutes, seconds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constant_flow</a:t>
            </a:r>
            <a:r>
              <a:rPr lang="fr-FR" sz="1400" dirty="0">
                <a:solidFill>
                  <a:schemeClr val="tx1"/>
                </a:solidFill>
              </a:rPr>
              <a:t>              0.0  0.0                     !!Default : 0.0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V="1">
            <a:off x="2021840" y="5862320"/>
            <a:ext cx="0" cy="701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2054113" y="6263640"/>
            <a:ext cx="4811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closed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closed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boundary</a:t>
            </a:r>
            <a:r>
              <a:rPr lang="fr-FR" dirty="0">
                <a:solidFill>
                  <a:schemeClr val="accent1"/>
                </a:solidFill>
              </a:rPr>
              <a:t> conditions, </a:t>
            </a:r>
            <a:r>
              <a:rPr lang="fr-FR" dirty="0" err="1">
                <a:solidFill>
                  <a:schemeClr val="accent1"/>
                </a:solidFill>
              </a:rPr>
              <a:t>only</a:t>
            </a:r>
            <a:r>
              <a:rPr lang="fr-FR" dirty="0">
                <a:solidFill>
                  <a:schemeClr val="accent1"/>
                </a:solidFill>
              </a:rPr>
              <a:t> diffusion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H="1" flipV="1">
            <a:off x="1605280" y="1524000"/>
            <a:ext cx="538480" cy="416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 flipV="1">
            <a:off x="1747520" y="1391920"/>
            <a:ext cx="39624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 flipH="1" flipV="1">
            <a:off x="1473200" y="1778000"/>
            <a:ext cx="670560" cy="16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2143760" y="1732280"/>
            <a:ext cx="532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Only</a:t>
            </a:r>
            <a:r>
              <a:rPr lang="fr-FR" dirty="0">
                <a:solidFill>
                  <a:schemeClr val="accent1"/>
                </a:solidFill>
              </a:rPr>
              <a:t> one </a:t>
            </a:r>
            <a:r>
              <a:rPr lang="fr-FR" dirty="0" err="1">
                <a:solidFill>
                  <a:schemeClr val="accent1"/>
                </a:solidFill>
              </a:rPr>
              <a:t>grid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cell</a:t>
            </a:r>
            <a:r>
              <a:rPr lang="fr-FR" dirty="0">
                <a:solidFill>
                  <a:schemeClr val="accent1"/>
                </a:solidFill>
              </a:rPr>
              <a:t> for the </a:t>
            </a:r>
            <a:r>
              <a:rPr lang="fr-FR" dirty="0" err="1">
                <a:solidFill>
                  <a:schemeClr val="accent1"/>
                </a:solidFill>
              </a:rPr>
              <a:t>reservoir</a:t>
            </a:r>
            <a:r>
              <a:rPr lang="fr-FR" dirty="0">
                <a:solidFill>
                  <a:schemeClr val="accent1"/>
                </a:solidFill>
              </a:rPr>
              <a:t>; large volume = 10 L</a:t>
            </a:r>
          </a:p>
        </p:txBody>
      </p:sp>
    </p:spTree>
    <p:extLst>
      <p:ext uri="{BB962C8B-B14F-4D97-AF65-F5344CB8AC3E}">
        <p14:creationId xmlns:p14="http://schemas.microsoft.com/office/powerpoint/2010/main" val="131920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653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Geometry</a:t>
            </a:r>
            <a:r>
              <a:rPr lang="fr-FR" sz="2800" dirty="0"/>
              <a:t> of the system, </a:t>
            </a:r>
            <a:r>
              <a:rPr lang="fr-FR" sz="2800" dirty="0" err="1"/>
              <a:t>general</a:t>
            </a:r>
            <a:r>
              <a:rPr lang="fr-FR" sz="2800" dirty="0"/>
              <a:t> </a:t>
            </a:r>
            <a:r>
              <a:rPr lang="fr-FR" sz="2800" dirty="0" err="1"/>
              <a:t>properties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4160" y="741680"/>
            <a:ext cx="2753360" cy="13817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POROSITY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fix_porosity</a:t>
            </a:r>
            <a:r>
              <a:rPr lang="fr-FR" sz="1400" dirty="0">
                <a:solidFill>
                  <a:schemeClr val="tx1"/>
                </a:solidFill>
              </a:rPr>
              <a:t>            0.5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fix_microporosity</a:t>
            </a:r>
            <a:r>
              <a:rPr lang="fr-FR" sz="1400" dirty="0">
                <a:solidFill>
                  <a:srgbClr val="FF0000"/>
                </a:solidFill>
              </a:rPr>
              <a:t>       0.5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UpdateDDL</a:t>
            </a:r>
            <a:r>
              <a:rPr lang="fr-FR" sz="1400" dirty="0">
                <a:solidFill>
                  <a:srgbClr val="FF0000"/>
                </a:solidFill>
              </a:rPr>
              <a:t>               false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MultiplyPorosityTortuosity</a:t>
            </a:r>
            <a:r>
              <a:rPr lang="fr-FR" sz="1400" dirty="0">
                <a:solidFill>
                  <a:srgbClr val="FF0000"/>
                </a:solidFill>
              </a:rPr>
              <a:t>  </a:t>
            </a:r>
            <a:r>
              <a:rPr lang="fr-FR" sz="1400" dirty="0" err="1">
                <a:solidFill>
                  <a:srgbClr val="FF0000"/>
                </a:solidFill>
              </a:rPr>
              <a:t>true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261360" y="1083267"/>
            <a:ext cx="475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New keywords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are </a:t>
            </a:r>
            <a:r>
              <a:rPr lang="fr-FR" dirty="0" err="1">
                <a:solidFill>
                  <a:schemeClr val="accent1"/>
                </a:solidFill>
              </a:rPr>
              <a:t>specific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CrunchClay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ignored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CrunchTope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160" y="2419110"/>
            <a:ext cx="3335567" cy="3755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chemeClr val="tx1"/>
                </a:solidFill>
              </a:rPr>
              <a:t>TRANSPORT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distance_units</a:t>
            </a:r>
            <a:r>
              <a:rPr lang="fr-FR" sz="1400" dirty="0">
                <a:solidFill>
                  <a:schemeClr val="tx1"/>
                </a:solidFill>
              </a:rPr>
              <a:t>           </a:t>
            </a:r>
            <a:r>
              <a:rPr lang="fr-FR" sz="1400" dirty="0" err="1">
                <a:solidFill>
                  <a:schemeClr val="tx1"/>
                </a:solidFill>
              </a:rPr>
              <a:t>meters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time_units</a:t>
            </a:r>
            <a:r>
              <a:rPr lang="fr-FR" sz="1400" dirty="0">
                <a:solidFill>
                  <a:schemeClr val="tx1"/>
                </a:solidFill>
              </a:rPr>
              <a:t>               second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fix_diffusion</a:t>
            </a:r>
            <a:r>
              <a:rPr lang="fr-FR" sz="1400" dirty="0">
                <a:solidFill>
                  <a:schemeClr val="tx1"/>
                </a:solidFill>
              </a:rPr>
              <a:t>  1e-9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chemeClr val="tx1"/>
                </a:solidFill>
              </a:rPr>
              <a:t>D_25  H+       9.31e-9</a:t>
            </a:r>
          </a:p>
          <a:p>
            <a:r>
              <a:rPr lang="fr-FR" sz="1400" dirty="0">
                <a:solidFill>
                  <a:schemeClr val="tx1"/>
                </a:solidFill>
              </a:rPr>
              <a:t>D_25  </a:t>
            </a:r>
            <a:r>
              <a:rPr lang="fr-FR" sz="1400" dirty="0" err="1">
                <a:solidFill>
                  <a:schemeClr val="tx1"/>
                </a:solidFill>
              </a:rPr>
              <a:t>Bogus</a:t>
            </a:r>
            <a:r>
              <a:rPr lang="fr-FR" sz="1400" dirty="0">
                <a:solidFill>
                  <a:schemeClr val="tx1"/>
                </a:solidFill>
              </a:rPr>
              <a:t>    1e-20</a:t>
            </a:r>
          </a:p>
          <a:p>
            <a:r>
              <a:rPr lang="fr-FR" sz="1400" dirty="0">
                <a:solidFill>
                  <a:schemeClr val="tx1"/>
                </a:solidFill>
              </a:rPr>
              <a:t>D_25  OH-      5.27e-9</a:t>
            </a:r>
          </a:p>
          <a:p>
            <a:r>
              <a:rPr lang="fr-FR" sz="1400" dirty="0">
                <a:solidFill>
                  <a:schemeClr val="tx1"/>
                </a:solidFill>
              </a:rPr>
              <a:t>D_25  Na+      1.3e-9</a:t>
            </a:r>
          </a:p>
          <a:p>
            <a:r>
              <a:rPr lang="fr-FR" sz="1400" dirty="0">
                <a:solidFill>
                  <a:schemeClr val="tx1"/>
                </a:solidFill>
              </a:rPr>
              <a:t>…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>
                <a:solidFill>
                  <a:srgbClr val="FF0000"/>
                </a:solidFill>
              </a:rPr>
              <a:t>D_MP  H+       9.31e-9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D_MP  </a:t>
            </a:r>
            <a:r>
              <a:rPr lang="fr-FR" sz="1400" dirty="0" err="1">
                <a:solidFill>
                  <a:srgbClr val="FF0000"/>
                </a:solidFill>
              </a:rPr>
              <a:t>Bogus</a:t>
            </a:r>
            <a:r>
              <a:rPr lang="fr-FR" sz="1400" dirty="0">
                <a:solidFill>
                  <a:srgbClr val="FF0000"/>
                </a:solidFill>
              </a:rPr>
              <a:t>    1e-20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D_MP  OH-      5.27e-9</a:t>
            </a:r>
          </a:p>
          <a:p>
            <a:r>
              <a:rPr lang="fr-FR" sz="1400" dirty="0">
                <a:solidFill>
                  <a:srgbClr val="FF0000"/>
                </a:solidFill>
              </a:rPr>
              <a:t>D_MP  Na+      1.3e-9</a:t>
            </a:r>
          </a:p>
          <a:p>
            <a:r>
              <a:rPr lang="fr-FR" sz="1400" dirty="0">
                <a:solidFill>
                  <a:schemeClr val="tx1"/>
                </a:solidFill>
              </a:rPr>
              <a:t>…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81926" y="2419111"/>
            <a:ext cx="3360595" cy="2370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>
                <a:solidFill>
                  <a:schemeClr val="tx1"/>
                </a:solidFill>
              </a:rPr>
              <a:t>tortuosity</a:t>
            </a:r>
            <a:r>
              <a:rPr lang="fr-FR" sz="1400" dirty="0">
                <a:solidFill>
                  <a:schemeClr val="tx1"/>
                </a:solidFill>
              </a:rPr>
              <a:t> 1 default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tortuosity</a:t>
            </a:r>
            <a:r>
              <a:rPr lang="fr-FR" sz="1400" dirty="0">
                <a:solidFill>
                  <a:schemeClr val="tx1"/>
                </a:solidFill>
              </a:rPr>
              <a:t> 1   zone 1-1 1-1 1-1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tortuosity</a:t>
            </a:r>
            <a:r>
              <a:rPr lang="fr-FR" sz="1400" dirty="0">
                <a:solidFill>
                  <a:schemeClr val="tx1"/>
                </a:solidFill>
              </a:rPr>
              <a:t> 0.037 zone 2-51 1-1 1-1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tortuosity</a:t>
            </a:r>
            <a:r>
              <a:rPr lang="fr-FR" sz="1400" dirty="0">
                <a:solidFill>
                  <a:schemeClr val="tx1"/>
                </a:solidFill>
              </a:rPr>
              <a:t> 1   zone 52-52 1-1 1-1</a:t>
            </a:r>
          </a:p>
          <a:p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rgbClr val="FF0000"/>
                </a:solidFill>
              </a:rPr>
              <a:t>tortuosityMP</a:t>
            </a:r>
            <a:r>
              <a:rPr lang="fr-FR" sz="1400" dirty="0">
                <a:solidFill>
                  <a:srgbClr val="FF0000"/>
                </a:solidFill>
              </a:rPr>
              <a:t> 1 default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tortuosityMP</a:t>
            </a:r>
            <a:r>
              <a:rPr lang="fr-FR" sz="1400" dirty="0">
                <a:solidFill>
                  <a:srgbClr val="FF0000"/>
                </a:solidFill>
              </a:rPr>
              <a:t> 1   zone 1-1 1-1 1-1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tortuosityMP</a:t>
            </a:r>
            <a:r>
              <a:rPr lang="fr-FR" sz="1400" dirty="0">
                <a:solidFill>
                  <a:srgbClr val="FF0000"/>
                </a:solidFill>
              </a:rPr>
              <a:t> 0.037 zone 2-51 1-1 1-1</a:t>
            </a:r>
          </a:p>
          <a:p>
            <a:r>
              <a:rPr lang="fr-FR" sz="1400" dirty="0" err="1">
                <a:solidFill>
                  <a:srgbClr val="FF0000"/>
                </a:solidFill>
              </a:rPr>
              <a:t>tortuosityMP</a:t>
            </a:r>
            <a:r>
              <a:rPr lang="fr-FR" sz="1400" dirty="0">
                <a:solidFill>
                  <a:srgbClr val="FF0000"/>
                </a:solidFill>
              </a:rPr>
              <a:t> 1   zone 52-52 1-1 1-1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38553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513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Chemistry</a:t>
            </a:r>
            <a:r>
              <a:rPr lang="fr-FR" sz="2800" dirty="0"/>
              <a:t>, surfaces, DL </a:t>
            </a:r>
            <a:r>
              <a:rPr lang="fr-FR" sz="2800" dirty="0" err="1"/>
              <a:t>properties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4160" y="1563481"/>
            <a:ext cx="4238392" cy="408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FF0000"/>
                </a:solidFill>
              </a:rPr>
              <a:t>Condition </a:t>
            </a:r>
            <a:r>
              <a:rPr lang="fr-FR" sz="1400" dirty="0" err="1">
                <a:solidFill>
                  <a:srgbClr val="FF0000"/>
                </a:solidFill>
              </a:rPr>
              <a:t>HReservoir</a:t>
            </a:r>
            <a:endParaRPr lang="fr-FR" sz="1400" dirty="0">
              <a:solidFill>
                <a:srgbClr val="FF0000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temperature</a:t>
            </a:r>
            <a:r>
              <a:rPr lang="fr-FR" sz="1400" dirty="0">
                <a:solidFill>
                  <a:schemeClr val="tx1"/>
                </a:solidFill>
              </a:rPr>
              <a:t>      25.0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units</a:t>
            </a:r>
            <a:r>
              <a:rPr lang="fr-FR" sz="1400" dirty="0">
                <a:solidFill>
                  <a:schemeClr val="tx1"/>
                </a:solidFill>
              </a:rPr>
              <a:t>            </a:t>
            </a:r>
            <a:r>
              <a:rPr lang="fr-FR" sz="1400" dirty="0" err="1">
                <a:solidFill>
                  <a:schemeClr val="tx1"/>
                </a:solidFill>
              </a:rPr>
              <a:t>mmol</a:t>
            </a:r>
            <a:r>
              <a:rPr lang="fr-FR" sz="1400" dirty="0">
                <a:solidFill>
                  <a:schemeClr val="tx1"/>
                </a:solidFill>
              </a:rPr>
              <a:t>/kg </a:t>
            </a:r>
          </a:p>
          <a:p>
            <a:r>
              <a:rPr lang="fr-FR" sz="1400" dirty="0">
                <a:solidFill>
                  <a:schemeClr val="tx1"/>
                </a:solidFill>
              </a:rPr>
              <a:t>H2O              55.5</a:t>
            </a:r>
          </a:p>
          <a:p>
            <a:r>
              <a:rPr lang="fr-FR" sz="1400" dirty="0">
                <a:solidFill>
                  <a:schemeClr val="tx1"/>
                </a:solidFill>
              </a:rPr>
              <a:t>pH               7</a:t>
            </a:r>
          </a:p>
          <a:p>
            <a:r>
              <a:rPr lang="fr-FR" sz="1400" dirty="0">
                <a:solidFill>
                  <a:schemeClr val="tx1"/>
                </a:solidFill>
              </a:rPr>
              <a:t>Na+              100  </a:t>
            </a:r>
          </a:p>
          <a:p>
            <a:r>
              <a:rPr lang="fr-FR" sz="1400" dirty="0">
                <a:solidFill>
                  <a:schemeClr val="tx1"/>
                </a:solidFill>
              </a:rPr>
              <a:t>Cl-              charge</a:t>
            </a:r>
          </a:p>
          <a:p>
            <a:r>
              <a:rPr lang="fr-FR" sz="1400" dirty="0">
                <a:solidFill>
                  <a:schemeClr val="tx1"/>
                </a:solidFill>
              </a:rPr>
              <a:t>Br-              1e0</a:t>
            </a:r>
          </a:p>
          <a:p>
            <a:r>
              <a:rPr lang="fr-FR" sz="1400" dirty="0">
                <a:solidFill>
                  <a:schemeClr val="tx1"/>
                </a:solidFill>
              </a:rPr>
              <a:t>Ca++             1e0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Hto</a:t>
            </a:r>
            <a:r>
              <a:rPr lang="fr-FR" sz="1400" dirty="0">
                <a:solidFill>
                  <a:schemeClr val="tx1"/>
                </a:solidFill>
              </a:rPr>
              <a:t>              1e0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Bogus</a:t>
            </a:r>
            <a:r>
              <a:rPr lang="fr-FR" sz="1400" dirty="0">
                <a:solidFill>
                  <a:schemeClr val="tx1"/>
                </a:solidFill>
              </a:rPr>
              <a:t>            </a:t>
            </a:r>
            <a:r>
              <a:rPr lang="fr-FR" sz="1400" dirty="0" err="1">
                <a:solidFill>
                  <a:schemeClr val="tx1"/>
                </a:solidFill>
              </a:rPr>
              <a:t>Bogusite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Bogusite</a:t>
            </a:r>
            <a:r>
              <a:rPr lang="fr-FR" sz="1400" dirty="0">
                <a:solidFill>
                  <a:schemeClr val="tx1"/>
                </a:solidFill>
              </a:rPr>
              <a:t>         3.1416e-8  </a:t>
            </a:r>
            <a:r>
              <a:rPr lang="fr-FR" sz="1400" dirty="0" err="1">
                <a:solidFill>
                  <a:schemeClr val="tx1"/>
                </a:solidFill>
              </a:rPr>
              <a:t>specific_surface_area</a:t>
            </a:r>
            <a:r>
              <a:rPr lang="fr-FR" sz="1400" dirty="0">
                <a:solidFill>
                  <a:schemeClr val="tx1"/>
                </a:solidFill>
              </a:rPr>
              <a:t>  750</a:t>
            </a:r>
          </a:p>
          <a:p>
            <a:r>
              <a:rPr lang="fr-FR" sz="1400" dirty="0">
                <a:solidFill>
                  <a:schemeClr val="tx1"/>
                </a:solidFill>
              </a:rPr>
              <a:t>&gt;</a:t>
            </a:r>
            <a:r>
              <a:rPr lang="fr-FR" sz="1400" dirty="0" err="1">
                <a:solidFill>
                  <a:schemeClr val="tx1"/>
                </a:solidFill>
              </a:rPr>
              <a:t>montmor</a:t>
            </a:r>
            <a:r>
              <a:rPr lang="fr-FR" sz="1400" dirty="0">
                <a:solidFill>
                  <a:schemeClr val="tx1"/>
                </a:solidFill>
              </a:rPr>
              <a:t>-        1e-99 !!site per m2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set_porosity</a:t>
            </a:r>
            <a:r>
              <a:rPr lang="fr-FR" sz="1400" dirty="0">
                <a:solidFill>
                  <a:schemeClr val="tx1"/>
                </a:solidFill>
              </a:rPr>
              <a:t>       0.999999999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set_microporosity</a:t>
            </a:r>
            <a:r>
              <a:rPr lang="fr-FR" sz="1400" dirty="0">
                <a:solidFill>
                  <a:schemeClr val="tx1"/>
                </a:solidFill>
              </a:rPr>
              <a:t>  1e-10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696620" y="4956264"/>
            <a:ext cx="42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Redefinition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the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bulk</a:t>
            </a:r>
            <a:r>
              <a:rPr lang="fr-FR" dirty="0">
                <a:solidFill>
                  <a:schemeClr val="accent1"/>
                </a:solidFill>
              </a:rPr>
              <a:t> vs DL </a:t>
            </a:r>
            <a:r>
              <a:rPr lang="fr-FR" dirty="0" err="1">
                <a:solidFill>
                  <a:schemeClr val="accent1"/>
                </a:solidFill>
              </a:rPr>
              <a:t>porosity</a:t>
            </a:r>
            <a:r>
              <a:rPr lang="fr-FR" dirty="0">
                <a:solidFill>
                  <a:schemeClr val="accent1"/>
                </a:solidFill>
              </a:rPr>
              <a:t> for </a:t>
            </a:r>
            <a:r>
              <a:rPr lang="fr-FR" dirty="0" err="1">
                <a:solidFill>
                  <a:schemeClr val="accent1"/>
                </a:solidFill>
              </a:rPr>
              <a:t>each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domains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The </a:t>
            </a:r>
            <a:r>
              <a:rPr lang="fr-FR" dirty="0" err="1">
                <a:solidFill>
                  <a:schemeClr val="accent1"/>
                </a:solidFill>
              </a:rPr>
              <a:t>reservoirs</a:t>
            </a:r>
            <a:r>
              <a:rPr lang="fr-FR" dirty="0">
                <a:solidFill>
                  <a:schemeClr val="accent1"/>
                </a:solidFill>
              </a:rPr>
              <a:t> have a </a:t>
            </a:r>
            <a:r>
              <a:rPr lang="fr-FR" dirty="0" err="1">
                <a:solidFill>
                  <a:schemeClr val="accent1"/>
                </a:solidFill>
              </a:rPr>
              <a:t>porosity</a:t>
            </a:r>
            <a:r>
              <a:rPr lang="fr-FR" dirty="0">
                <a:solidFill>
                  <a:schemeClr val="accent1"/>
                </a:solidFill>
              </a:rPr>
              <a:t> value of 1</a:t>
            </a:r>
          </a:p>
        </p:txBody>
      </p:sp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2570480" y="4795520"/>
            <a:ext cx="2126140" cy="622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20140" y="4238122"/>
            <a:ext cx="42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 surface charge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set to </a:t>
            </a:r>
            <a:r>
              <a:rPr lang="fr-FR" dirty="0" err="1">
                <a:solidFill>
                  <a:schemeClr val="accent1"/>
                </a:solidFill>
              </a:rPr>
              <a:t>zero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3017520" y="4422788"/>
            <a:ext cx="190262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21740" y="3484127"/>
            <a:ext cx="42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Fake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mineral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very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low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solubility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bears</a:t>
            </a:r>
            <a:r>
              <a:rPr lang="fr-FR" dirty="0">
                <a:solidFill>
                  <a:schemeClr val="accent1"/>
                </a:solidFill>
              </a:rPr>
              <a:t> the surface</a:t>
            </a:r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>
            <a:off x="2082800" y="3807293"/>
            <a:ext cx="2938940" cy="3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696620" y="2260750"/>
            <a:ext cx="4223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Background </a:t>
            </a:r>
            <a:r>
              <a:rPr lang="fr-FR" dirty="0" err="1">
                <a:solidFill>
                  <a:schemeClr val="accent1"/>
                </a:solidFill>
              </a:rPr>
              <a:t>electrolyte</a:t>
            </a:r>
            <a:r>
              <a:rPr lang="fr-FR" dirty="0">
                <a:solidFill>
                  <a:schemeClr val="accent1"/>
                </a:solidFill>
              </a:rPr>
              <a:t> concentration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high </a:t>
            </a:r>
            <a:r>
              <a:rPr lang="fr-FR" dirty="0" err="1">
                <a:solidFill>
                  <a:schemeClr val="accent1"/>
                </a:solidFill>
              </a:rPr>
              <a:t>compared</a:t>
            </a:r>
            <a:r>
              <a:rPr lang="fr-FR" dirty="0">
                <a:solidFill>
                  <a:schemeClr val="accent1"/>
                </a:solidFill>
              </a:rPr>
              <a:t> to the concentration of the </a:t>
            </a:r>
            <a:r>
              <a:rPr lang="fr-FR" dirty="0" err="1">
                <a:solidFill>
                  <a:schemeClr val="accent1"/>
                </a:solidFill>
              </a:rPr>
              <a:t>tracers</a:t>
            </a:r>
            <a:r>
              <a:rPr lang="fr-FR" dirty="0">
                <a:solidFill>
                  <a:schemeClr val="accent1"/>
                </a:solidFill>
              </a:rPr>
              <a:t>. </a:t>
            </a:r>
          </a:p>
        </p:txBody>
      </p:sp>
      <p:cxnSp>
        <p:nvCxnSpPr>
          <p:cNvPr id="23" name="Connecteur droit avec flèche 22"/>
          <p:cNvCxnSpPr>
            <a:stCxn id="22" idx="1"/>
          </p:cNvCxnSpPr>
          <p:nvPr/>
        </p:nvCxnSpPr>
        <p:spPr>
          <a:xfrm flipH="1">
            <a:off x="1757680" y="2722415"/>
            <a:ext cx="2938940" cy="25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22" idx="1"/>
          </p:cNvCxnSpPr>
          <p:nvPr/>
        </p:nvCxnSpPr>
        <p:spPr>
          <a:xfrm flipH="1">
            <a:off x="1645920" y="2722415"/>
            <a:ext cx="3050700" cy="91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869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51389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Chemistry</a:t>
            </a:r>
            <a:r>
              <a:rPr lang="fr-FR" sz="2800" dirty="0"/>
              <a:t>, surfaces, DL </a:t>
            </a:r>
            <a:r>
              <a:rPr lang="fr-FR" sz="2800" dirty="0" err="1"/>
              <a:t>properties</a:t>
            </a:r>
            <a:endParaRPr lang="fr-FR" sz="2800" dirty="0"/>
          </a:p>
        </p:txBody>
      </p:sp>
      <p:sp>
        <p:nvSpPr>
          <p:cNvPr id="3" name="Rectangle 2"/>
          <p:cNvSpPr/>
          <p:nvPr/>
        </p:nvSpPr>
        <p:spPr>
          <a:xfrm>
            <a:off x="264160" y="1563481"/>
            <a:ext cx="4238392" cy="40849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>
                <a:solidFill>
                  <a:srgbClr val="FF0000"/>
                </a:solidFill>
              </a:rPr>
              <a:t>Condition Clay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temperature</a:t>
            </a:r>
            <a:r>
              <a:rPr lang="fr-FR" sz="1400" dirty="0">
                <a:solidFill>
                  <a:schemeClr val="tx1"/>
                </a:solidFill>
              </a:rPr>
              <a:t>       25.0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units</a:t>
            </a:r>
            <a:r>
              <a:rPr lang="fr-FR" sz="1400" dirty="0">
                <a:solidFill>
                  <a:schemeClr val="tx1"/>
                </a:solidFill>
              </a:rPr>
              <a:t>             </a:t>
            </a:r>
            <a:r>
              <a:rPr lang="fr-FR" sz="1400" dirty="0" err="1">
                <a:solidFill>
                  <a:schemeClr val="tx1"/>
                </a:solidFill>
              </a:rPr>
              <a:t>mmol</a:t>
            </a:r>
            <a:r>
              <a:rPr lang="fr-FR" sz="1400" dirty="0">
                <a:solidFill>
                  <a:schemeClr val="tx1"/>
                </a:solidFill>
              </a:rPr>
              <a:t>/kg </a:t>
            </a:r>
          </a:p>
          <a:p>
            <a:r>
              <a:rPr lang="fr-FR" sz="1400" dirty="0">
                <a:solidFill>
                  <a:schemeClr val="tx1"/>
                </a:solidFill>
              </a:rPr>
              <a:t>H2O               55.5</a:t>
            </a:r>
          </a:p>
          <a:p>
            <a:r>
              <a:rPr lang="fr-FR" sz="1400" dirty="0">
                <a:solidFill>
                  <a:schemeClr val="tx1"/>
                </a:solidFill>
              </a:rPr>
              <a:t>pH                7</a:t>
            </a:r>
          </a:p>
          <a:p>
            <a:r>
              <a:rPr lang="fr-FR" sz="1400" dirty="0">
                <a:solidFill>
                  <a:schemeClr val="tx1"/>
                </a:solidFill>
              </a:rPr>
              <a:t>Na+               100  </a:t>
            </a:r>
          </a:p>
          <a:p>
            <a:r>
              <a:rPr lang="fr-FR" sz="1400" dirty="0">
                <a:solidFill>
                  <a:schemeClr val="tx1"/>
                </a:solidFill>
              </a:rPr>
              <a:t>Cl-               charge</a:t>
            </a:r>
          </a:p>
          <a:p>
            <a:r>
              <a:rPr lang="fr-FR" sz="1400" dirty="0">
                <a:solidFill>
                  <a:schemeClr val="tx1"/>
                </a:solidFill>
              </a:rPr>
              <a:t>Br-               1e-27</a:t>
            </a:r>
          </a:p>
          <a:p>
            <a:r>
              <a:rPr lang="fr-FR" sz="1400" dirty="0">
                <a:solidFill>
                  <a:schemeClr val="tx1"/>
                </a:solidFill>
              </a:rPr>
              <a:t>Ca++              1e-27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Hto</a:t>
            </a:r>
            <a:r>
              <a:rPr lang="fr-FR" sz="1400" dirty="0">
                <a:solidFill>
                  <a:schemeClr val="tx1"/>
                </a:solidFill>
              </a:rPr>
              <a:t>               1e-27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Bogus</a:t>
            </a:r>
            <a:r>
              <a:rPr lang="fr-FR" sz="1400" dirty="0">
                <a:solidFill>
                  <a:schemeClr val="tx1"/>
                </a:solidFill>
              </a:rPr>
              <a:t>             </a:t>
            </a:r>
            <a:r>
              <a:rPr lang="fr-FR" sz="1400" dirty="0" err="1">
                <a:solidFill>
                  <a:schemeClr val="tx1"/>
                </a:solidFill>
              </a:rPr>
              <a:t>Bogusite</a:t>
            </a:r>
            <a:endParaRPr lang="fr-FR" sz="1400" dirty="0">
              <a:solidFill>
                <a:schemeClr val="tx1"/>
              </a:solidFill>
            </a:endParaRPr>
          </a:p>
          <a:p>
            <a:r>
              <a:rPr lang="fr-FR" sz="1400" dirty="0" err="1">
                <a:solidFill>
                  <a:schemeClr val="tx1"/>
                </a:solidFill>
              </a:rPr>
              <a:t>Bogusite</a:t>
            </a:r>
            <a:r>
              <a:rPr lang="fr-FR" sz="1400" dirty="0">
                <a:solidFill>
                  <a:schemeClr val="tx1"/>
                </a:solidFill>
              </a:rPr>
              <a:t>          3.1416e-8    </a:t>
            </a:r>
            <a:r>
              <a:rPr lang="fr-FR" sz="1400" dirty="0" err="1">
                <a:solidFill>
                  <a:schemeClr val="tx1"/>
                </a:solidFill>
              </a:rPr>
              <a:t>specific_surface_area</a:t>
            </a:r>
            <a:r>
              <a:rPr lang="fr-FR" sz="1400" dirty="0">
                <a:solidFill>
                  <a:schemeClr val="tx1"/>
                </a:solidFill>
              </a:rPr>
              <a:t>  750 </a:t>
            </a:r>
          </a:p>
          <a:p>
            <a:r>
              <a:rPr lang="fr-FR" sz="1400" dirty="0">
                <a:solidFill>
                  <a:schemeClr val="tx1"/>
                </a:solidFill>
              </a:rPr>
              <a:t>&gt;</a:t>
            </a:r>
            <a:r>
              <a:rPr lang="fr-FR" sz="1400" dirty="0" err="1">
                <a:solidFill>
                  <a:schemeClr val="tx1"/>
                </a:solidFill>
              </a:rPr>
              <a:t>montmor</a:t>
            </a:r>
            <a:r>
              <a:rPr lang="fr-FR" sz="1400" dirty="0">
                <a:solidFill>
                  <a:schemeClr val="tx1"/>
                </a:solidFill>
              </a:rPr>
              <a:t>-         1.2e-99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set_porosity</a:t>
            </a:r>
            <a:r>
              <a:rPr lang="fr-FR" sz="1400" dirty="0">
                <a:solidFill>
                  <a:schemeClr val="tx1"/>
                </a:solidFill>
              </a:rPr>
              <a:t>      5.655e-8          </a:t>
            </a:r>
          </a:p>
          <a:p>
            <a:r>
              <a:rPr lang="fr-FR" sz="1400" dirty="0" err="1">
                <a:solidFill>
                  <a:schemeClr val="tx1"/>
                </a:solidFill>
              </a:rPr>
              <a:t>set_microporosity</a:t>
            </a:r>
            <a:r>
              <a:rPr lang="fr-FR" sz="1400" dirty="0">
                <a:solidFill>
                  <a:schemeClr val="tx1"/>
                </a:solidFill>
              </a:rPr>
              <a:t> 5.0895e-7</a:t>
            </a:r>
          </a:p>
          <a:p>
            <a:r>
              <a:rPr lang="fr-FR" sz="1400" dirty="0">
                <a:solidFill>
                  <a:schemeClr val="tx1"/>
                </a:solidFill>
              </a:rPr>
              <a:t>END</a:t>
            </a:r>
          </a:p>
          <a:p>
            <a:endParaRPr lang="fr-FR" sz="1400" dirty="0">
              <a:solidFill>
                <a:schemeClr val="tx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4696620" y="4956264"/>
            <a:ext cx="42238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Redefinition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the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bulk</a:t>
            </a:r>
            <a:r>
              <a:rPr lang="fr-FR" dirty="0">
                <a:solidFill>
                  <a:schemeClr val="accent1"/>
                </a:solidFill>
              </a:rPr>
              <a:t> vs DL </a:t>
            </a:r>
            <a:r>
              <a:rPr lang="fr-FR" dirty="0" err="1">
                <a:solidFill>
                  <a:schemeClr val="accent1"/>
                </a:solidFill>
              </a:rPr>
              <a:t>porosity</a:t>
            </a:r>
            <a:r>
              <a:rPr lang="fr-FR" dirty="0">
                <a:solidFill>
                  <a:schemeClr val="accent1"/>
                </a:solidFill>
              </a:rPr>
              <a:t> for </a:t>
            </a:r>
            <a:r>
              <a:rPr lang="fr-FR" dirty="0" err="1">
                <a:solidFill>
                  <a:schemeClr val="accent1"/>
                </a:solidFill>
              </a:rPr>
              <a:t>each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domains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See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explanation</a:t>
            </a:r>
            <a:r>
              <a:rPr lang="fr-FR" dirty="0">
                <a:solidFill>
                  <a:schemeClr val="accent1"/>
                </a:solidFill>
              </a:rPr>
              <a:t> in input files for </a:t>
            </a:r>
            <a:r>
              <a:rPr lang="fr-FR" dirty="0" err="1">
                <a:solidFill>
                  <a:schemeClr val="accent1"/>
                </a:solidFill>
              </a:rPr>
              <a:t>calculation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these</a:t>
            </a:r>
            <a:r>
              <a:rPr lang="fr-FR" dirty="0">
                <a:solidFill>
                  <a:schemeClr val="accent1"/>
                </a:solidFill>
              </a:rPr>
              <a:t> values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Here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bulk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porosity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10 % of the total </a:t>
            </a:r>
            <a:r>
              <a:rPr lang="fr-FR" dirty="0" err="1">
                <a:solidFill>
                  <a:schemeClr val="accent1"/>
                </a:solidFill>
              </a:rPr>
              <a:t>porosity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5" name="Connecteur droit avec flèche 4"/>
          <p:cNvCxnSpPr>
            <a:stCxn id="8" idx="1"/>
          </p:cNvCxnSpPr>
          <p:nvPr/>
        </p:nvCxnSpPr>
        <p:spPr>
          <a:xfrm flipH="1" flipV="1">
            <a:off x="2384386" y="4745622"/>
            <a:ext cx="2312234" cy="1087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920140" y="4238122"/>
            <a:ext cx="4223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 surface charge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set to </a:t>
            </a:r>
            <a:r>
              <a:rPr lang="fr-FR" dirty="0" err="1">
                <a:solidFill>
                  <a:schemeClr val="accent1"/>
                </a:solidFill>
              </a:rPr>
              <a:t>zero</a:t>
            </a:r>
            <a:endParaRPr lang="fr-FR" dirty="0">
              <a:solidFill>
                <a:schemeClr val="accent1"/>
              </a:solidFill>
            </a:endParaRPr>
          </a:p>
        </p:txBody>
      </p:sp>
      <p:cxnSp>
        <p:nvCxnSpPr>
          <p:cNvPr id="13" name="Connecteur droit avec flèche 12"/>
          <p:cNvCxnSpPr>
            <a:stCxn id="12" idx="1"/>
          </p:cNvCxnSpPr>
          <p:nvPr/>
        </p:nvCxnSpPr>
        <p:spPr>
          <a:xfrm flipH="1">
            <a:off x="2082800" y="4422788"/>
            <a:ext cx="2837340" cy="3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021740" y="3484127"/>
            <a:ext cx="4223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Fake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mineral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very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low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solubility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bears</a:t>
            </a:r>
            <a:r>
              <a:rPr lang="fr-FR" dirty="0">
                <a:solidFill>
                  <a:schemeClr val="accent1"/>
                </a:solidFill>
              </a:rPr>
              <a:t> the surface</a:t>
            </a:r>
          </a:p>
        </p:txBody>
      </p:sp>
      <p:cxnSp>
        <p:nvCxnSpPr>
          <p:cNvPr id="18" name="Connecteur droit avec flèche 17"/>
          <p:cNvCxnSpPr>
            <a:stCxn id="17" idx="1"/>
          </p:cNvCxnSpPr>
          <p:nvPr/>
        </p:nvCxnSpPr>
        <p:spPr>
          <a:xfrm flipH="1">
            <a:off x="2082800" y="3807293"/>
            <a:ext cx="2938940" cy="394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605180" y="2442821"/>
            <a:ext cx="464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Constant background </a:t>
            </a:r>
            <a:r>
              <a:rPr lang="fr-FR" dirty="0" err="1">
                <a:solidFill>
                  <a:schemeClr val="accent1"/>
                </a:solidFill>
              </a:rPr>
              <a:t>electrolyte</a:t>
            </a:r>
            <a:r>
              <a:rPr lang="fr-FR" dirty="0">
                <a:solidFill>
                  <a:schemeClr val="accent1"/>
                </a:solidFill>
              </a:rPr>
              <a:t> concentration </a:t>
            </a:r>
          </a:p>
        </p:txBody>
      </p:sp>
      <p:cxnSp>
        <p:nvCxnSpPr>
          <p:cNvPr id="23" name="Connecteur droit avec flèche 22"/>
          <p:cNvCxnSpPr>
            <a:stCxn id="22" idx="1"/>
          </p:cNvCxnSpPr>
          <p:nvPr/>
        </p:nvCxnSpPr>
        <p:spPr>
          <a:xfrm flipH="1">
            <a:off x="1757680" y="2722415"/>
            <a:ext cx="2938940" cy="256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21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47" y="1062785"/>
            <a:ext cx="6751905" cy="47324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64160" y="1016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1887679" y="801175"/>
            <a:ext cx="5517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Concentration in the </a:t>
            </a:r>
            <a:r>
              <a:rPr lang="fr-FR" sz="2800" dirty="0" err="1"/>
              <a:t>outlet</a:t>
            </a:r>
            <a:r>
              <a:rPr lang="fr-FR" sz="2800" dirty="0"/>
              <a:t> </a:t>
            </a:r>
            <a:r>
              <a:rPr lang="fr-FR" sz="2800" dirty="0" err="1"/>
              <a:t>reservoir</a:t>
            </a:r>
            <a:endParaRPr lang="fr-FR" sz="2800" dirty="0"/>
          </a:p>
        </p:txBody>
      </p:sp>
      <p:sp>
        <p:nvSpPr>
          <p:cNvPr id="9" name="ZoneTexte 8"/>
          <p:cNvSpPr txBox="1"/>
          <p:nvPr/>
        </p:nvSpPr>
        <p:spPr>
          <a:xfrm>
            <a:off x="1016000" y="5923280"/>
            <a:ext cx="787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Why</a:t>
            </a:r>
            <a:r>
              <a:rPr lang="fr-FR" dirty="0"/>
              <a:t> do the Br and HTO concentrations </a:t>
            </a:r>
            <a:r>
              <a:rPr lang="fr-FR" dirty="0" err="1"/>
              <a:t>increase</a:t>
            </a:r>
            <a:r>
              <a:rPr lang="fr-FR" dirty="0"/>
              <a:t> </a:t>
            </a:r>
            <a:r>
              <a:rPr lang="fr-FR" dirty="0" err="1"/>
              <a:t>faster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the Ca concentration?</a:t>
            </a:r>
          </a:p>
        </p:txBody>
      </p:sp>
    </p:spTree>
    <p:extLst>
      <p:ext uri="{BB962C8B-B14F-4D97-AF65-F5344CB8AC3E}">
        <p14:creationId xmlns:p14="http://schemas.microsoft.com/office/powerpoint/2010/main" val="188012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531" y="3051139"/>
            <a:ext cx="5012301" cy="3133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" name="Group 1"/>
          <p:cNvGrpSpPr/>
          <p:nvPr/>
        </p:nvGrpSpPr>
        <p:grpSpPr>
          <a:xfrm>
            <a:off x="3537528" y="115135"/>
            <a:ext cx="4414068" cy="2370247"/>
            <a:chOff x="3592313" y="476619"/>
            <a:chExt cx="5350235" cy="2839791"/>
          </a:xfrm>
        </p:grpSpPr>
        <p:pic>
          <p:nvPicPr>
            <p:cNvPr id="4" name="Picture 5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734"/>
            <a:stretch/>
          </p:blipFill>
          <p:spPr bwMode="auto">
            <a:xfrm>
              <a:off x="3592313" y="476619"/>
              <a:ext cx="5350235" cy="283979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538" y="2858946"/>
              <a:ext cx="544160" cy="373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6" name="TextBox 7"/>
          <p:cNvSpPr txBox="1"/>
          <p:nvPr/>
        </p:nvSpPr>
        <p:spPr>
          <a:xfrm>
            <a:off x="218934" y="412898"/>
            <a:ext cx="31697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Low</a:t>
            </a:r>
            <a:r>
              <a:rPr lang="fr-FR" sz="2000" dirty="0"/>
              <a:t> water content / </a:t>
            </a:r>
            <a:r>
              <a:rPr lang="fr-FR" sz="2000" dirty="0" err="1"/>
              <a:t>porosity</a:t>
            </a:r>
            <a:r>
              <a:rPr lang="fr-FR" sz="2000" dirty="0"/>
              <a:t> values</a:t>
            </a:r>
          </a:p>
          <a:p>
            <a:endParaRPr lang="fr-FR" sz="2000" dirty="0"/>
          </a:p>
          <a:p>
            <a:r>
              <a:rPr lang="fr-FR" sz="2000" dirty="0"/>
              <a:t>Fine-</a:t>
            </a:r>
            <a:r>
              <a:rPr lang="fr-FR" sz="2000" dirty="0" err="1"/>
              <a:t>grained</a:t>
            </a:r>
            <a:r>
              <a:rPr lang="fr-FR" sz="2000" dirty="0"/>
              <a:t> rocks</a:t>
            </a:r>
          </a:p>
          <a:p>
            <a:endParaRPr lang="fr-FR" sz="1600" dirty="0"/>
          </a:p>
          <a:p>
            <a:endParaRPr lang="fr-FR" sz="1600" dirty="0"/>
          </a:p>
          <a:p>
            <a:endParaRPr lang="fr-FR" sz="1600" dirty="0"/>
          </a:p>
          <a:p>
            <a:endParaRPr lang="en-US" sz="16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8029799" y="41375"/>
            <a:ext cx="749076" cy="4761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191699"/>
              </p:ext>
            </p:extLst>
          </p:nvPr>
        </p:nvGraphicFramePr>
        <p:xfrm>
          <a:off x="129309" y="3754373"/>
          <a:ext cx="3064019" cy="86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Équation" r:id="rId7" imgW="1396800" imgH="393480" progId="Equation.3">
                  <p:embed/>
                </p:oleObj>
              </mc:Choice>
              <mc:Fallback>
                <p:oleObj name="Équation" r:id="rId7" imgW="1396800" imgH="393480" progId="Equation.3">
                  <p:embed/>
                  <p:pic>
                    <p:nvPicPr>
                      <p:cNvPr id="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09" y="3754373"/>
                        <a:ext cx="3064019" cy="86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4345240"/>
              </p:ext>
            </p:extLst>
          </p:nvPr>
        </p:nvGraphicFramePr>
        <p:xfrm>
          <a:off x="129309" y="4892676"/>
          <a:ext cx="2039216" cy="58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Équation" r:id="rId9" imgW="927000" imgH="266400" progId="Equation.3">
                  <p:embed/>
                </p:oleObj>
              </mc:Choice>
              <mc:Fallback>
                <p:oleObj name="Équation" r:id="rId9" imgW="927000" imgH="266400" progId="Equation.3">
                  <p:embed/>
                  <p:pic>
                    <p:nvPicPr>
                      <p:cNvPr id="157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09" y="4892676"/>
                        <a:ext cx="2039216" cy="587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093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9" y="1062785"/>
            <a:ext cx="8100762" cy="47324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64160" y="1016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160" y="801175"/>
            <a:ext cx="8745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Increase</a:t>
            </a:r>
            <a:r>
              <a:rPr lang="fr-FR" sz="2400" dirty="0"/>
              <a:t> the surface charge in the </a:t>
            </a:r>
            <a:r>
              <a:rPr lang="fr-FR" sz="2400" dirty="0" err="1"/>
              <a:t>clay</a:t>
            </a:r>
            <a:r>
              <a:rPr lang="fr-FR" sz="2400" dirty="0"/>
              <a:t> plug to 0.9 mol charge/kg </a:t>
            </a:r>
            <a:r>
              <a:rPr lang="fr-FR" sz="2400" dirty="0" err="1"/>
              <a:t>clay</a:t>
            </a:r>
            <a:endParaRPr lang="fr-FR" sz="2400" dirty="0"/>
          </a:p>
        </p:txBody>
      </p:sp>
      <p:sp>
        <p:nvSpPr>
          <p:cNvPr id="9" name="ZoneTexte 8"/>
          <p:cNvSpPr txBox="1"/>
          <p:nvPr/>
        </p:nvSpPr>
        <p:spPr>
          <a:xfrm>
            <a:off x="972110" y="5990046"/>
            <a:ext cx="7329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species</a:t>
            </a:r>
            <a:r>
              <a:rPr lang="fr-FR" sz="2800" dirty="0"/>
              <a:t> </a:t>
            </a:r>
            <a:r>
              <a:rPr lang="fr-FR" sz="2800" dirty="0" err="1"/>
              <a:t>that</a:t>
            </a:r>
            <a:r>
              <a:rPr lang="fr-FR" sz="2800" dirty="0"/>
              <a:t> diffuse the </a:t>
            </a:r>
            <a:r>
              <a:rPr lang="fr-FR" sz="2800" dirty="0" err="1"/>
              <a:t>fastest</a:t>
            </a:r>
            <a:r>
              <a:rPr lang="fr-FR" sz="2800" dirty="0"/>
              <a:t> </a:t>
            </a:r>
            <a:r>
              <a:rPr lang="fr-FR" sz="2800" dirty="0" err="1"/>
              <a:t>now</a:t>
            </a:r>
            <a:r>
              <a:rPr lang="fr-FR" sz="28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126497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160" y="801175"/>
            <a:ext cx="4721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surface complexation </a:t>
            </a:r>
            <a:r>
              <a:rPr lang="fr-FR" sz="2400" dirty="0" err="1"/>
              <a:t>reactions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r>
              <a:rPr lang="fr-FR" sz="2000" dirty="0"/>
              <a:t>&gt;</a:t>
            </a:r>
            <a:r>
              <a:rPr lang="fr-FR" sz="2000" dirty="0" err="1"/>
              <a:t>montmor</a:t>
            </a:r>
            <a:r>
              <a:rPr lang="fr-FR" sz="2000" dirty="0"/>
              <a:t>- + Na+ = &gt;</a:t>
            </a:r>
            <a:r>
              <a:rPr lang="fr-FR" sz="2000" dirty="0" err="1"/>
              <a:t>montmorNa</a:t>
            </a:r>
            <a:endParaRPr lang="fr-FR" sz="2000" dirty="0"/>
          </a:p>
          <a:p>
            <a:r>
              <a:rPr lang="fr-FR" sz="2000" dirty="0"/>
              <a:t>2 &gt;</a:t>
            </a:r>
            <a:r>
              <a:rPr lang="fr-FR" sz="2000" dirty="0" err="1"/>
              <a:t>montmor</a:t>
            </a:r>
            <a:r>
              <a:rPr lang="fr-FR" sz="2000" dirty="0"/>
              <a:t>- + Ca+2 = &gt; &gt;montmor2Ca </a:t>
            </a:r>
          </a:p>
        </p:txBody>
      </p:sp>
      <p:sp>
        <p:nvSpPr>
          <p:cNvPr id="6" name="Rectangle 5"/>
          <p:cNvSpPr/>
          <p:nvPr/>
        </p:nvSpPr>
        <p:spPr>
          <a:xfrm>
            <a:off x="264160" y="3102153"/>
            <a:ext cx="8592457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Begin surface complexation</a:t>
            </a:r>
          </a:p>
          <a:p>
            <a:r>
              <a:rPr lang="pt-BR" dirty="0"/>
              <a:t>'&gt;montmorNa' 2 1.0 'Na+' 1.0 '&gt;montmor-'  -0.5  -0.5  -0.5  -0.5  -0.5  -0.5  -0.5  -0.5</a:t>
            </a:r>
          </a:p>
          <a:p>
            <a:r>
              <a:rPr lang="pt-BR"/>
              <a:t>'&gt;montmor2Ca' 2 1.0 'Ca++' 2.0 '&gt;montmor-'  -1  -1  -1  -1  -1  -1  -1  -1</a:t>
            </a:r>
          </a:p>
          <a:p>
            <a:r>
              <a:rPr lang="fr-FR"/>
              <a:t>End </a:t>
            </a:r>
            <a:r>
              <a:rPr lang="fr-FR" dirty="0"/>
              <a:t>of surface complexation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4160" y="2595154"/>
            <a:ext cx="133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 </a:t>
            </a:r>
            <a:r>
              <a:rPr lang="fr-FR" dirty="0" err="1"/>
              <a:t>database</a:t>
            </a:r>
            <a:r>
              <a:rPr lang="fr-FR" dirty="0"/>
              <a:t>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4160" y="4964112"/>
            <a:ext cx="4572000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fr-FR" dirty="0"/>
              <a:t>Begin surface complexation </a:t>
            </a:r>
            <a:r>
              <a:rPr lang="fr-FR" dirty="0" err="1"/>
              <a:t>parameters</a:t>
            </a:r>
            <a:endParaRPr lang="fr-FR" dirty="0"/>
          </a:p>
          <a:p>
            <a:r>
              <a:rPr lang="fr-FR" dirty="0"/>
              <a:t>&gt;</a:t>
            </a:r>
            <a:r>
              <a:rPr lang="fr-FR" dirty="0" err="1"/>
              <a:t>montmor</a:t>
            </a:r>
            <a:r>
              <a:rPr lang="fr-FR" dirty="0"/>
              <a:t>-       -1.0</a:t>
            </a:r>
          </a:p>
          <a:p>
            <a:r>
              <a:rPr lang="fr-FR" dirty="0"/>
              <a:t>&gt;</a:t>
            </a:r>
            <a:r>
              <a:rPr lang="fr-FR" dirty="0" err="1"/>
              <a:t>montmorNa</a:t>
            </a:r>
            <a:r>
              <a:rPr lang="fr-FR" dirty="0"/>
              <a:t>       0.0</a:t>
            </a:r>
          </a:p>
          <a:p>
            <a:r>
              <a:rPr lang="fr-FR" dirty="0"/>
              <a:t>&gt;montmor2Ca      0.0</a:t>
            </a:r>
          </a:p>
          <a:p>
            <a:r>
              <a:rPr lang="fr-FR" dirty="0"/>
              <a:t>End surface complexation </a:t>
            </a:r>
            <a:r>
              <a:rPr lang="fr-FR" dirty="0" err="1"/>
              <a:t>parameters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959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264160" y="1016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160" y="801175"/>
            <a:ext cx="472103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surface complexation </a:t>
            </a:r>
            <a:r>
              <a:rPr lang="fr-FR" sz="2400" dirty="0" err="1"/>
              <a:t>reactions</a:t>
            </a:r>
            <a:r>
              <a:rPr lang="fr-FR" sz="2400" dirty="0"/>
              <a:t>:</a:t>
            </a:r>
          </a:p>
          <a:p>
            <a:endParaRPr lang="fr-FR" sz="2400" dirty="0"/>
          </a:p>
          <a:p>
            <a:r>
              <a:rPr lang="fr-FR" sz="2000" dirty="0"/>
              <a:t>&gt;</a:t>
            </a:r>
            <a:r>
              <a:rPr lang="fr-FR" sz="2000" dirty="0" err="1"/>
              <a:t>montmor</a:t>
            </a:r>
            <a:r>
              <a:rPr lang="fr-FR" sz="2000" dirty="0"/>
              <a:t>- + Na+ = &gt;</a:t>
            </a:r>
            <a:r>
              <a:rPr lang="fr-FR" sz="2000" dirty="0" err="1"/>
              <a:t>montmorNa</a:t>
            </a:r>
            <a:endParaRPr lang="fr-FR" sz="2000" dirty="0"/>
          </a:p>
          <a:p>
            <a:r>
              <a:rPr lang="fr-FR" sz="2000" dirty="0"/>
              <a:t>2 &gt;</a:t>
            </a:r>
            <a:r>
              <a:rPr lang="fr-FR" sz="2000" dirty="0" err="1"/>
              <a:t>montmor</a:t>
            </a:r>
            <a:r>
              <a:rPr lang="fr-FR" sz="2000" dirty="0"/>
              <a:t>- + Ca+2 = &gt; &gt;montmor2Ca 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101"/>
          <a:stretch/>
        </p:blipFill>
        <p:spPr bwMode="auto">
          <a:xfrm>
            <a:off x="4985196" y="1047888"/>
            <a:ext cx="3740935" cy="2870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264160" y="2505166"/>
            <a:ext cx="4065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surface charge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partly</a:t>
            </a:r>
            <a:r>
              <a:rPr lang="fr-FR" dirty="0"/>
              <a:t> </a:t>
            </a:r>
            <a:r>
              <a:rPr lang="fr-FR" dirty="0" err="1"/>
              <a:t>compensated</a:t>
            </a:r>
            <a:r>
              <a:rPr lang="fr-FR" dirty="0"/>
              <a:t> in the Stern layer (</a:t>
            </a:r>
            <a:r>
              <a:rPr lang="fr-FR" dirty="0" err="1"/>
              <a:t>with</a:t>
            </a:r>
            <a:r>
              <a:rPr lang="fr-FR" dirty="0"/>
              <a:t> no diffusion of </a:t>
            </a:r>
            <a:r>
              <a:rPr lang="fr-FR" dirty="0" err="1"/>
              <a:t>sorbed</a:t>
            </a:r>
            <a:r>
              <a:rPr lang="fr-FR" dirty="0"/>
              <a:t> </a:t>
            </a:r>
            <a:r>
              <a:rPr lang="fr-FR" dirty="0" err="1"/>
              <a:t>species</a:t>
            </a:r>
            <a:r>
              <a:rPr lang="fr-FR" dirty="0"/>
              <a:t>). The </a:t>
            </a:r>
            <a:r>
              <a:rPr lang="fr-FR" dirty="0" err="1"/>
              <a:t>remaining</a:t>
            </a:r>
            <a:r>
              <a:rPr lang="fr-FR" dirty="0"/>
              <a:t> charge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compensated</a:t>
            </a:r>
            <a:r>
              <a:rPr lang="fr-FR" dirty="0"/>
              <a:t> in the diffuse layer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64506" y="4974043"/>
            <a:ext cx="416510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/>
              <a:t> Total Charge in DDL (mol/m^3)  =  5.6548800E-04</a:t>
            </a:r>
          </a:p>
          <a:p>
            <a:r>
              <a:rPr lang="fr-FR" sz="1400" dirty="0"/>
              <a:t>  Total </a:t>
            </a:r>
            <a:r>
              <a:rPr lang="fr-FR" sz="1400" dirty="0" err="1"/>
              <a:t>Fixed</a:t>
            </a:r>
            <a:r>
              <a:rPr lang="fr-FR" sz="1400" dirty="0"/>
              <a:t> Charge (mol/m^3)   = -5.6548800E-04</a:t>
            </a:r>
          </a:p>
          <a:p>
            <a:r>
              <a:rPr lang="fr-FR" sz="1400" dirty="0"/>
              <a:t>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Microporosity</a:t>
            </a:r>
            <a:r>
              <a:rPr lang="fr-FR" sz="1400" dirty="0"/>
              <a:t>   =   1.470300000000000E-007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DonnanPotential</a:t>
            </a:r>
            <a:r>
              <a:rPr lang="fr-FR" sz="1400" dirty="0"/>
              <a:t> =  -9.386105664921650E-002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1281350" y="4511041"/>
            <a:ext cx="2031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surface </a:t>
            </a:r>
            <a:r>
              <a:rPr lang="fr-FR" dirty="0" err="1"/>
              <a:t>complex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845363" y="4974042"/>
            <a:ext cx="4165105" cy="116955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sz="1400" dirty="0"/>
              <a:t> Total Charge in DDL (mol/m^3)  =  2.8973120E-04</a:t>
            </a:r>
          </a:p>
          <a:p>
            <a:r>
              <a:rPr lang="fr-FR" sz="1400" dirty="0"/>
              <a:t>  Total </a:t>
            </a:r>
            <a:r>
              <a:rPr lang="fr-FR" sz="1400" dirty="0" err="1"/>
              <a:t>Fixed</a:t>
            </a:r>
            <a:r>
              <a:rPr lang="fr-FR" sz="1400" dirty="0"/>
              <a:t> Charge (mol/m^3)   = -2.8973120E-04</a:t>
            </a:r>
          </a:p>
          <a:p>
            <a:r>
              <a:rPr lang="fr-FR" sz="1400" dirty="0"/>
              <a:t> 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Microporosity</a:t>
            </a:r>
            <a:r>
              <a:rPr lang="fr-FR" sz="1400" dirty="0"/>
              <a:t>   =   1.470300000000000E-007</a:t>
            </a:r>
          </a:p>
          <a:p>
            <a:r>
              <a:rPr lang="fr-FR" sz="1400" dirty="0"/>
              <a:t>  </a:t>
            </a:r>
            <a:r>
              <a:rPr lang="fr-FR" sz="1400" dirty="0" err="1"/>
              <a:t>DonnanPotential</a:t>
            </a:r>
            <a:r>
              <a:rPr lang="fr-FR" sz="1400" dirty="0"/>
              <a:t> =  -7.672779885055225E-002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753201" y="4511041"/>
            <a:ext cx="2416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surface complexes</a:t>
            </a:r>
          </a:p>
        </p:txBody>
      </p:sp>
    </p:spTree>
    <p:extLst>
      <p:ext uri="{BB962C8B-B14F-4D97-AF65-F5344CB8AC3E}">
        <p14:creationId xmlns:p14="http://schemas.microsoft.com/office/powerpoint/2010/main" val="1922096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9" y="1062785"/>
            <a:ext cx="8100762" cy="473243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264160" y="101600"/>
            <a:ext cx="1225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Results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264160" y="801175"/>
            <a:ext cx="472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surface complexation </a:t>
            </a:r>
            <a:r>
              <a:rPr lang="fr-FR" sz="2400" dirty="0" err="1"/>
              <a:t>reactions</a:t>
            </a:r>
            <a:r>
              <a:rPr lang="fr-FR" sz="2400" dirty="0"/>
              <a:t>: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4160" y="5963920"/>
            <a:ext cx="878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the </a:t>
            </a:r>
            <a:r>
              <a:rPr lang="fr-FR" sz="2800" dirty="0" err="1"/>
              <a:t>effect</a:t>
            </a:r>
            <a:r>
              <a:rPr lang="fr-FR" sz="2800" dirty="0"/>
              <a:t> of Na and Ca surface complexation on Br and Ca diffusion?</a:t>
            </a:r>
          </a:p>
        </p:txBody>
      </p:sp>
    </p:spTree>
    <p:extLst>
      <p:ext uri="{BB962C8B-B14F-4D97-AF65-F5344CB8AC3E}">
        <p14:creationId xmlns:p14="http://schemas.microsoft.com/office/powerpoint/2010/main" val="2182202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19" y="1062785"/>
            <a:ext cx="8100762" cy="473243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521619" y="4876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264160" y="101600"/>
            <a:ext cx="1572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Summary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439381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94" y="2453849"/>
            <a:ext cx="7042570" cy="34154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92054" y="5715394"/>
            <a:ext cx="4051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i="1" dirty="0" err="1"/>
              <a:t>Altmann</a:t>
            </a:r>
            <a:r>
              <a:rPr lang="fr-FR" sz="1400" i="1" dirty="0"/>
              <a:t> et al., App. </a:t>
            </a:r>
            <a:r>
              <a:rPr lang="fr-FR" sz="1400" i="1" dirty="0" err="1"/>
              <a:t>Geoch</a:t>
            </a:r>
            <a:r>
              <a:rPr lang="fr-FR" sz="1400" i="1" dirty="0"/>
              <a:t>., 2008</a:t>
            </a:r>
            <a:endParaRPr lang="en-US" sz="14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48182" y="272004"/>
            <a:ext cx="59765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 err="1"/>
              <a:t>Radionuclide</a:t>
            </a:r>
            <a:r>
              <a:rPr lang="fr-FR" sz="3200" b="1" dirty="0"/>
              <a:t> migration </a:t>
            </a:r>
            <a:r>
              <a:rPr lang="fr-FR" sz="3200" b="1" dirty="0" err="1"/>
              <a:t>prediction</a:t>
            </a:r>
            <a:endParaRPr lang="fr-FR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 err="1"/>
              <a:t>Retention</a:t>
            </a:r>
            <a:r>
              <a:rPr lang="fr-FR" sz="2800" dirty="0"/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Transport model</a:t>
            </a:r>
            <a:endParaRPr lang="en-US" sz="2800" dirty="0"/>
          </a:p>
        </p:txBody>
      </p:sp>
      <p:sp>
        <p:nvSpPr>
          <p:cNvPr id="11" name="Right Bracket 10"/>
          <p:cNvSpPr/>
          <p:nvPr/>
        </p:nvSpPr>
        <p:spPr>
          <a:xfrm>
            <a:off x="3636436" y="1464198"/>
            <a:ext cx="538223" cy="795203"/>
          </a:xfrm>
          <a:prstGeom prst="rightBracket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28931" y="1630966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Coupling</a:t>
            </a:r>
            <a:endParaRPr lang="en-US" sz="2400" dirty="0"/>
          </a:p>
        </p:txBody>
      </p:sp>
      <p:sp>
        <p:nvSpPr>
          <p:cNvPr id="7" name="TextBox 11"/>
          <p:cNvSpPr txBox="1"/>
          <p:nvPr/>
        </p:nvSpPr>
        <p:spPr>
          <a:xfrm>
            <a:off x="500458" y="6235294"/>
            <a:ext cx="852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+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coupled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 (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presentation</a:t>
            </a:r>
            <a:r>
              <a:rPr lang="fr-FR" sz="2400" dirty="0"/>
              <a:t> at COUFRAC meeting)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39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3557-BFBB-4056-98C2-923F064CD09C}"/>
              </a:ext>
            </a:extLst>
          </p:cNvPr>
          <p:cNvSpPr txBox="1">
            <a:spLocks/>
          </p:cNvSpPr>
          <p:nvPr/>
        </p:nvSpPr>
        <p:spPr>
          <a:xfrm>
            <a:off x="457200" y="103449"/>
            <a:ext cx="8229600" cy="73082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Exercise 11: Diffusion in Clay</a:t>
            </a:r>
          </a:p>
        </p:txBody>
      </p:sp>
      <p:pic>
        <p:nvPicPr>
          <p:cNvPr id="3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6" y="1658899"/>
            <a:ext cx="3835678" cy="47804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31462" y="1901762"/>
            <a:ext cx="3866511" cy="954107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solidFill>
                  <a:srgbClr val="FF0000"/>
                </a:solidFill>
              </a:rPr>
              <a:t>High concentration </a:t>
            </a:r>
            <a:r>
              <a:rPr lang="fr-FR" sz="2800" b="1" dirty="0" err="1">
                <a:solidFill>
                  <a:srgbClr val="FF0000"/>
                </a:solidFill>
              </a:rPr>
              <a:t>reservoir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16"/>
          <p:cNvSpPr txBox="1"/>
          <p:nvPr/>
        </p:nvSpPr>
        <p:spPr>
          <a:xfrm>
            <a:off x="810413" y="5793060"/>
            <a:ext cx="2708607" cy="646331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>
                <a:solidFill>
                  <a:srgbClr val="0099FF"/>
                </a:solidFill>
              </a:rPr>
              <a:t>Low</a:t>
            </a:r>
            <a:r>
              <a:rPr lang="fr-FR" dirty="0">
                <a:solidFill>
                  <a:srgbClr val="0099FF"/>
                </a:solidFill>
              </a:rPr>
              <a:t> concentration </a:t>
            </a:r>
            <a:r>
              <a:rPr lang="fr-FR" dirty="0" err="1">
                <a:solidFill>
                  <a:srgbClr val="0099FF"/>
                </a:solidFill>
              </a:rPr>
              <a:t>reservoir</a:t>
            </a:r>
            <a:endParaRPr lang="en-US" dirty="0">
              <a:solidFill>
                <a:srgbClr val="0099FF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2857755" y="954200"/>
            <a:ext cx="3414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Experimental</a:t>
            </a:r>
            <a:r>
              <a:rPr lang="fr-FR" sz="3200" dirty="0"/>
              <a:t> setup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4429707" y="2283625"/>
            <a:ext cx="4338373" cy="3503764"/>
            <a:chOff x="4805627" y="3098732"/>
            <a:chExt cx="4100713" cy="2063931"/>
          </a:xfrm>
        </p:grpSpPr>
        <p:pic>
          <p:nvPicPr>
            <p:cNvPr id="7" name="Imag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942" t="43105" r="20775" b="43050"/>
            <a:stretch/>
          </p:blipFill>
          <p:spPr bwMode="auto">
            <a:xfrm>
              <a:off x="4805627" y="3098732"/>
              <a:ext cx="4100713" cy="206393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8" name="Rectangle 7"/>
            <p:cNvSpPr/>
            <p:nvPr/>
          </p:nvSpPr>
          <p:spPr>
            <a:xfrm>
              <a:off x="6043749" y="3739218"/>
              <a:ext cx="1611085" cy="205767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039395" y="4283502"/>
              <a:ext cx="1611085" cy="205767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7509348" y="3098733"/>
              <a:ext cx="1368751" cy="651650"/>
              <a:chOff x="7509348" y="3098733"/>
              <a:chExt cx="1368751" cy="65165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509349" y="3336728"/>
                <a:ext cx="733318" cy="1279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Rectangle 17"/>
              <p:cNvSpPr/>
              <p:nvPr/>
            </p:nvSpPr>
            <p:spPr>
              <a:xfrm rot="5400000">
                <a:off x="7421119" y="3549389"/>
                <a:ext cx="289223" cy="11276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8216540" y="3098733"/>
                <a:ext cx="661559" cy="6187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1" name="Groupe 20"/>
            <p:cNvGrpSpPr/>
            <p:nvPr/>
          </p:nvGrpSpPr>
          <p:grpSpPr>
            <a:xfrm flipH="1">
              <a:off x="4848046" y="3120320"/>
              <a:ext cx="1368751" cy="651650"/>
              <a:chOff x="7509348" y="3098733"/>
              <a:chExt cx="1368751" cy="65165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7509349" y="3336728"/>
                <a:ext cx="733318" cy="12794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3" name="Rectangle 22"/>
              <p:cNvSpPr/>
              <p:nvPr/>
            </p:nvSpPr>
            <p:spPr>
              <a:xfrm rot="5400000">
                <a:off x="7421119" y="3549389"/>
                <a:ext cx="289223" cy="11276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8216540" y="3098733"/>
                <a:ext cx="661559" cy="618752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9" name="Groupe 28"/>
            <p:cNvGrpSpPr/>
            <p:nvPr/>
          </p:nvGrpSpPr>
          <p:grpSpPr>
            <a:xfrm flipV="1">
              <a:off x="7518057" y="4491432"/>
              <a:ext cx="1368751" cy="651650"/>
              <a:chOff x="7509348" y="3098733"/>
              <a:chExt cx="1368751" cy="651650"/>
            </a:xfrm>
            <a:solidFill>
              <a:srgbClr val="0000FF"/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7509349" y="3336728"/>
                <a:ext cx="733318" cy="1279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7421119" y="3549389"/>
                <a:ext cx="289223" cy="1127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216540" y="3098733"/>
                <a:ext cx="661559" cy="6187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e 32"/>
            <p:cNvGrpSpPr/>
            <p:nvPr/>
          </p:nvGrpSpPr>
          <p:grpSpPr>
            <a:xfrm flipH="1" flipV="1">
              <a:off x="4848046" y="4478105"/>
              <a:ext cx="1368751" cy="651650"/>
              <a:chOff x="7509348" y="3098733"/>
              <a:chExt cx="1368751" cy="651650"/>
            </a:xfrm>
            <a:solidFill>
              <a:srgbClr val="0000FF"/>
            </a:solidFill>
          </p:grpSpPr>
          <p:sp>
            <p:nvSpPr>
              <p:cNvPr id="34" name="Rectangle 33"/>
              <p:cNvSpPr/>
              <p:nvPr/>
            </p:nvSpPr>
            <p:spPr>
              <a:xfrm>
                <a:off x="7509349" y="3336728"/>
                <a:ext cx="733318" cy="12794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5" name="Rectangle 34"/>
              <p:cNvSpPr/>
              <p:nvPr/>
            </p:nvSpPr>
            <p:spPr>
              <a:xfrm rot="5400000">
                <a:off x="7421119" y="3549389"/>
                <a:ext cx="289223" cy="11276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8216540" y="3098733"/>
                <a:ext cx="661559" cy="61875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7" name="Flèche droite 36"/>
            <p:cNvSpPr/>
            <p:nvPr/>
          </p:nvSpPr>
          <p:spPr>
            <a:xfrm>
              <a:off x="4936361" y="3387012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lèche droite 37"/>
            <p:cNvSpPr/>
            <p:nvPr/>
          </p:nvSpPr>
          <p:spPr>
            <a:xfrm>
              <a:off x="6591088" y="3736558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Flèche droite 38"/>
            <p:cNvSpPr/>
            <p:nvPr/>
          </p:nvSpPr>
          <p:spPr>
            <a:xfrm>
              <a:off x="8282424" y="3353756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Flèche droite 39"/>
            <p:cNvSpPr/>
            <p:nvPr/>
          </p:nvSpPr>
          <p:spPr>
            <a:xfrm>
              <a:off x="4929501" y="4809135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 droite 40"/>
            <p:cNvSpPr/>
            <p:nvPr/>
          </p:nvSpPr>
          <p:spPr>
            <a:xfrm>
              <a:off x="6579756" y="4379113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 droite 41"/>
            <p:cNvSpPr/>
            <p:nvPr/>
          </p:nvSpPr>
          <p:spPr>
            <a:xfrm>
              <a:off x="8275564" y="4775879"/>
              <a:ext cx="529790" cy="112247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00504" y="3870274"/>
              <a:ext cx="1332411" cy="496725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00FF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5734979" y="3556762"/>
            <a:ext cx="1704457" cy="163477"/>
          </a:xfrm>
          <a:prstGeom prst="rect">
            <a:avLst/>
          </a:prstGeom>
          <a:pattFill prst="openDmnd">
            <a:fgClr>
              <a:srgbClr val="FFFF00"/>
            </a:fgClr>
            <a:bgClr>
              <a:srgbClr val="FF00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5734979" y="4288282"/>
            <a:ext cx="1704457" cy="148375"/>
          </a:xfrm>
          <a:prstGeom prst="rect">
            <a:avLst/>
          </a:prstGeom>
          <a:pattFill prst="openDmnd">
            <a:fgClr>
              <a:srgbClr val="FFFF00"/>
            </a:fgClr>
            <a:bgClr>
              <a:srgbClr val="0000FF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3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" y="742712"/>
            <a:ext cx="4084726" cy="59522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3168" y="157937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Example</a:t>
            </a:r>
            <a:r>
              <a:rPr lang="fr-FR" sz="3200" dirty="0"/>
              <a:t> of </a:t>
            </a:r>
            <a:r>
              <a:rPr lang="fr-FR" sz="3200" dirty="0" err="1"/>
              <a:t>results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3644607" y="6475789"/>
            <a:ext cx="3050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Tachi &amp;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Yotsuji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085484" y="957899"/>
                <a:ext cx="1725857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84" y="957899"/>
                <a:ext cx="1725857" cy="67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4476110" y="1665600"/>
                <a:ext cx="3060132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𝜙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∙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10" y="1665600"/>
                <a:ext cx="3060132" cy="423770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ZoneTexte 36"/>
          <p:cNvSpPr txBox="1"/>
          <p:nvPr/>
        </p:nvSpPr>
        <p:spPr>
          <a:xfrm>
            <a:off x="4157452" y="1145624"/>
            <a:ext cx="29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Fick’s 1</a:t>
            </a:r>
            <a:r>
              <a:rPr lang="en-US" sz="1800" b="1" baseline="30000" dirty="0">
                <a:solidFill>
                  <a:srgbClr val="000000"/>
                </a:solidFill>
              </a:rPr>
              <a:t>st</a:t>
            </a:r>
            <a:r>
              <a:rPr lang="en-US" sz="1800" b="1" dirty="0">
                <a:solidFill>
                  <a:srgbClr val="000000"/>
                </a:solidFill>
              </a:rPr>
              <a:t> law of diffusion</a:t>
            </a:r>
          </a:p>
        </p:txBody>
      </p:sp>
      <p:grpSp>
        <p:nvGrpSpPr>
          <p:cNvPr id="38" name="Groupe 37"/>
          <p:cNvGrpSpPr/>
          <p:nvPr/>
        </p:nvGrpSpPr>
        <p:grpSpPr>
          <a:xfrm>
            <a:off x="4132250" y="2015276"/>
            <a:ext cx="1201420" cy="842744"/>
            <a:chOff x="3611880" y="1358900"/>
            <a:chExt cx="1201420" cy="842744"/>
          </a:xfrm>
        </p:grpSpPr>
        <p:cxnSp>
          <p:nvCxnSpPr>
            <p:cNvPr id="39" name="Connecteur droit avec flèche 38"/>
            <p:cNvCxnSpPr>
              <a:stCxn id="40" idx="0"/>
            </p:cNvCxnSpPr>
            <p:nvPr/>
          </p:nvCxnSpPr>
          <p:spPr bwMode="auto">
            <a:xfrm flipV="1">
              <a:off x="4074507" y="1358900"/>
              <a:ext cx="738793" cy="504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" name="ZoneTexte 39"/>
            <p:cNvSpPr txBox="1"/>
            <p:nvPr/>
          </p:nvSpPr>
          <p:spPr>
            <a:xfrm>
              <a:off x="3611880" y="186309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/>
                <a:t>Porosity</a:t>
              </a:r>
            </a:p>
          </p:txBody>
        </p:sp>
      </p:grpSp>
      <p:grpSp>
        <p:nvGrpSpPr>
          <p:cNvPr id="41" name="Groupe 40"/>
          <p:cNvGrpSpPr/>
          <p:nvPr/>
        </p:nvGrpSpPr>
        <p:grpSpPr>
          <a:xfrm>
            <a:off x="5301920" y="2073696"/>
            <a:ext cx="1276350" cy="1040547"/>
            <a:chOff x="4781550" y="1417320"/>
            <a:chExt cx="1276350" cy="1040547"/>
          </a:xfrm>
        </p:grpSpPr>
        <p:cxnSp>
          <p:nvCxnSpPr>
            <p:cNvPr id="42" name="Connecteur droit avec flèche 41"/>
            <p:cNvCxnSpPr>
              <a:stCxn id="43" idx="0"/>
            </p:cNvCxnSpPr>
            <p:nvPr/>
          </p:nvCxnSpPr>
          <p:spPr bwMode="auto">
            <a:xfrm flipH="1" flipV="1">
              <a:off x="5326380" y="1417320"/>
              <a:ext cx="93345" cy="209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ZoneTexte 42"/>
            <p:cNvSpPr txBox="1"/>
            <p:nvPr/>
          </p:nvSpPr>
          <p:spPr>
            <a:xfrm>
              <a:off x="4781550" y="1626870"/>
              <a:ext cx="127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Pore diffusion coefficient</a:t>
              </a:r>
            </a:p>
          </p:txBody>
        </p:sp>
      </p:grpSp>
      <p:grpSp>
        <p:nvGrpSpPr>
          <p:cNvPr id="44" name="Groupe 43"/>
          <p:cNvGrpSpPr/>
          <p:nvPr/>
        </p:nvGrpSpPr>
        <p:grpSpPr>
          <a:xfrm>
            <a:off x="6403010" y="1951776"/>
            <a:ext cx="1478280" cy="1097697"/>
            <a:chOff x="5882640" y="1295400"/>
            <a:chExt cx="1478280" cy="1097697"/>
          </a:xfrm>
        </p:grpSpPr>
        <p:cxnSp>
          <p:nvCxnSpPr>
            <p:cNvPr id="45" name="Connecteur droit avec flèche 44"/>
            <p:cNvCxnSpPr>
              <a:stCxn id="46" idx="0"/>
            </p:cNvCxnSpPr>
            <p:nvPr/>
          </p:nvCxnSpPr>
          <p:spPr bwMode="auto">
            <a:xfrm flipH="1" flipV="1">
              <a:off x="6261100" y="1295400"/>
              <a:ext cx="36068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ZoneTexte 45"/>
            <p:cNvSpPr txBox="1"/>
            <p:nvPr/>
          </p:nvSpPr>
          <p:spPr>
            <a:xfrm>
              <a:off x="5882640" y="1562100"/>
              <a:ext cx="1478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Geometrical factor (tortuosity)</a:t>
              </a:r>
            </a:p>
          </p:txBody>
        </p:sp>
      </p:grpSp>
      <p:grpSp>
        <p:nvGrpSpPr>
          <p:cNvPr id="47" name="Groupe 46"/>
          <p:cNvGrpSpPr/>
          <p:nvPr/>
        </p:nvGrpSpPr>
        <p:grpSpPr>
          <a:xfrm>
            <a:off x="7446950" y="1913676"/>
            <a:ext cx="1725930" cy="824805"/>
            <a:chOff x="6926580" y="1257300"/>
            <a:chExt cx="1725930" cy="824805"/>
          </a:xfrm>
        </p:grpSpPr>
        <p:cxnSp>
          <p:nvCxnSpPr>
            <p:cNvPr id="48" name="Connecteur droit avec flèche 47"/>
            <p:cNvCxnSpPr>
              <a:stCxn id="49" idx="0"/>
            </p:cNvCxnSpPr>
            <p:nvPr/>
          </p:nvCxnSpPr>
          <p:spPr bwMode="auto">
            <a:xfrm flipH="1" flipV="1">
              <a:off x="6926580" y="1257300"/>
              <a:ext cx="986790" cy="240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ZoneTexte 48"/>
            <p:cNvSpPr txBox="1"/>
            <p:nvPr/>
          </p:nvSpPr>
          <p:spPr>
            <a:xfrm>
              <a:off x="7174230" y="1497330"/>
              <a:ext cx="147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Self diffusion coefficient</a:t>
              </a:r>
            </a:p>
          </p:txBody>
        </p:sp>
      </p:grpSp>
      <p:sp>
        <p:nvSpPr>
          <p:cNvPr id="2" name="Ellipse 1"/>
          <p:cNvSpPr/>
          <p:nvPr/>
        </p:nvSpPr>
        <p:spPr>
          <a:xfrm>
            <a:off x="4991402" y="4861240"/>
            <a:ext cx="1072531" cy="5726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Ellipse 49"/>
          <p:cNvSpPr/>
          <p:nvPr/>
        </p:nvSpPr>
        <p:spPr>
          <a:xfrm>
            <a:off x="6165842" y="4344003"/>
            <a:ext cx="1072531" cy="5726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/>
          <p:cNvSpPr/>
          <p:nvPr/>
        </p:nvSpPr>
        <p:spPr>
          <a:xfrm>
            <a:off x="6063933" y="5309203"/>
            <a:ext cx="1072531" cy="51261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Ellipse 51"/>
          <p:cNvSpPr/>
          <p:nvPr/>
        </p:nvSpPr>
        <p:spPr>
          <a:xfrm>
            <a:off x="7085648" y="4958105"/>
            <a:ext cx="1072531" cy="572655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orme libre 9"/>
          <p:cNvSpPr/>
          <p:nvPr/>
        </p:nvSpPr>
        <p:spPr>
          <a:xfrm>
            <a:off x="4933178" y="4540983"/>
            <a:ext cx="3180115" cy="591776"/>
          </a:xfrm>
          <a:custGeom>
            <a:avLst/>
            <a:gdLst>
              <a:gd name="connsiteX0" fmla="*/ 12042 w 3180115"/>
              <a:gd name="connsiteY0" fmla="*/ 6221 h 591776"/>
              <a:gd name="connsiteX1" fmla="*/ 95169 w 3180115"/>
              <a:gd name="connsiteY1" fmla="*/ 6221 h 591776"/>
              <a:gd name="connsiteX2" fmla="*/ 714005 w 3180115"/>
              <a:gd name="connsiteY2" fmla="*/ 70875 h 591776"/>
              <a:gd name="connsiteX3" fmla="*/ 1157351 w 3180115"/>
              <a:gd name="connsiteY3" fmla="*/ 338730 h 591776"/>
              <a:gd name="connsiteX4" fmla="*/ 1452915 w 3180115"/>
              <a:gd name="connsiteY4" fmla="*/ 560403 h 591776"/>
              <a:gd name="connsiteX5" fmla="*/ 1887024 w 3180115"/>
              <a:gd name="connsiteY5" fmla="*/ 569639 h 591776"/>
              <a:gd name="connsiteX6" fmla="*/ 2311896 w 3180115"/>
              <a:gd name="connsiteY6" fmla="*/ 366439 h 591776"/>
              <a:gd name="connsiteX7" fmla="*/ 2644405 w 3180115"/>
              <a:gd name="connsiteY7" fmla="*/ 209421 h 591776"/>
              <a:gd name="connsiteX8" fmla="*/ 3180115 w 3180115"/>
              <a:gd name="connsiteY8" fmla="*/ 181712 h 591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0115" h="591776">
                <a:moveTo>
                  <a:pt x="12042" y="6221"/>
                </a:moveTo>
                <a:cubicBezTo>
                  <a:pt x="-4892" y="833"/>
                  <a:pt x="-21825" y="-4555"/>
                  <a:pt x="95169" y="6221"/>
                </a:cubicBezTo>
                <a:cubicBezTo>
                  <a:pt x="212163" y="16997"/>
                  <a:pt x="536975" y="15457"/>
                  <a:pt x="714005" y="70875"/>
                </a:cubicBezTo>
                <a:cubicBezTo>
                  <a:pt x="891035" y="126293"/>
                  <a:pt x="1034199" y="257142"/>
                  <a:pt x="1157351" y="338730"/>
                </a:cubicBezTo>
                <a:cubicBezTo>
                  <a:pt x="1280503" y="420318"/>
                  <a:pt x="1331303" y="521918"/>
                  <a:pt x="1452915" y="560403"/>
                </a:cubicBezTo>
                <a:cubicBezTo>
                  <a:pt x="1574527" y="598888"/>
                  <a:pt x="1743861" y="601966"/>
                  <a:pt x="1887024" y="569639"/>
                </a:cubicBezTo>
                <a:cubicBezTo>
                  <a:pt x="2030187" y="537312"/>
                  <a:pt x="2311896" y="366439"/>
                  <a:pt x="2311896" y="366439"/>
                </a:cubicBezTo>
                <a:cubicBezTo>
                  <a:pt x="2438126" y="306403"/>
                  <a:pt x="2499702" y="240209"/>
                  <a:pt x="2644405" y="209421"/>
                </a:cubicBezTo>
                <a:cubicBezTo>
                  <a:pt x="2789108" y="178633"/>
                  <a:pt x="2984611" y="180172"/>
                  <a:pt x="3180115" y="181712"/>
                </a:cubicBezTo>
              </a:path>
            </a:pathLst>
          </a:custGeom>
          <a:ln w="5715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Ellipse 52"/>
          <p:cNvSpPr/>
          <p:nvPr/>
        </p:nvSpPr>
        <p:spPr>
          <a:xfrm>
            <a:off x="5113453" y="4002616"/>
            <a:ext cx="1072531" cy="51261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Ellipse 53"/>
          <p:cNvSpPr/>
          <p:nvPr/>
        </p:nvSpPr>
        <p:spPr>
          <a:xfrm>
            <a:off x="7282172" y="4052684"/>
            <a:ext cx="1072531" cy="51261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6120909" y="3681536"/>
            <a:ext cx="1072531" cy="512619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/>
          <p:cNvCxnSpPr/>
          <p:nvPr/>
        </p:nvCxnSpPr>
        <p:spPr>
          <a:xfrm>
            <a:off x="4891587" y="3936257"/>
            <a:ext cx="3221706" cy="0"/>
          </a:xfrm>
          <a:prstGeom prst="straightConnector1">
            <a:avLst/>
          </a:prstGeom>
          <a:ln w="57150">
            <a:solidFill>
              <a:srgbClr val="0000FF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6" y="742712"/>
            <a:ext cx="4084726" cy="595223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3168" y="157937"/>
            <a:ext cx="323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Example</a:t>
            </a:r>
            <a:r>
              <a:rPr lang="fr-FR" sz="3200" dirty="0"/>
              <a:t> of </a:t>
            </a:r>
            <a:r>
              <a:rPr lang="fr-FR" sz="3200" dirty="0" err="1"/>
              <a:t>results</a:t>
            </a:r>
            <a:endParaRPr lang="fr-FR" sz="3200" dirty="0"/>
          </a:p>
        </p:txBody>
      </p:sp>
      <p:sp>
        <p:nvSpPr>
          <p:cNvPr id="6" name="Rectangle 5"/>
          <p:cNvSpPr/>
          <p:nvPr/>
        </p:nvSpPr>
        <p:spPr>
          <a:xfrm>
            <a:off x="3644607" y="6475789"/>
            <a:ext cx="3050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Tachi &amp;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Yotsuji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2014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7085484" y="957899"/>
                <a:ext cx="1713033" cy="6776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𝐽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484" y="957899"/>
                <a:ext cx="1713033" cy="677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4476110" y="1665600"/>
                <a:ext cx="3060132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𝑒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𝜙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𝜙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∙</m:t>
                      </m:r>
                      <m:r>
                        <a:rPr lang="en-US" sz="2000" b="1" i="1">
                          <a:solidFill>
                            <a:srgbClr val="000000"/>
                          </a:solidFill>
                          <a:latin typeface="Cambria Math"/>
                        </a:rPr>
                        <m:t>𝜏</m:t>
                      </m:r>
                      <m:sSub>
                        <m:sSubPr>
                          <m:ctrlP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∙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𝐷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0,</m:t>
                          </m:r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110" y="1665600"/>
                <a:ext cx="3060132" cy="423770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ZoneTexte 23"/>
          <p:cNvSpPr txBox="1"/>
          <p:nvPr/>
        </p:nvSpPr>
        <p:spPr>
          <a:xfrm>
            <a:off x="4157452" y="1145624"/>
            <a:ext cx="2984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0000"/>
                </a:solidFill>
              </a:rPr>
              <a:t>Fick’s 1</a:t>
            </a:r>
            <a:r>
              <a:rPr lang="en-US" sz="1800" b="1" baseline="30000" dirty="0">
                <a:solidFill>
                  <a:srgbClr val="000000"/>
                </a:solidFill>
              </a:rPr>
              <a:t>st</a:t>
            </a:r>
            <a:r>
              <a:rPr lang="en-US" sz="1800" b="1" dirty="0">
                <a:solidFill>
                  <a:srgbClr val="000000"/>
                </a:solidFill>
              </a:rPr>
              <a:t> law of diffusion</a:t>
            </a:r>
          </a:p>
        </p:txBody>
      </p:sp>
      <p:grpSp>
        <p:nvGrpSpPr>
          <p:cNvPr id="25" name="Groupe 24"/>
          <p:cNvGrpSpPr/>
          <p:nvPr/>
        </p:nvGrpSpPr>
        <p:grpSpPr>
          <a:xfrm>
            <a:off x="4132250" y="2015276"/>
            <a:ext cx="1201420" cy="842744"/>
            <a:chOff x="3611880" y="1358900"/>
            <a:chExt cx="1201420" cy="842744"/>
          </a:xfrm>
        </p:grpSpPr>
        <p:cxnSp>
          <p:nvCxnSpPr>
            <p:cNvPr id="26" name="Connecteur droit avec flèche 25"/>
            <p:cNvCxnSpPr>
              <a:stCxn id="27" idx="0"/>
            </p:cNvCxnSpPr>
            <p:nvPr/>
          </p:nvCxnSpPr>
          <p:spPr bwMode="auto">
            <a:xfrm flipV="1">
              <a:off x="4074507" y="1358900"/>
              <a:ext cx="738793" cy="5041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ZoneTexte 26"/>
            <p:cNvSpPr txBox="1"/>
            <p:nvPr/>
          </p:nvSpPr>
          <p:spPr>
            <a:xfrm>
              <a:off x="3611880" y="186309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/>
                <a:t>Porosity</a:t>
              </a:r>
            </a:p>
          </p:txBody>
        </p:sp>
      </p:grpSp>
      <p:grpSp>
        <p:nvGrpSpPr>
          <p:cNvPr id="28" name="Groupe 27"/>
          <p:cNvGrpSpPr/>
          <p:nvPr/>
        </p:nvGrpSpPr>
        <p:grpSpPr>
          <a:xfrm>
            <a:off x="5301920" y="2073696"/>
            <a:ext cx="1276350" cy="1040547"/>
            <a:chOff x="4781550" y="1417320"/>
            <a:chExt cx="1276350" cy="1040547"/>
          </a:xfrm>
        </p:grpSpPr>
        <p:cxnSp>
          <p:nvCxnSpPr>
            <p:cNvPr id="29" name="Connecteur droit avec flèche 28"/>
            <p:cNvCxnSpPr>
              <a:stCxn id="30" idx="0"/>
            </p:cNvCxnSpPr>
            <p:nvPr/>
          </p:nvCxnSpPr>
          <p:spPr bwMode="auto">
            <a:xfrm flipH="1" flipV="1">
              <a:off x="5326380" y="1417320"/>
              <a:ext cx="93345" cy="20955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ZoneTexte 29"/>
            <p:cNvSpPr txBox="1"/>
            <p:nvPr/>
          </p:nvSpPr>
          <p:spPr>
            <a:xfrm>
              <a:off x="4781550" y="1626870"/>
              <a:ext cx="12763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Pore diffusion coefficient</a:t>
              </a:r>
            </a:p>
          </p:txBody>
        </p:sp>
      </p:grpSp>
      <p:grpSp>
        <p:nvGrpSpPr>
          <p:cNvPr id="31" name="Groupe 30"/>
          <p:cNvGrpSpPr/>
          <p:nvPr/>
        </p:nvGrpSpPr>
        <p:grpSpPr>
          <a:xfrm>
            <a:off x="6403010" y="1951776"/>
            <a:ext cx="1478280" cy="1097697"/>
            <a:chOff x="5882640" y="1295400"/>
            <a:chExt cx="1478280" cy="1097697"/>
          </a:xfrm>
        </p:grpSpPr>
        <p:cxnSp>
          <p:nvCxnSpPr>
            <p:cNvPr id="32" name="Connecteur droit avec flèche 31"/>
            <p:cNvCxnSpPr>
              <a:stCxn id="33" idx="0"/>
            </p:cNvCxnSpPr>
            <p:nvPr/>
          </p:nvCxnSpPr>
          <p:spPr bwMode="auto">
            <a:xfrm flipH="1" flipV="1">
              <a:off x="6261100" y="1295400"/>
              <a:ext cx="360680" cy="2667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ZoneTexte 32"/>
            <p:cNvSpPr txBox="1"/>
            <p:nvPr/>
          </p:nvSpPr>
          <p:spPr>
            <a:xfrm>
              <a:off x="5882640" y="1562100"/>
              <a:ext cx="14782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Geometrical factor (tortuosity)</a:t>
              </a:r>
            </a:p>
          </p:txBody>
        </p:sp>
      </p:grpSp>
      <p:grpSp>
        <p:nvGrpSpPr>
          <p:cNvPr id="34" name="Groupe 33"/>
          <p:cNvGrpSpPr/>
          <p:nvPr/>
        </p:nvGrpSpPr>
        <p:grpSpPr>
          <a:xfrm>
            <a:off x="7446950" y="1913676"/>
            <a:ext cx="1725930" cy="824805"/>
            <a:chOff x="6926580" y="1257300"/>
            <a:chExt cx="1725930" cy="824805"/>
          </a:xfrm>
        </p:grpSpPr>
        <p:cxnSp>
          <p:nvCxnSpPr>
            <p:cNvPr id="35" name="Connecteur droit avec flèche 34"/>
            <p:cNvCxnSpPr>
              <a:stCxn id="36" idx="0"/>
            </p:cNvCxnSpPr>
            <p:nvPr/>
          </p:nvCxnSpPr>
          <p:spPr bwMode="auto">
            <a:xfrm flipH="1" flipV="1">
              <a:off x="6926580" y="1257300"/>
              <a:ext cx="986790" cy="2400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ZoneTexte 35"/>
            <p:cNvSpPr txBox="1"/>
            <p:nvPr/>
          </p:nvSpPr>
          <p:spPr>
            <a:xfrm>
              <a:off x="7174230" y="1497330"/>
              <a:ext cx="1478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0" dirty="0"/>
                <a:t>Self diffusion coefficient</a:t>
              </a:r>
            </a:p>
          </p:txBody>
        </p:sp>
      </p:grpSp>
      <p:cxnSp>
        <p:nvCxnSpPr>
          <p:cNvPr id="21" name="Connecteur droit 20"/>
          <p:cNvCxnSpPr/>
          <p:nvPr/>
        </p:nvCxnSpPr>
        <p:spPr>
          <a:xfrm flipH="1">
            <a:off x="1907029" y="3904921"/>
            <a:ext cx="1588873" cy="23396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>
            <a:off x="2900797" y="4788595"/>
            <a:ext cx="47940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/>
          <p:cNvCxnSpPr/>
          <p:nvPr/>
        </p:nvCxnSpPr>
        <p:spPr>
          <a:xfrm flipV="1">
            <a:off x="3380200" y="4084044"/>
            <a:ext cx="0" cy="7045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3975908" y="4688778"/>
            <a:ext cx="3680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The </a:t>
            </a:r>
            <a:r>
              <a:rPr lang="fr-FR" dirty="0" err="1"/>
              <a:t>slope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FF0000"/>
                </a:solidFill>
              </a:rPr>
              <a:t>proportional</a:t>
            </a:r>
            <a:r>
              <a:rPr lang="fr-FR" dirty="0"/>
              <a:t> to the effective diffusion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422489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277018" y="249227"/>
                <a:ext cx="6131859" cy="1162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𝐹𝑙𝑢𝑥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𝑜𝑢𝑡𝑙𝑒𝑡</m:t>
                          </m:r>
                        </m:sub>
                      </m:sSub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num>
                                <m:den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𝑜𝑢𝑡𝑙𝑒𝑡</m:t>
                          </m:r>
                        </m:sub>
                      </m:sSub>
                      <m:r>
                        <a:rPr lang="fr-F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18" y="249227"/>
                <a:ext cx="6131859" cy="1162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/>
          <p:cNvSpPr txBox="1"/>
          <p:nvPr/>
        </p:nvSpPr>
        <p:spPr>
          <a:xfrm>
            <a:off x="6976333" y="599611"/>
            <a:ext cx="1499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mol m</a:t>
            </a:r>
            <a:r>
              <a:rPr lang="fr-FR" sz="2400" baseline="30000" dirty="0"/>
              <a:t>-2</a:t>
            </a:r>
            <a:r>
              <a:rPr lang="fr-FR" sz="2400" dirty="0"/>
              <a:t> s</a:t>
            </a:r>
            <a:r>
              <a:rPr lang="fr-FR" sz="24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80218" y="1684215"/>
                <a:ext cx="6131859" cy="10181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i="1">
                              <a:latin typeface="Cambria Math" panose="02040503050406030204" pitchFamily="18" charset="0"/>
                            </a:rPr>
                            <m:t>𝐹𝑙𝑢𝑥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𝑜𝑢𝑡𝑙𝑒𝑡</m:t>
                          </m:r>
                        </m:sub>
                      </m:sSub>
                      <m:r>
                        <a:rPr lang="fr-FR" sz="3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𝐹𝑙𝑢𝑥</m:t>
                              </m:r>
                            </m:e>
                            <m:sub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32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FR" sz="3200" i="1">
                                  <a:latin typeface="Cambria Math" panose="02040503050406030204" pitchFamily="18" charset="0"/>
                                </a:rPr>
                                <m:t>𝑙𝑒𝑡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sz="32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18" y="1684215"/>
                <a:ext cx="6131859" cy="1018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7179533" y="2034599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 s</a:t>
            </a:r>
            <a:r>
              <a:rPr lang="fr-FR" sz="2400" baseline="30000" dirty="0"/>
              <a:t>-1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39" y="2384984"/>
            <a:ext cx="6090137" cy="380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3932823" y="6389207"/>
            <a:ext cx="30500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fr-FR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fr-FR" sz="1400" i="1" dirty="0">
                <a:latin typeface="Calibri" panose="020F0502020204030204" pitchFamily="34" charset="0"/>
                <a:cs typeface="Calibri" panose="020F0502020204030204" pitchFamily="34" charset="0"/>
              </a:rPr>
              <a:t> Tinnacher et al. GCA, 2016</a:t>
            </a:r>
          </a:p>
        </p:txBody>
      </p:sp>
    </p:spTree>
    <p:extLst>
      <p:ext uri="{BB962C8B-B14F-4D97-AF65-F5344CB8AC3E}">
        <p14:creationId xmlns:p14="http://schemas.microsoft.com/office/powerpoint/2010/main" val="3571164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/>
          <p:cNvPicPr>
            <a:picLocks noChangeAspect="1" noChangeArrowheads="1"/>
          </p:cNvPicPr>
          <p:nvPr/>
        </p:nvPicPr>
        <p:blipFill>
          <a:blip r:embed="rId2" cstate="print"/>
          <a:srcRect l="18400" t="6685" r="17422" b="6416"/>
          <a:stretch>
            <a:fillRect/>
          </a:stretch>
        </p:blipFill>
        <p:spPr bwMode="auto">
          <a:xfrm>
            <a:off x="7031596" y="261042"/>
            <a:ext cx="1644350" cy="157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 l="18400" t="6707" r="18153" b="7478"/>
          <a:stretch>
            <a:fillRect/>
          </a:stretch>
        </p:blipFill>
        <p:spPr bwMode="auto">
          <a:xfrm>
            <a:off x="7031596" y="261437"/>
            <a:ext cx="1645368" cy="1571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1"/>
          <p:cNvPicPr>
            <a:picLocks noChangeAspect="1" noChangeArrowheads="1"/>
          </p:cNvPicPr>
          <p:nvPr/>
        </p:nvPicPr>
        <p:blipFill>
          <a:blip r:embed="rId2" cstate="print"/>
          <a:srcRect l="18400" t="6685" r="17422" b="6416"/>
          <a:stretch>
            <a:fillRect/>
          </a:stretch>
        </p:blipFill>
        <p:spPr bwMode="auto">
          <a:xfrm>
            <a:off x="5303914" y="260648"/>
            <a:ext cx="1644350" cy="157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" name="Picture 2"/>
          <p:cNvPicPr>
            <a:picLocks noChangeAspect="1" noChangeArrowheads="1"/>
          </p:cNvPicPr>
          <p:nvPr/>
        </p:nvPicPr>
        <p:blipFill>
          <a:blip r:embed="rId4" cstate="print"/>
          <a:srcRect l="18426" t="6685" r="17748" b="6877"/>
          <a:stretch>
            <a:fillRect/>
          </a:stretch>
        </p:blipFill>
        <p:spPr bwMode="auto">
          <a:xfrm>
            <a:off x="5304056" y="260648"/>
            <a:ext cx="1644067" cy="1572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5" name="ZoneTexte 28"/>
          <p:cNvSpPr txBox="1"/>
          <p:nvPr/>
        </p:nvSpPr>
        <p:spPr>
          <a:xfrm>
            <a:off x="5416116" y="2098739"/>
            <a:ext cx="145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</a:t>
            </a:r>
            <a:r>
              <a:rPr lang="en-US" sz="1600" b="1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3+</a:t>
            </a:r>
            <a:r>
              <a:rPr lang="en-US" sz="16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↔ Mg</a:t>
            </a:r>
            <a:r>
              <a:rPr lang="en-US" sz="1600" b="1" baseline="30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2+</a:t>
            </a:r>
          </a:p>
        </p:txBody>
      </p:sp>
      <p:sp>
        <p:nvSpPr>
          <p:cNvPr id="66" name="ZoneTexte 29"/>
          <p:cNvSpPr txBox="1"/>
          <p:nvPr/>
        </p:nvSpPr>
        <p:spPr>
          <a:xfrm>
            <a:off x="7363248" y="2098740"/>
            <a:ext cx="126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</a:t>
            </a:r>
            <a:r>
              <a:rPr lang="en-US" sz="16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4+</a:t>
            </a:r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↔ Al</a:t>
            </a:r>
            <a:r>
              <a:rPr lang="en-US" sz="1600" b="1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3+</a:t>
            </a:r>
          </a:p>
        </p:txBody>
      </p:sp>
      <p:sp>
        <p:nvSpPr>
          <p:cNvPr id="67" name="ZoneTexte 30"/>
          <p:cNvSpPr txBox="1"/>
          <p:nvPr/>
        </p:nvSpPr>
        <p:spPr>
          <a:xfrm>
            <a:off x="5260742" y="2461900"/>
            <a:ext cx="34157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Isomorphic substitutions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/>
              <a:buChar char="ð"/>
            </a:pP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Negative charge of the layer</a:t>
            </a:r>
          </a:p>
          <a:p>
            <a:pPr marL="285750" indent="-285750" algn="ctr" eaLnBrk="0" fontAlgn="base" hangingPunct="0">
              <a:spcBef>
                <a:spcPct val="0"/>
              </a:spcBef>
              <a:spcAft>
                <a:spcPct val="0"/>
              </a:spcAft>
              <a:buFont typeface="Wingdings"/>
              <a:buChar char="ð"/>
            </a:pPr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Cation exchange capacity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6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Anion Exclusion 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3"/>
              <p:cNvSpPr txBox="1"/>
              <p:nvPr/>
            </p:nvSpPr>
            <p:spPr>
              <a:xfrm>
                <a:off x="5601849" y="3949592"/>
                <a:ext cx="2858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fr-FR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XNa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Ca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2+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X</a:t>
                </a:r>
                <a:r>
                  <a:rPr lang="fr-FR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 + 2 Na</a:t>
                </a:r>
                <a:r>
                  <a:rPr lang="fr-FR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fr-F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8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1849" y="3949592"/>
                <a:ext cx="2858475" cy="369332"/>
              </a:xfrm>
              <a:prstGeom prst="rect">
                <a:avLst/>
              </a:prstGeom>
              <a:blipFill>
                <a:blip r:embed="rId5"/>
                <a:stretch>
                  <a:fillRect l="-191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9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71"/>
          <a:stretch/>
        </p:blipFill>
        <p:spPr bwMode="auto">
          <a:xfrm>
            <a:off x="179512" y="116632"/>
            <a:ext cx="4824536" cy="3528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0" name="Group 259"/>
          <p:cNvGrpSpPr>
            <a:grpSpLocks noChangeAspect="1"/>
          </p:cNvGrpSpPr>
          <p:nvPr/>
        </p:nvGrpSpPr>
        <p:grpSpPr>
          <a:xfrm>
            <a:off x="467544" y="3789040"/>
            <a:ext cx="4705045" cy="2880320"/>
            <a:chOff x="4876800" y="381000"/>
            <a:chExt cx="4530338" cy="2773369"/>
          </a:xfrm>
        </p:grpSpPr>
        <p:grpSp>
          <p:nvGrpSpPr>
            <p:cNvPr id="71" name="Group 260"/>
            <p:cNvGrpSpPr/>
            <p:nvPr/>
          </p:nvGrpSpPr>
          <p:grpSpPr>
            <a:xfrm>
              <a:off x="4876800" y="381000"/>
              <a:ext cx="4145694" cy="2773369"/>
              <a:chOff x="4924958" y="457042"/>
              <a:chExt cx="4145694" cy="2773369"/>
            </a:xfrm>
          </p:grpSpPr>
          <p:sp>
            <p:nvSpPr>
              <p:cNvPr id="73" name="Rectangle 5"/>
              <p:cNvSpPr>
                <a:spLocks noChangeArrowheads="1"/>
              </p:cNvSpPr>
              <p:nvPr/>
            </p:nvSpPr>
            <p:spPr bwMode="auto">
              <a:xfrm>
                <a:off x="4924958" y="2490888"/>
                <a:ext cx="2834838" cy="123254"/>
              </a:xfrm>
              <a:prstGeom prst="rect">
                <a:avLst/>
              </a:prstGeom>
              <a:solidFill>
                <a:srgbClr val="FFD06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74" name="Text Box 8"/>
              <p:cNvSpPr txBox="1">
                <a:spLocks noChangeArrowheads="1"/>
              </p:cNvSpPr>
              <p:nvPr/>
            </p:nvSpPr>
            <p:spPr bwMode="auto">
              <a:xfrm>
                <a:off x="5220254" y="2091597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75" name="Text Box 9"/>
              <p:cNvSpPr txBox="1">
                <a:spLocks noChangeArrowheads="1"/>
              </p:cNvSpPr>
              <p:nvPr/>
            </p:nvSpPr>
            <p:spPr bwMode="auto">
              <a:xfrm>
                <a:off x="6342377" y="224438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76" name="Text Box 10"/>
              <p:cNvSpPr txBox="1">
                <a:spLocks noChangeArrowheads="1"/>
              </p:cNvSpPr>
              <p:nvPr/>
            </p:nvSpPr>
            <p:spPr bwMode="auto">
              <a:xfrm>
                <a:off x="5849362" y="224438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77" name="Text Box 12"/>
              <p:cNvSpPr txBox="1">
                <a:spLocks noChangeArrowheads="1"/>
              </p:cNvSpPr>
              <p:nvPr/>
            </p:nvSpPr>
            <p:spPr bwMode="auto">
              <a:xfrm>
                <a:off x="5787735" y="1936246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78" name="Text Box 13"/>
              <p:cNvSpPr txBox="1">
                <a:spLocks noChangeArrowheads="1"/>
              </p:cNvSpPr>
              <p:nvPr/>
            </p:nvSpPr>
            <p:spPr bwMode="auto">
              <a:xfrm>
                <a:off x="6465631" y="1689738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79" name="Text Box 14"/>
              <p:cNvSpPr txBox="1">
                <a:spLocks noChangeArrowheads="1"/>
              </p:cNvSpPr>
              <p:nvPr/>
            </p:nvSpPr>
            <p:spPr bwMode="auto">
              <a:xfrm>
                <a:off x="5048212" y="2306007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80" name="Text Box 15"/>
              <p:cNvSpPr txBox="1">
                <a:spLocks noChangeArrowheads="1"/>
              </p:cNvSpPr>
              <p:nvPr/>
            </p:nvSpPr>
            <p:spPr bwMode="auto">
              <a:xfrm>
                <a:off x="6527258" y="888588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81" name="Text Box 16"/>
              <p:cNvSpPr txBox="1">
                <a:spLocks noChangeArrowheads="1"/>
              </p:cNvSpPr>
              <p:nvPr/>
            </p:nvSpPr>
            <p:spPr bwMode="auto">
              <a:xfrm>
                <a:off x="5602854" y="125835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folHlink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chemeClr val="folHlink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82" name="Text Box 17"/>
              <p:cNvSpPr txBox="1">
                <a:spLocks noChangeArrowheads="1"/>
              </p:cNvSpPr>
              <p:nvPr/>
            </p:nvSpPr>
            <p:spPr bwMode="auto">
              <a:xfrm>
                <a:off x="5972616" y="703708"/>
                <a:ext cx="35137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 err="1">
                    <a:solidFill>
                      <a:srgbClr val="C5760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 dirty="0">
                    <a:solidFill>
                      <a:srgbClr val="C5760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83" name="Text Box 20"/>
              <p:cNvSpPr txBox="1">
                <a:spLocks noChangeArrowheads="1"/>
              </p:cNvSpPr>
              <p:nvPr/>
            </p:nvSpPr>
            <p:spPr bwMode="auto">
              <a:xfrm>
                <a:off x="5294719" y="950215"/>
                <a:ext cx="35137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accent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>
                    <a:solidFill>
                      <a:schemeClr val="accent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84" name="Text Box 22"/>
              <p:cNvSpPr txBox="1">
                <a:spLocks noChangeArrowheads="1"/>
              </p:cNvSpPr>
              <p:nvPr/>
            </p:nvSpPr>
            <p:spPr bwMode="auto">
              <a:xfrm>
                <a:off x="5294721" y="1812992"/>
                <a:ext cx="430104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 err="1">
                    <a:solidFill>
                      <a:srgbClr val="C5760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 dirty="0">
                    <a:solidFill>
                      <a:srgbClr val="C5760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85" name="Text Box 23"/>
              <p:cNvSpPr txBox="1">
                <a:spLocks noChangeArrowheads="1"/>
              </p:cNvSpPr>
              <p:nvPr/>
            </p:nvSpPr>
            <p:spPr bwMode="auto">
              <a:xfrm>
                <a:off x="7020273" y="580454"/>
                <a:ext cx="842210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bg1"/>
                    </a:solidFill>
                    <a:latin typeface="Baskerville SemiBold" charset="0"/>
                  </a:rPr>
                  <a:t>Bulk liquid</a:t>
                </a:r>
                <a:endParaRPr lang="en-US" sz="1000" baseline="30000">
                  <a:solidFill>
                    <a:schemeClr val="bg1"/>
                  </a:solidFill>
                  <a:latin typeface="Baskerville SemiBold" charset="0"/>
                </a:endParaRPr>
              </a:p>
            </p:txBody>
          </p:sp>
          <p:sp>
            <p:nvSpPr>
              <p:cNvPr id="86" name="Text Box 24"/>
              <p:cNvSpPr txBox="1">
                <a:spLocks noChangeArrowheads="1"/>
              </p:cNvSpPr>
              <p:nvPr/>
            </p:nvSpPr>
            <p:spPr bwMode="auto">
              <a:xfrm>
                <a:off x="7020273" y="2207148"/>
                <a:ext cx="8386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bg1"/>
                    </a:solidFill>
                    <a:latin typeface="Baskerville SemiBold" charset="0"/>
                  </a:rPr>
                  <a:t>Stern layer</a:t>
                </a:r>
                <a:endParaRPr lang="en-US" sz="1000" baseline="30000">
                  <a:solidFill>
                    <a:schemeClr val="bg1"/>
                  </a:solidFill>
                  <a:latin typeface="Baskerville SemiBold" charset="0"/>
                </a:endParaRPr>
              </a:p>
            </p:txBody>
          </p:sp>
          <p:sp>
            <p:nvSpPr>
              <p:cNvPr id="87" name="Text Box 25"/>
              <p:cNvSpPr txBox="1">
                <a:spLocks noChangeArrowheads="1"/>
              </p:cNvSpPr>
              <p:nvPr/>
            </p:nvSpPr>
            <p:spPr bwMode="auto">
              <a:xfrm>
                <a:off x="7020273" y="1566484"/>
                <a:ext cx="95410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chemeClr val="bg1"/>
                    </a:solidFill>
                    <a:latin typeface="Baskerville SemiBold" charset="0"/>
                  </a:rPr>
                  <a:t>Diffuse layer</a:t>
                </a:r>
                <a:endParaRPr lang="en-US" sz="1000" baseline="30000" dirty="0">
                  <a:solidFill>
                    <a:schemeClr val="bg1"/>
                  </a:solidFill>
                  <a:latin typeface="Baskerville SemiBold" charset="0"/>
                </a:endParaRPr>
              </a:p>
            </p:txBody>
          </p:sp>
          <p:sp>
            <p:nvSpPr>
              <p:cNvPr id="88" name="Rectangle 36"/>
              <p:cNvSpPr>
                <a:spLocks noChangeArrowheads="1"/>
              </p:cNvSpPr>
              <p:nvPr/>
            </p:nvSpPr>
            <p:spPr bwMode="auto">
              <a:xfrm>
                <a:off x="4924958" y="2799023"/>
                <a:ext cx="2834838" cy="123254"/>
              </a:xfrm>
              <a:prstGeom prst="rect">
                <a:avLst/>
              </a:prstGeom>
              <a:solidFill>
                <a:srgbClr val="FFD06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89" name="Text Box 37"/>
              <p:cNvSpPr txBox="1">
                <a:spLocks noChangeArrowheads="1"/>
              </p:cNvSpPr>
              <p:nvPr/>
            </p:nvSpPr>
            <p:spPr bwMode="auto">
              <a:xfrm>
                <a:off x="5171466" y="2614142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0" name="Text Box 38"/>
              <p:cNvSpPr txBox="1">
                <a:spLocks noChangeArrowheads="1"/>
              </p:cNvSpPr>
              <p:nvPr/>
            </p:nvSpPr>
            <p:spPr bwMode="auto">
              <a:xfrm>
                <a:off x="6588885" y="2552515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1" name="Text Box 39"/>
              <p:cNvSpPr txBox="1">
                <a:spLocks noChangeArrowheads="1"/>
              </p:cNvSpPr>
              <p:nvPr/>
            </p:nvSpPr>
            <p:spPr bwMode="auto">
              <a:xfrm>
                <a:off x="5541227" y="2922276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2" name="Text Box 40"/>
              <p:cNvSpPr txBox="1">
                <a:spLocks noChangeArrowheads="1"/>
              </p:cNvSpPr>
              <p:nvPr/>
            </p:nvSpPr>
            <p:spPr bwMode="auto">
              <a:xfrm>
                <a:off x="5910989" y="2614142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3" name="Text Box 43"/>
              <p:cNvSpPr txBox="1">
                <a:spLocks noChangeArrowheads="1"/>
              </p:cNvSpPr>
              <p:nvPr/>
            </p:nvSpPr>
            <p:spPr bwMode="auto">
              <a:xfrm>
                <a:off x="6280750" y="286065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4" name="Rectangle 63"/>
              <p:cNvSpPr>
                <a:spLocks noChangeArrowheads="1"/>
              </p:cNvSpPr>
              <p:nvPr/>
            </p:nvSpPr>
            <p:spPr bwMode="auto">
              <a:xfrm>
                <a:off x="4924958" y="3107157"/>
                <a:ext cx="2834838" cy="123254"/>
              </a:xfrm>
              <a:prstGeom prst="rect">
                <a:avLst/>
              </a:prstGeom>
              <a:solidFill>
                <a:srgbClr val="FFD06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sp>
            <p:nvSpPr>
              <p:cNvPr id="95" name="Text Box 67"/>
              <p:cNvSpPr txBox="1">
                <a:spLocks noChangeArrowheads="1"/>
              </p:cNvSpPr>
              <p:nvPr/>
            </p:nvSpPr>
            <p:spPr bwMode="auto">
              <a:xfrm>
                <a:off x="7081900" y="286065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grpSp>
            <p:nvGrpSpPr>
              <p:cNvPr id="96" name="Group 107"/>
              <p:cNvGrpSpPr>
                <a:grpSpLocks/>
              </p:cNvGrpSpPr>
              <p:nvPr/>
            </p:nvGrpSpPr>
            <p:grpSpPr bwMode="auto">
              <a:xfrm>
                <a:off x="7885617" y="2490896"/>
                <a:ext cx="1185035" cy="331245"/>
                <a:chOff x="3024" y="2784"/>
                <a:chExt cx="923" cy="258"/>
              </a:xfrm>
            </p:grpSpPr>
            <p:sp>
              <p:nvSpPr>
                <p:cNvPr id="117" name="Line 27"/>
                <p:cNvSpPr>
                  <a:spLocks noChangeShapeType="1"/>
                </p:cNvSpPr>
                <p:nvPr/>
              </p:nvSpPr>
              <p:spPr bwMode="auto">
                <a:xfrm>
                  <a:off x="3024" y="2784"/>
                  <a:ext cx="672" cy="0"/>
                </a:xfrm>
                <a:prstGeom prst="line">
                  <a:avLst/>
                </a:prstGeom>
                <a:noFill/>
                <a:ln w="19050" cmpd="sng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>
                    <a:solidFill>
                      <a:srgbClr val="0F3B5D"/>
                    </a:solidFill>
                  </a:endParaRPr>
                </a:p>
              </p:txBody>
            </p:sp>
            <p:sp>
              <p:nvSpPr>
                <p:cNvPr id="1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343" y="2850"/>
                  <a:ext cx="60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en-US" sz="1000" dirty="0">
                      <a:solidFill>
                        <a:srgbClr val="0F3B5D"/>
                      </a:solidFill>
                      <a:latin typeface="Baskerville SemiBold" charset="0"/>
                      <a:sym typeface="Symbol" charset="0"/>
                    </a:rPr>
                    <a:t></a:t>
                  </a:r>
                  <a:r>
                    <a:rPr lang="en-US" sz="1000" baseline="-25000" dirty="0">
                      <a:solidFill>
                        <a:srgbClr val="0F3B5D"/>
                      </a:solidFill>
                      <a:latin typeface="Baskerville SemiBold" charset="0"/>
                      <a:sym typeface="Symbol" charset="0"/>
                    </a:rPr>
                    <a:t>surface</a:t>
                  </a:r>
                  <a:r>
                    <a:rPr lang="en-US" sz="1000" dirty="0">
                      <a:solidFill>
                        <a:srgbClr val="0F3B5D"/>
                      </a:solidFill>
                      <a:latin typeface="Baskerville SemiBold" charset="0"/>
                      <a:sym typeface="Symbol" charset="0"/>
                    </a:rPr>
                    <a:t> &lt; 0</a:t>
                  </a:r>
                  <a:endParaRPr lang="en-US" sz="1000" dirty="0">
                    <a:solidFill>
                      <a:srgbClr val="0F3B5D"/>
                    </a:solidFill>
                    <a:latin typeface="Baskerville SemiBold" charset="0"/>
                  </a:endParaRPr>
                </a:p>
              </p:txBody>
            </p:sp>
            <p:sp>
              <p:nvSpPr>
                <p:cNvPr id="119" name="Line 31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>
                    <a:solidFill>
                      <a:srgbClr val="0F3B5D"/>
                    </a:solidFill>
                  </a:endParaRPr>
                </a:p>
              </p:txBody>
            </p:sp>
            <p:sp>
              <p:nvSpPr>
                <p:cNvPr id="120" name="Line 32"/>
                <p:cNvSpPr>
                  <a:spLocks noChangeShapeType="1"/>
                </p:cNvSpPr>
                <p:nvPr/>
              </p:nvSpPr>
              <p:spPr bwMode="auto">
                <a:xfrm>
                  <a:off x="3024" y="27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>
                    <a:solidFill>
                      <a:srgbClr val="0F3B5D"/>
                    </a:solidFill>
                  </a:endParaRPr>
                </a:p>
              </p:txBody>
            </p:sp>
            <p:sp>
              <p:nvSpPr>
                <p:cNvPr id="121" name="Line 93"/>
                <p:cNvSpPr>
                  <a:spLocks noChangeShapeType="1"/>
                </p:cNvSpPr>
                <p:nvPr/>
              </p:nvSpPr>
              <p:spPr bwMode="auto">
                <a:xfrm>
                  <a:off x="3648" y="27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>
                    <a:solidFill>
                      <a:srgbClr val="0F3B5D"/>
                    </a:solidFill>
                  </a:endParaRPr>
                </a:p>
              </p:txBody>
            </p:sp>
            <p:sp>
              <p:nvSpPr>
                <p:cNvPr id="122" name="Line 94"/>
                <p:cNvSpPr>
                  <a:spLocks noChangeShapeType="1"/>
                </p:cNvSpPr>
                <p:nvPr/>
              </p:nvSpPr>
              <p:spPr bwMode="auto">
                <a:xfrm>
                  <a:off x="3024" y="278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000">
                    <a:solidFill>
                      <a:srgbClr val="0F3B5D"/>
                    </a:solidFill>
                  </a:endParaRPr>
                </a:p>
              </p:txBody>
            </p:sp>
          </p:grpSp>
          <p:sp>
            <p:nvSpPr>
              <p:cNvPr id="97" name="Text Box 71"/>
              <p:cNvSpPr txBox="1">
                <a:spLocks noChangeArrowheads="1"/>
              </p:cNvSpPr>
              <p:nvPr/>
            </p:nvSpPr>
            <p:spPr bwMode="auto">
              <a:xfrm>
                <a:off x="5220254" y="2091597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8" name="Text Box 72"/>
              <p:cNvSpPr txBox="1">
                <a:spLocks noChangeArrowheads="1"/>
              </p:cNvSpPr>
              <p:nvPr/>
            </p:nvSpPr>
            <p:spPr bwMode="auto">
              <a:xfrm>
                <a:off x="6342377" y="224438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99" name="Text Box 73"/>
              <p:cNvSpPr txBox="1">
                <a:spLocks noChangeArrowheads="1"/>
              </p:cNvSpPr>
              <p:nvPr/>
            </p:nvSpPr>
            <p:spPr bwMode="auto">
              <a:xfrm>
                <a:off x="7067778" y="224438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0" name="Text Box 75"/>
              <p:cNvSpPr txBox="1">
                <a:spLocks noChangeArrowheads="1"/>
              </p:cNvSpPr>
              <p:nvPr/>
            </p:nvSpPr>
            <p:spPr bwMode="auto">
              <a:xfrm>
                <a:off x="5787735" y="1936246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1" name="Text Box 76"/>
              <p:cNvSpPr txBox="1">
                <a:spLocks noChangeArrowheads="1"/>
              </p:cNvSpPr>
              <p:nvPr/>
            </p:nvSpPr>
            <p:spPr bwMode="auto">
              <a:xfrm>
                <a:off x="6465631" y="1689738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2" name="Text Box 77"/>
              <p:cNvSpPr txBox="1">
                <a:spLocks noChangeArrowheads="1"/>
              </p:cNvSpPr>
              <p:nvPr/>
            </p:nvSpPr>
            <p:spPr bwMode="auto">
              <a:xfrm>
                <a:off x="5048212" y="2306007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3" name="Text Box 78"/>
              <p:cNvSpPr txBox="1">
                <a:spLocks noChangeArrowheads="1"/>
              </p:cNvSpPr>
              <p:nvPr/>
            </p:nvSpPr>
            <p:spPr bwMode="auto">
              <a:xfrm>
                <a:off x="7129404" y="1219818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4" name="Text Box 79"/>
              <p:cNvSpPr txBox="1">
                <a:spLocks noChangeArrowheads="1"/>
              </p:cNvSpPr>
              <p:nvPr/>
            </p:nvSpPr>
            <p:spPr bwMode="auto">
              <a:xfrm>
                <a:off x="5602854" y="1258350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5" name="Text Box 81"/>
              <p:cNvSpPr txBox="1">
                <a:spLocks noChangeArrowheads="1"/>
              </p:cNvSpPr>
              <p:nvPr/>
            </p:nvSpPr>
            <p:spPr bwMode="auto">
              <a:xfrm>
                <a:off x="6095869" y="1381604"/>
                <a:ext cx="431389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 err="1">
                    <a:solidFill>
                      <a:srgbClr val="C5760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 dirty="0">
                    <a:solidFill>
                      <a:srgbClr val="C5760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106" name="Text Box 82"/>
              <p:cNvSpPr txBox="1">
                <a:spLocks noChangeArrowheads="1"/>
              </p:cNvSpPr>
              <p:nvPr/>
            </p:nvSpPr>
            <p:spPr bwMode="auto">
              <a:xfrm>
                <a:off x="5294720" y="950215"/>
                <a:ext cx="35137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 err="1">
                    <a:solidFill>
                      <a:srgbClr val="C5760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 dirty="0">
                    <a:solidFill>
                      <a:srgbClr val="C5760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107" name="Text Box 83"/>
              <p:cNvSpPr txBox="1">
                <a:spLocks noChangeArrowheads="1"/>
              </p:cNvSpPr>
              <p:nvPr/>
            </p:nvSpPr>
            <p:spPr bwMode="auto">
              <a:xfrm>
                <a:off x="5275462" y="543221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 dirty="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08" name="Text Box 84"/>
              <p:cNvSpPr txBox="1">
                <a:spLocks noChangeArrowheads="1"/>
              </p:cNvSpPr>
              <p:nvPr/>
            </p:nvSpPr>
            <p:spPr bwMode="auto">
              <a:xfrm>
                <a:off x="7125553" y="1812992"/>
                <a:ext cx="412478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 err="1">
                    <a:solidFill>
                      <a:srgbClr val="C57601"/>
                    </a:solidFill>
                    <a:latin typeface="Baskerville SemiBold" charset="0"/>
                  </a:rPr>
                  <a:t>Cl</a:t>
                </a:r>
                <a:r>
                  <a:rPr lang="en-US" sz="1000" baseline="30000" dirty="0">
                    <a:solidFill>
                      <a:srgbClr val="C57601"/>
                    </a:solidFill>
                    <a:latin typeface="Baskerville SemiBold" charset="0"/>
                  </a:rPr>
                  <a:t>-</a:t>
                </a:r>
              </a:p>
            </p:txBody>
          </p:sp>
          <p:sp>
            <p:nvSpPr>
              <p:cNvPr id="109" name="Text Box 85"/>
              <p:cNvSpPr txBox="1">
                <a:spLocks noChangeArrowheads="1"/>
              </p:cNvSpPr>
              <p:nvPr/>
            </p:nvSpPr>
            <p:spPr bwMode="auto">
              <a:xfrm>
                <a:off x="7020273" y="457200"/>
                <a:ext cx="838691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chemeClr val="bg1"/>
                    </a:solidFill>
                    <a:latin typeface="Baskerville SemiBold" charset="0"/>
                  </a:rPr>
                  <a:t>Stern layer</a:t>
                </a:r>
                <a:endParaRPr lang="en-US" sz="1000" baseline="30000">
                  <a:solidFill>
                    <a:schemeClr val="bg1"/>
                  </a:solidFill>
                  <a:latin typeface="Baskerville SemiBold" charset="0"/>
                </a:endParaRPr>
              </a:p>
            </p:txBody>
          </p:sp>
          <p:sp>
            <p:nvSpPr>
              <p:cNvPr id="110" name="Text Box 87"/>
              <p:cNvSpPr txBox="1">
                <a:spLocks noChangeArrowheads="1"/>
              </p:cNvSpPr>
              <p:nvPr/>
            </p:nvSpPr>
            <p:spPr bwMode="auto">
              <a:xfrm>
                <a:off x="7020273" y="1344371"/>
                <a:ext cx="95410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 dirty="0">
                    <a:solidFill>
                      <a:schemeClr val="bg1"/>
                    </a:solidFill>
                    <a:latin typeface="Baskerville SemiBold" charset="0"/>
                  </a:rPr>
                  <a:t>Diffuse layer</a:t>
                </a:r>
                <a:endParaRPr lang="en-US" sz="1000" baseline="30000" dirty="0">
                  <a:solidFill>
                    <a:schemeClr val="bg1"/>
                  </a:solidFill>
                  <a:latin typeface="Baskerville SemiBold" charset="0"/>
                </a:endParaRPr>
              </a:p>
            </p:txBody>
          </p:sp>
          <p:sp>
            <p:nvSpPr>
              <p:cNvPr id="111" name="Text Box 99"/>
              <p:cNvSpPr txBox="1">
                <a:spLocks noChangeArrowheads="1"/>
              </p:cNvSpPr>
              <p:nvPr/>
            </p:nvSpPr>
            <p:spPr bwMode="auto">
              <a:xfrm>
                <a:off x="6650512" y="518827"/>
                <a:ext cx="408627" cy="246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  <a:cs typeface="ＭＳ Ｐゴシック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" charset="0"/>
                    <a:ea typeface="ＭＳ Ｐゴシック" charset="0"/>
                  </a:defRPr>
                </a:lvl9pPr>
              </a:lstStyle>
              <a:p>
                <a:r>
                  <a:rPr lang="en-US" sz="1000">
                    <a:solidFill>
                      <a:srgbClr val="0F3B5D"/>
                    </a:solidFill>
                    <a:latin typeface="Baskerville SemiBold" charset="0"/>
                  </a:rPr>
                  <a:t>Na</a:t>
                </a:r>
                <a:r>
                  <a:rPr lang="en-US" sz="1000" baseline="30000">
                    <a:solidFill>
                      <a:srgbClr val="0F3B5D"/>
                    </a:solidFill>
                    <a:latin typeface="Baskerville SemiBold" charset="0"/>
                  </a:rPr>
                  <a:t>+</a:t>
                </a:r>
              </a:p>
            </p:txBody>
          </p:sp>
          <p:sp>
            <p:nvSpPr>
              <p:cNvPr id="112" name="Rectangle 70"/>
              <p:cNvSpPr>
                <a:spLocks noChangeArrowheads="1"/>
              </p:cNvSpPr>
              <p:nvPr/>
            </p:nvSpPr>
            <p:spPr bwMode="auto">
              <a:xfrm>
                <a:off x="4924958" y="2490888"/>
                <a:ext cx="2834838" cy="123254"/>
              </a:xfrm>
              <a:prstGeom prst="rect">
                <a:avLst/>
              </a:prstGeom>
              <a:solidFill>
                <a:srgbClr val="FFD06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000"/>
              </a:p>
            </p:txBody>
          </p:sp>
          <p:grpSp>
            <p:nvGrpSpPr>
              <p:cNvPr id="113" name="Group 109"/>
              <p:cNvGrpSpPr>
                <a:grpSpLocks noChangeAspect="1"/>
              </p:cNvGrpSpPr>
              <p:nvPr/>
            </p:nvGrpSpPr>
            <p:grpSpPr bwMode="auto">
              <a:xfrm>
                <a:off x="7886029" y="457042"/>
                <a:ext cx="1076361" cy="2029097"/>
                <a:chOff x="4077" y="1274"/>
                <a:chExt cx="801" cy="1510"/>
              </a:xfrm>
            </p:grpSpPr>
            <p:sp>
              <p:nvSpPr>
                <p:cNvPr id="114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4077" y="1274"/>
                  <a:ext cx="3" cy="1510"/>
                </a:xfrm>
                <a:prstGeom prst="line">
                  <a:avLst/>
                </a:prstGeom>
                <a:noFill/>
                <a:ln w="19050" cmpd="sng">
                  <a:solidFill>
                    <a:srgbClr val="0F3B5D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F3B5D"/>
                    </a:solidFill>
                  </a:endParaRPr>
                </a:p>
              </p:txBody>
            </p:sp>
            <p:sp>
              <p:nvSpPr>
                <p:cNvPr id="115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4673" y="2465"/>
                  <a:ext cx="205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  <a:cs typeface="ＭＳ Ｐゴシック" charset="0"/>
                    </a:defRPr>
                  </a:lvl1pPr>
                  <a:lvl2pPr marL="37931725" indent="-37474525"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2pPr>
                  <a:lvl3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3pPr>
                  <a:lvl4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4pPr>
                  <a:lvl5pPr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5pPr>
                  <a:lvl6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6pPr>
                  <a:lvl7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7pPr>
                  <a:lvl8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8pPr>
                  <a:lvl9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" charset="0"/>
                      <a:ea typeface="ＭＳ Ｐゴシック" charset="0"/>
                    </a:defRPr>
                  </a:lvl9pPr>
                </a:lstStyle>
                <a:p>
                  <a:r>
                    <a:rPr lang="en-US" sz="1600" b="1" dirty="0">
                      <a:solidFill>
                        <a:srgbClr val="0F3B5D"/>
                      </a:solidFill>
                      <a:latin typeface="Baskerville SemiBold" charset="0"/>
                      <a:sym typeface="Symbol" charset="0"/>
                    </a:rPr>
                    <a:t></a:t>
                  </a:r>
                  <a:endParaRPr lang="en-US" sz="1600" b="1" dirty="0">
                    <a:solidFill>
                      <a:srgbClr val="0F3B5D"/>
                    </a:solidFill>
                    <a:latin typeface="Baskerville SemiBold" charset="0"/>
                  </a:endParaRPr>
                </a:p>
              </p:txBody>
            </p:sp>
            <p:sp>
              <p:nvSpPr>
                <p:cNvPr id="116" name="Freeform 91"/>
                <p:cNvSpPr>
                  <a:spLocks/>
                </p:cNvSpPr>
                <p:nvPr/>
              </p:nvSpPr>
              <p:spPr bwMode="auto">
                <a:xfrm>
                  <a:off x="4097" y="2016"/>
                  <a:ext cx="607" cy="768"/>
                </a:xfrm>
                <a:custGeom>
                  <a:avLst/>
                  <a:gdLst>
                    <a:gd name="T0" fmla="*/ 624 w 624"/>
                    <a:gd name="T1" fmla="*/ 1008 h 1008"/>
                    <a:gd name="T2" fmla="*/ 480 w 624"/>
                    <a:gd name="T3" fmla="*/ 960 h 1008"/>
                    <a:gd name="T4" fmla="*/ 288 w 624"/>
                    <a:gd name="T5" fmla="*/ 864 h 1008"/>
                    <a:gd name="T6" fmla="*/ 144 w 624"/>
                    <a:gd name="T7" fmla="*/ 672 h 1008"/>
                    <a:gd name="T8" fmla="*/ 48 w 624"/>
                    <a:gd name="T9" fmla="*/ 384 h 1008"/>
                    <a:gd name="T10" fmla="*/ 0 w 624"/>
                    <a:gd name="T11" fmla="*/ 0 h 100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624"/>
                    <a:gd name="T19" fmla="*/ 0 h 1008"/>
                    <a:gd name="T20" fmla="*/ 624 w 624"/>
                    <a:gd name="T21" fmla="*/ 1008 h 100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624" h="1008">
                      <a:moveTo>
                        <a:pt x="624" y="1008"/>
                      </a:moveTo>
                      <a:cubicBezTo>
                        <a:pt x="580" y="996"/>
                        <a:pt x="536" y="984"/>
                        <a:pt x="480" y="960"/>
                      </a:cubicBezTo>
                      <a:cubicBezTo>
                        <a:pt x="424" y="936"/>
                        <a:pt x="344" y="912"/>
                        <a:pt x="288" y="864"/>
                      </a:cubicBezTo>
                      <a:cubicBezTo>
                        <a:pt x="232" y="816"/>
                        <a:pt x="184" y="752"/>
                        <a:pt x="144" y="672"/>
                      </a:cubicBezTo>
                      <a:cubicBezTo>
                        <a:pt x="104" y="592"/>
                        <a:pt x="72" y="496"/>
                        <a:pt x="48" y="384"/>
                      </a:cubicBezTo>
                      <a:cubicBezTo>
                        <a:pt x="24" y="272"/>
                        <a:pt x="12" y="136"/>
                        <a:pt x="0" y="0"/>
                      </a:cubicBezTo>
                    </a:path>
                  </a:pathLst>
                </a:custGeom>
                <a:noFill/>
                <a:ln w="19050" cmpd="sng">
                  <a:solidFill>
                    <a:srgbClr val="0F3B5D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>
                    <a:solidFill>
                      <a:srgbClr val="0F3B5D"/>
                    </a:solidFill>
                  </a:endParaRPr>
                </a:p>
              </p:txBody>
            </p:sp>
          </p:grpSp>
        </p:grpSp>
        <p:sp>
          <p:nvSpPr>
            <p:cNvPr id="72" name="Rectangle 71"/>
            <p:cNvSpPr/>
            <p:nvPr/>
          </p:nvSpPr>
          <p:spPr>
            <a:xfrm>
              <a:off x="8020300" y="565912"/>
              <a:ext cx="1386838" cy="1541183"/>
            </a:xfrm>
            <a:prstGeom prst="rect">
              <a:avLst/>
            </a:prstGeom>
            <a:effectLst>
              <a:outerShdw blurRad="12700" dist="12700" dir="2700000">
                <a:srgbClr val="000000">
                  <a:alpha val="43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marL="0" lvl="1">
                <a:defRPr/>
              </a:pPr>
              <a:r>
                <a:rPr lang="en-US" sz="1200" dirty="0">
                  <a:solidFill>
                    <a:srgbClr val="0F3B5D"/>
                  </a:solidFill>
                </a:rPr>
                <a:t>Charge screening in the electrical double layer (EDL)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910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14102" y="563017"/>
                <a:ext cx="5576911" cy="404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Sup>
                            <m:sSubSup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0</m:t>
                              </m:r>
                            </m:sup>
                          </m:sSubSup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1">
                          <a:solidFill>
                            <a:srgbClr val="000000"/>
                          </a:solidFill>
                          <a:latin typeface="Cambria Math"/>
                        </a:rPr>
                        <m:t>R</m:t>
                      </m:r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𝑇</m:t>
                      </m:r>
                      <m:func>
                        <m:func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ln</m:t>
                          </m:r>
                        </m:fName>
                        <m: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e>
                      </m:func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102" y="563017"/>
                <a:ext cx="5576911" cy="404791"/>
              </a:xfrm>
              <a:prstGeom prst="rect">
                <a:avLst/>
              </a:prstGeom>
              <a:blipFill>
                <a:blip r:embed="rId2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78170" y="1019108"/>
                <a:ext cx="4214167" cy="745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F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𝑑𝑖𝑓𝑓</m:t>
                                  </m:r>
                                </m:sub>
                                <m:sup/>
                              </m:sSubSup>
                            </m:e>
                          </m:sPre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70" y="1019108"/>
                <a:ext cx="4214167" cy="745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354331" y="1207775"/>
            <a:ext cx="21820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Nernst-Planck equation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26724" y="631195"/>
            <a:ext cx="1774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  <a:latin typeface="Arial" charset="0"/>
              </a:rPr>
              <a:t>Chemical potential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474720" y="88900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Bulk water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419101" y="2311399"/>
            <a:ext cx="850899" cy="787400"/>
            <a:chOff x="977900" y="1778000"/>
            <a:chExt cx="850900" cy="787400"/>
          </a:xfrm>
        </p:grpSpPr>
        <p:sp>
          <p:nvSpPr>
            <p:cNvPr id="2" name="Ellipse 1"/>
            <p:cNvSpPr/>
            <p:nvPr/>
          </p:nvSpPr>
          <p:spPr bwMode="auto">
            <a:xfrm>
              <a:off x="977900" y="1778000"/>
              <a:ext cx="850900" cy="7874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baseline="30000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" name="ZoneTexte 2"/>
            <p:cNvSpPr txBox="1"/>
            <p:nvPr/>
          </p:nvSpPr>
          <p:spPr>
            <a:xfrm>
              <a:off x="1016000" y="1917700"/>
              <a:ext cx="7841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Arial" charset="0"/>
                </a:rPr>
                <a:t>Na</a:t>
              </a:r>
              <a:r>
                <a:rPr lang="en-US" sz="2800" b="1" baseline="30000" dirty="0">
                  <a:solidFill>
                    <a:srgbClr val="000000"/>
                  </a:solidFill>
                  <a:latin typeface="Arial" charset="0"/>
                </a:rPr>
                <a:t>+</a:t>
              </a:r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457201" y="3238499"/>
            <a:ext cx="850900" cy="787400"/>
            <a:chOff x="-63500" y="2362200"/>
            <a:chExt cx="850900" cy="787400"/>
          </a:xfrm>
        </p:grpSpPr>
        <p:sp>
          <p:nvSpPr>
            <p:cNvPr id="39" name="Ellipse 38"/>
            <p:cNvSpPr/>
            <p:nvPr/>
          </p:nvSpPr>
          <p:spPr bwMode="auto">
            <a:xfrm>
              <a:off x="-63500" y="2362200"/>
              <a:ext cx="850900" cy="787400"/>
            </a:xfrm>
            <a:prstGeom prst="ellipse">
              <a:avLst/>
            </a:prstGeom>
            <a:solidFill>
              <a:srgbClr val="92D05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000" b="1" baseline="30000" dirty="0">
                <a:solidFill>
                  <a:srgbClr val="92D050"/>
                </a:solidFill>
                <a:latin typeface="Arial" charset="0"/>
              </a:endParaRPr>
            </a:p>
          </p:txBody>
        </p:sp>
        <p:sp>
          <p:nvSpPr>
            <p:cNvPr id="40" name="ZoneTexte 39"/>
            <p:cNvSpPr txBox="1"/>
            <p:nvPr/>
          </p:nvSpPr>
          <p:spPr>
            <a:xfrm>
              <a:off x="63500" y="2501900"/>
              <a:ext cx="6238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000000"/>
                  </a:solidFill>
                  <a:latin typeface="Arial" charset="0"/>
                </a:rPr>
                <a:t>Cl</a:t>
              </a:r>
              <a:r>
                <a:rPr lang="en-US" sz="2800" b="1" baseline="30000" dirty="0">
                  <a:solidFill>
                    <a:srgbClr val="000000"/>
                  </a:solidFill>
                  <a:latin typeface="Arial" charset="0"/>
                </a:rPr>
                <a:t>-</a:t>
              </a: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2484721" y="4182170"/>
            <a:ext cx="476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0000"/>
                </a:solidFill>
                <a:latin typeface="Arial" charset="0"/>
              </a:rPr>
              <a:t>Charge balance (zero current condition)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587134" y="1050174"/>
                <a:ext cx="2327497" cy="718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/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sPre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den>
                      </m:f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sPre>
                            <m:sPre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PrePr>
                            <m:sub/>
                            <m:sup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sPre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𝜕</m:t>
                          </m:r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134" y="1050174"/>
                <a:ext cx="2327497" cy="7180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76426" y="5171766"/>
            <a:ext cx="6461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The diffusion coefficient of Cl</a:t>
            </a:r>
            <a:r>
              <a:rPr lang="fr-FR" baseline="30000" dirty="0"/>
              <a:t>-</a:t>
            </a:r>
            <a:r>
              <a:rPr lang="fr-FR" dirty="0"/>
              <a:t> (~2.1 10</a:t>
            </a:r>
            <a:r>
              <a:rPr lang="fr-FR" baseline="30000" dirty="0"/>
              <a:t>-9</a:t>
            </a:r>
            <a:r>
              <a:rPr lang="fr-FR" dirty="0"/>
              <a:t> m</a:t>
            </a:r>
            <a:r>
              <a:rPr lang="fr-FR" baseline="30000" dirty="0"/>
              <a:t>2</a:t>
            </a:r>
            <a:r>
              <a:rPr lang="fr-FR" dirty="0"/>
              <a:t> s</a:t>
            </a:r>
            <a:r>
              <a:rPr lang="fr-FR" baseline="30000" dirty="0"/>
              <a:t>-1</a:t>
            </a:r>
            <a:r>
              <a:rPr lang="fr-FR" dirty="0"/>
              <a:t>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higher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of Na</a:t>
            </a:r>
            <a:r>
              <a:rPr lang="fr-FR" baseline="30000" dirty="0"/>
              <a:t>+ </a:t>
            </a:r>
            <a:r>
              <a:rPr lang="fr-FR" dirty="0"/>
              <a:t>(~1.3 10</a:t>
            </a:r>
            <a:r>
              <a:rPr lang="fr-FR" baseline="30000" dirty="0"/>
              <a:t>-9</a:t>
            </a:r>
            <a:r>
              <a:rPr lang="fr-FR" dirty="0"/>
              <a:t> m</a:t>
            </a:r>
            <a:r>
              <a:rPr lang="fr-FR" baseline="30000" dirty="0"/>
              <a:t>2</a:t>
            </a:r>
            <a:r>
              <a:rPr lang="fr-FR" dirty="0"/>
              <a:t> s</a:t>
            </a:r>
            <a:r>
              <a:rPr lang="fr-FR" baseline="30000" dirty="0"/>
              <a:t>-1</a:t>
            </a:r>
            <a:r>
              <a:rPr lang="fr-FR" dirty="0"/>
              <a:t>)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89741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4375 -3.33333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5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22222E-6 L 0.85416 -2.22222E-6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1344</Words>
  <Application>Microsoft Office PowerPoint</Application>
  <PresentationFormat>On-screen Show (4:3)</PresentationFormat>
  <Paragraphs>293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ＭＳ Ｐゴシック</vt:lpstr>
      <vt:lpstr>Arial</vt:lpstr>
      <vt:lpstr>Baskerville SemiBold</vt:lpstr>
      <vt:lpstr>Calibri</vt:lpstr>
      <vt:lpstr>Calibri Light</vt:lpstr>
      <vt:lpstr>Cambria Math</vt:lpstr>
      <vt:lpstr>Symbol</vt:lpstr>
      <vt:lpstr>Times New Roman</vt:lpstr>
      <vt:lpstr>Wingdings</vt:lpstr>
      <vt:lpstr>Thème Office</vt:lpstr>
      <vt:lpstr>Équation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BRGM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Tournassat Christophe</dc:creator>
  <cp:lastModifiedBy>Carl Steefel</cp:lastModifiedBy>
  <cp:revision>42</cp:revision>
  <dcterms:created xsi:type="dcterms:W3CDTF">2018-11-08T05:40:34Z</dcterms:created>
  <dcterms:modified xsi:type="dcterms:W3CDTF">2018-11-11T09:01:18Z</dcterms:modified>
</cp:coreProperties>
</file>