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D3D52E-A5C4-4A7E-BB8C-D4265610C273}">
  <a:tblStyle styleId="{A6D3D52E-A5C4-4A7E-BB8C-D4265610C2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el Centro de Inteligencia Territorial de la Universidad Adolfo Ibañez nos ha pasado, debido a que hay cirunstancias donde los datos son sensibles, y las investigaciones requieren que esten correctos, ya que ademas nos ayudan a trabajar de forma m</a:t>
            </a:r>
            <a:r>
              <a:rPr lang="es"/>
              <a:t>ás simple al tener datos correctos.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3cd4a20c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3cd4a20c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03728a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03728a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Crear una topologia con postgis es muy facil, as</a:t>
            </a:r>
            <a:r>
              <a:rPr lang="es"/>
              <a:t>í que para armar un caso practica, vamos a trabajar con las comunas de Chile.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t>
            </a:r>
            <a:r>
              <a:rPr lang="es"/>
              <a:t>rimero nos aseguramos que este instalada la extension, y seguidamente podemos crearla, tambien podemos especificar el CRS o la la presicion de las geometrias.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Cuando la creemos se creara un esquema con el nombre de la topologia, y dentr podremos encontrar tres tablas. Una tabla que contendra los nodos con un ID unico y tablas para las caras y lineas.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Si lo pensamos un poco, para poder trabajar con topologias, el ideal es poder saber que caras se componen por que linas, ademas sabiendo esa informaci</a:t>
            </a:r>
            <a:r>
              <a:rPr lang="es"/>
              <a:t>ón tener las geometrias de las caras y las lineas se volveria redundante, sin mencionar que las geometrias pueden ser muy pesadas si las comparamos con datos de tablas normales.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Asi que en la tabla edge_data se almacenaran las lineas, incluyendo la información de que caras conforman, mientras que la tabla de caras, solo contendra un BBox que es un rectangulo que contiene la geometria de la cara con su ID.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e52bb3cf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e52bb3cf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topologia solo contendra primitivas, es decir puntos, lineas y caras. Lo que queremos hacer ahora es usando una tabla con las comunas, poder crear una nueva tabla, que use las caras de de la topologia en vez de geometrias.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lograr esto primero crearemos una tabla, y seguidamente usando una function de Postgis Topology vamos a crear una columna especial, la cual representara las caras para cada comuna.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Esta funcion es simple de usar, tenemos que indicarle que topologia usaremos (la cual aun esta vacia), es decir que </a:t>
            </a:r>
            <a:r>
              <a:rPr lang="es"/>
              <a:t>representará</a:t>
            </a:r>
            <a:r>
              <a:rPr lang="es"/>
              <a:t> los datos, a que tabla añadir la columna, el nombre de la columna, y el tipo de primitiva que queremos almacenar.</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Tenemos que recordar la salida de esta ultima query, el layer_id que es el retorno, lo veremos </a:t>
            </a:r>
            <a:r>
              <a:rPr lang="es"/>
              <a:t>después</a:t>
            </a:r>
            <a:r>
              <a:rPr lang="es"/>
              <a:t>, por ahora solo considerar que se necesita para cargar </a:t>
            </a:r>
            <a:r>
              <a:rPr lang="es"/>
              <a:t>geometrías</a:t>
            </a:r>
            <a:r>
              <a:rPr lang="es"/>
              <a:t> en la columna.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03728ab3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103728ab3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solo tenemos que rellenar la tabla usando la tabla de comunas, la function toTopoGeom cargara el poligono de la comuna a la topologia que elejimos, t retornara un elemento llamado TopoGeometria, el cual representara ese </a:t>
            </a:r>
            <a:r>
              <a:rPr lang="es"/>
              <a:t>polígono</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Actualmente esta tabla podemos cargarla en QGIS, es la imagen de la derecha, y funciona como cualquier otra.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103728ab3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103728ab3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QGIS tambien tiene una alternativa para cargar la topologia, para esto podemos ir a Database, DB Manager y seleccionamos el equema de la topologia.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 seleccionarlo, en el menu, el item Schema mostrara un nuevo elemento llamado TopoViewer el cual añadira la topologia a QGIS.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 la derecha podemos ver la topologia, con sus diferentes tablas, podemos elegir que y como mostrarlas.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3cd4a20c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13cd4a20c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0e52bb3cf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0e52bb3cf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Chile se compone de </a:t>
            </a:r>
            <a:r>
              <a:rPr lang="es"/>
              <a:t>múltiples</a:t>
            </a:r>
            <a:r>
              <a:rPr lang="es"/>
              <a:t> niveles, similar a varios paises, las provincias se componen de comunas, o tambien podriamos decir que usan las comunas como hijos para constiruir un terrno m</a:t>
            </a:r>
            <a:r>
              <a:rPr lang="es"/>
              <a:t>ás grande.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a:t>
            </a:r>
            <a:r>
              <a:rPr lang="es"/>
              <a:t>desafío</a:t>
            </a:r>
            <a:r>
              <a:rPr lang="es"/>
              <a:t> cuando tenemos estos datos es que sean consistentes, ya mostramos algunos desafios para las comunas, si obtenemos los poligonos de las provincias, tambien deberiamos tratarlos, y ademas hay que verificar que la union de un grupo de comunas sea el poligono de su provincia.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Si ya podia ser dificil solo tratar los huecos y poligonos sobrepuestos, añadir estas nuevas condiciones podria llegar a ser muy dificil, así que podemos optar por una opcion más facil.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3cd4a20c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3cd4a20c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03728ab3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03728ab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De hecho podemos con crear una tabla la cual no use primitivas, primero igual que para las comunas creamos una tabla.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Y esta vez, sabiendo lo que hacemos creamos una columna para las TopoGeometrias, y recordamos la salida, que sera la Capa que contendra todas las relaciones.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unico extra, es que hay un nuevo parametro, podemos indicar que capa usar como hijos, recordemos que todas las TopoGeometrias de las comunas se guardaban en la capa 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1a64e91f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1a64e91f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queremos crear una TopoGeometria con otras TopoGeometrias, tenemos que poder armar un array de estos.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Actualmente para realizar esta operacion necesitamos transform TopoGeometrias a TopoElements, es decir ahora representaran un elemento para una nueva TopoGeoemtria, esto lo podemos hacer facilmente casteando a este tipo.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Despues solo queda armar el array con una funcion, y ya podremos crear una nueva TopoGeoemtria.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Al hacer estos cast es bueno tener cuidado, los TopoElementos no almancenan a que capa pertenecen, desues de todo, esta es informaci</a:t>
            </a:r>
            <a:r>
              <a:rPr lang="es"/>
              <a:t>ón que ya se tiene a partie de la TopoGeometria que crearemos, recordemos que ya especificamos que capa sera usada como hijos.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0e52bb3c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0e52bb3c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medimos la superficie en que se sobreponen es de 33km^2, estos errores pueden pasar en mayor o menor medida, sin embargo encontrar secciones tan grandes como esta pueden afectar en gran medida nuestro trabajo.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103728ab3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103728ab3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Ahora podemos construir las provincias, agrupamos los datos, y creamos TopoGeometrias con la funcion CreateTopoGeom, de esta manera tendremos una tabla con las provincias como esta a mano derecha.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11a64e91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11a64e91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Ya hemos visto como construir capas con hijos, as</a:t>
            </a:r>
            <a:r>
              <a:rPr lang="es"/>
              <a:t>í siguiente lo anterior podemos tambien crear las regiones, y finalmente tener 4 mapas diferentes.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Las primitivas, con las geometrias sin significado, las comunas que se arman con las primitivas, las provincias que se arman con las comunes y las regiones que se arman con las provincias.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Con esto hemos logrado organizar toda la información espacial de forma consistente.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11a64e91f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11a64e91f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 ultimo que veremos es como hacer una limpieza facil de los errores, el ideal seria comunicarnos con la fuente, que arreglen todo y tener oficialmente datos correctos, sin embargo no siempre tenemos el tiempo ni es facil ni viable esta alternativa, as</a:t>
            </a:r>
            <a:r>
              <a:rPr lang="es"/>
              <a:t>í que tenemos que </a:t>
            </a:r>
            <a:r>
              <a:rPr lang="es"/>
              <a:t>ingeniárselas</a:t>
            </a:r>
            <a:r>
              <a:rPr lang="es"/>
              <a:t> para tener los mejores datos con lo que tenemos.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Lo primero serian los overlaps, con lo que hemos visto es bastante facil de calcular, solo tenemos que obtener todos las caras de las comunas desde las TopoGeometrias, y ver cuales se usan más de una vez.</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11a64e91f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11a64e91f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reconocer los huecos, tambien es sencillo, no lo mostramos pero podemos crear TopoElements con un array, as</a:t>
            </a:r>
            <a:r>
              <a:rPr lang="es"/>
              <a:t>í que primero vamos a listar como TopoElementos todas las caras de la topologia, y luego vamos a descartar todas las caras que se usan en las comunas, de esta manera las que quedan, las caras que no se usan, son los huecos.</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11a64e91f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11a64e91f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pensamos un momento en los </a:t>
            </a:r>
            <a:r>
              <a:rPr lang="es"/>
              <a:t>polígonos</a:t>
            </a:r>
            <a:r>
              <a:rPr lang="es"/>
              <a:t> </a:t>
            </a:r>
            <a:r>
              <a:rPr lang="es"/>
              <a:t>superpuestos</a:t>
            </a:r>
            <a:r>
              <a:rPr lang="es"/>
              <a:t>, tenemos dos comunas que reclaman tener </a:t>
            </a:r>
            <a:r>
              <a:rPr lang="es"/>
              <a:t>posesión</a:t>
            </a:r>
            <a:r>
              <a:rPr lang="es"/>
              <a:t> de ese territorio, sin embargo no tenemos idea de a </a:t>
            </a:r>
            <a:r>
              <a:rPr lang="es"/>
              <a:t>quién</a:t>
            </a:r>
            <a:r>
              <a:rPr lang="es"/>
              <a:t> pertenece.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No saber a </a:t>
            </a:r>
            <a:r>
              <a:rPr lang="es"/>
              <a:t>quién</a:t>
            </a:r>
            <a:r>
              <a:rPr lang="es"/>
              <a:t> pertenece es la misma interpretaci</a:t>
            </a:r>
            <a:r>
              <a:rPr lang="es"/>
              <a:t>ón que le damos a los huecos, así que podemos tomar todas las caras que se sobreponen, y eliminarlas de todas las TopoGeometrias, así podremos tratarlas </a:t>
            </a:r>
            <a:r>
              <a:rPr lang="es"/>
              <a:t>después</a:t>
            </a:r>
            <a:r>
              <a:rPr lang="es"/>
              <a:t> como huecos.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esto, iteramos sobre cada poligono sobrepuesto, y usando una function de Postgis Topology podemos descartarlos de todas las TopoGeometrias de la tabla de comunas.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159b409f3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159b409f3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159b409f3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159b409f3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159b409f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159b409f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poder realizar lo anterior, necesitamos preparar algunos datos, en particular para buscar las comunas que son vecinas de los huecos.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Primero crearemos una tabla la cual tendra las comunas y todas sus primitivas como TopoElementos, de esta manera podremos saber que TopoGeometria esta al lado un hueco.</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Segundo las lineas, si miramos el mapa de la derecha, y vemos detenidamente, notaremos que las lineas del contorno no nos sirven, ya que nunca tendran una comuna y un hueco a cada lado, as</a:t>
            </a:r>
            <a:r>
              <a:rPr lang="es"/>
              <a:t>í que las descartaremos, esto lo podemos hacer excluyendo la cara 0, es una cara especial para todo lo que esta fuera de las primitivas.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159b409f3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159b409f3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Puede que a algunos noten que las queries SQL no son necesariamente eficientes, esto es por que dividi de forma que sea m</a:t>
            </a:r>
            <a:r>
              <a:rPr lang="es"/>
              <a:t>ás facil de explicar y entender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159b409f3e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159b409f3e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e52bb3c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e52bb3c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Otro de los casos, tal y como dos poligonos pueden superponerse es posible que hayan huecos, espacios que no pertenecen a ninguna lado, imaginen que hay un hospital o instalaci</a:t>
            </a:r>
            <a:r>
              <a:rPr lang="es"/>
              <a:t>ón de seguridad nacional, Si lo pensamos administrativamente ¿A que comuna </a:t>
            </a:r>
            <a:r>
              <a:rPr lang="es"/>
              <a:t>debería</a:t>
            </a:r>
            <a:r>
              <a:rPr lang="es"/>
              <a:t> responder, o quien deberia estar a cargo? Incluso si es menos probable que haya algo importante, es mejor no correr riesgo con datos sensibles.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¿se imaginan lo que es intentar encontrar esto a mano? pueden haber muchos de estos casos, tanto grandes como pequeños, </a:t>
            </a:r>
            <a:r>
              <a:rPr lang="es"/>
              <a:t>necesitariamos</a:t>
            </a:r>
            <a:r>
              <a:rPr lang="es"/>
              <a:t> una gran cantidad de tiempo y personas.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simplificarnos la vida, podemos usar Postgis Topology, use este para encontrar los casos que acabamos de ver.</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59b409f3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159b409f3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16c6ec7d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16c6ec7d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17ea21db6b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17ea21db6b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159b409f3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159b409f3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1690f35218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1690f35218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el Centro de Inteligencia Territorial de la Universidad Adolfo Ibañez nos ha pasado, debido a que hay cirunstancias donde los datos son sensibles, y las investigaciones requieren que esten correctos, ya que ademas nos ayudan a trabajar de forma más simple al tener datos correctos.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11a64e91f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11a64e91f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Hasta el momento, cada vez que creamos una columna y esta crear una capa, hemos estado recordando el ID, esto puede ser algo complicado en flujos m</a:t>
            </a:r>
            <a:r>
              <a:rPr lang="es"/>
              <a:t>ás grandes, así que en vez de hacer esto podemos usar la funcion FindLayer, indicando una columna de una tabla, nos devolvera una llave compuesta donde contiene el ID de la capa.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317ea21db6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317ea21db6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Puede que a algunos noten que las queries SQL no son necesariamente eficientes, esto es por que dividi de forma que sea más facil de explicar y entender</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31005e7f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31005e7f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las TopoGeoemtrias son solo llaves, ¿Llaves de que y donde?</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entender esto, tenemos que dar un paso atras, cuando creamos una columna para almacenar TopoGeometrias, de hecho Postgis Topology tambien crea algo llamado “Capa”, y cada vez que creamos una TopoGeometria, quien almacenara la relacion entre esta y las primtivas seria la capa.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 esta manera, las capas almacenan las relaciones entre TopoGeometrias y las Primitivas, y la tabla que guarda todo esto es communes_topo.relations.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11cf271307_89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11cf271307_89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12310534b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12310534b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cd4a20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3cd4a20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1005e7f19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1005e7f19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Cuando creamos una TopoGeometria, esta se compondra mayormente de su llave, la cual es la llave de la Capa y su ID unico dentro de la capa.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Una TopoGeometria puede contener multiples geometrias o primtivas, de esta manera, cada fila de la tabla de relaciones espeficiara una primitiva asociada a una TopoGeometria.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Ahora podemos saber como las TopoGeometrias representan primitivas, cada componenete o fila de la tabla de relaciones se compone por la llave de la TopoGeometria y un TopoElemento, el cual este s</a:t>
            </a:r>
            <a:r>
              <a:rPr lang="es"/>
              <a:t>í representa una primtiva.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Si tomamos todos los TopoElementos de una TopoGeometria, tendremos todas las primitivas que que representa.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0e52bb3cf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0e52bb3cf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103728ab3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103728ab3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30e52bb3cf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30e52bb3cf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0e52bb3cf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0e52bb3cf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30e52bb3cf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30e52bb3cf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30f5439da3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30f5439da3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3cd4a20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3cd4a20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e52bb3c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e52bb3c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e52bb3c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e52bb3c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escencia de topologia es poder mantener las relaciones entre nodos, lineas y poligonos.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Creamos puntos o nodos, sobre estos podemos construir lineas que comienzan y terminan en estos, cuando las lineas generan un espacio cerrado osea un poligono tenemos una cara.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 esta manera, cambiar un nodo, linea o cara, va a cambiar las demas geometrias, por ejemplo, editar un nodo cambiar el punto final de las lineas mostradas, las cuales tambien cambiaron el poligono o cara.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Postgis Topology nos da herramientas para poder tratar geometrias de manera que todo siga siendo valido.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3c68af2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3c68af2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3c68af2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3c68af2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4.jp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9.png"/><Relationship Id="rId5"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png"/><Relationship Id="rId4" Type="http://schemas.openxmlformats.org/officeDocument/2006/relationships/image" Target="../media/image29.png"/><Relationship Id="rId5"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7.pn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30.png"/><Relationship Id="rId5"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37.png"/><Relationship Id="rId6"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43.png"/><Relationship Id="rId5" Type="http://schemas.openxmlformats.org/officeDocument/2006/relationships/image" Target="../media/image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1.png"/><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4.png"/><Relationship Id="rId4" Type="http://schemas.openxmlformats.org/officeDocument/2006/relationships/image" Target="../media/image48.png"/><Relationship Id="rId5" Type="http://schemas.openxmlformats.org/officeDocument/2006/relationships/image" Target="../media/image46.png"/><Relationship Id="rId6" Type="http://schemas.openxmlformats.org/officeDocument/2006/relationships/image" Target="../media/image38.png"/><Relationship Id="rId7"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9.png"/><Relationship Id="rId4" Type="http://schemas.openxmlformats.org/officeDocument/2006/relationships/image" Target="../media/image33.png"/><Relationship Id="rId5"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37.png"/><Relationship Id="rId6" Type="http://schemas.openxmlformats.org/officeDocument/2006/relationships/image" Target="../media/image5.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9.png"/><Relationship Id="rId4" Type="http://schemas.openxmlformats.org/officeDocument/2006/relationships/image" Target="../media/image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4.jpg"/><Relationship Id="rId4" Type="http://schemas.openxmlformats.org/officeDocument/2006/relationships/image" Target="../media/image5.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40.png"/><Relationship Id="rId5"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2.png"/><Relationship Id="rId4" Type="http://schemas.openxmlformats.org/officeDocument/2006/relationships/image" Target="../media/image5.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 Id="rId4" Type="http://schemas.openxmlformats.org/officeDocument/2006/relationships/image" Target="../media/image50.png"/><Relationship Id="rId10" Type="http://schemas.openxmlformats.org/officeDocument/2006/relationships/image" Target="../media/image5.jpg"/><Relationship Id="rId9" Type="http://schemas.openxmlformats.org/officeDocument/2006/relationships/image" Target="../media/image55.png"/><Relationship Id="rId5" Type="http://schemas.openxmlformats.org/officeDocument/2006/relationships/image" Target="../media/image47.png"/><Relationship Id="rId6" Type="http://schemas.openxmlformats.org/officeDocument/2006/relationships/image" Target="../media/image44.png"/><Relationship Id="rId7" Type="http://schemas.openxmlformats.org/officeDocument/2006/relationships/image" Target="../media/image42.png"/><Relationship Id="rId8" Type="http://schemas.openxmlformats.org/officeDocument/2006/relationships/image" Target="../media/image4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53.png"/><Relationship Id="rId4" Type="http://schemas.openxmlformats.org/officeDocument/2006/relationships/image" Target="../media/image23.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1.png"/><Relationship Id="rId4"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5.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07779" y="899775"/>
            <a:ext cx="44919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5600">
                <a:solidFill>
                  <a:srgbClr val="40556A"/>
                </a:solidFill>
              </a:rPr>
              <a:t>Postgis Topology</a:t>
            </a:r>
            <a:endParaRPr sz="5600">
              <a:solidFill>
                <a:srgbClr val="40556A"/>
              </a:solidFill>
            </a:endParaRPr>
          </a:p>
        </p:txBody>
      </p:sp>
      <p:pic>
        <p:nvPicPr>
          <p:cNvPr id="55" name="Google Shape;55;p13"/>
          <p:cNvPicPr preferRelativeResize="0"/>
          <p:nvPr/>
        </p:nvPicPr>
        <p:blipFill rotWithShape="1">
          <a:blip r:embed="rId3">
            <a:alphaModFix/>
          </a:blip>
          <a:srcRect b="0" l="3337" r="49859" t="0"/>
          <a:stretch/>
        </p:blipFill>
        <p:spPr>
          <a:xfrm>
            <a:off x="5706025" y="147800"/>
            <a:ext cx="3265526" cy="4825725"/>
          </a:xfrm>
          <a:prstGeom prst="rect">
            <a:avLst/>
          </a:prstGeom>
          <a:noFill/>
          <a:ln>
            <a:noFill/>
          </a:ln>
        </p:spPr>
      </p:pic>
      <p:sp>
        <p:nvSpPr>
          <p:cNvPr id="56" name="Google Shape;56;p13"/>
          <p:cNvSpPr/>
          <p:nvPr/>
        </p:nvSpPr>
        <p:spPr>
          <a:xfrm>
            <a:off x="0" y="201825"/>
            <a:ext cx="1788300" cy="160200"/>
          </a:xfrm>
          <a:prstGeom prst="rect">
            <a:avLst/>
          </a:prstGeom>
          <a:solidFill>
            <a:srgbClr val="7094B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7" name="Google Shape;57;p13"/>
          <p:cNvPicPr preferRelativeResize="0"/>
          <p:nvPr/>
        </p:nvPicPr>
        <p:blipFill>
          <a:blip r:embed="rId4">
            <a:alphaModFix/>
          </a:blip>
          <a:stretch>
            <a:fillRect/>
          </a:stretch>
        </p:blipFill>
        <p:spPr>
          <a:xfrm>
            <a:off x="1900900" y="4485775"/>
            <a:ext cx="1598099" cy="399050"/>
          </a:xfrm>
          <a:prstGeom prst="rect">
            <a:avLst/>
          </a:prstGeom>
          <a:noFill/>
          <a:ln>
            <a:noFill/>
          </a:ln>
        </p:spPr>
      </p:pic>
      <p:sp>
        <p:nvSpPr>
          <p:cNvPr id="58" name="Google Shape;58;p13"/>
          <p:cNvSpPr txBox="1"/>
          <p:nvPr>
            <p:ph type="ctrTitle"/>
          </p:nvPr>
        </p:nvSpPr>
        <p:spPr>
          <a:xfrm>
            <a:off x="407775" y="3244250"/>
            <a:ext cx="4491900" cy="577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s" sz="1920">
                <a:solidFill>
                  <a:srgbClr val="40556A"/>
                </a:solidFill>
              </a:rPr>
              <a:t>Relator: Felipe Matas</a:t>
            </a:r>
            <a:endParaRPr sz="1920">
              <a:solidFill>
                <a:srgbClr val="40556A"/>
              </a:solidFill>
            </a:endParaRPr>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2"/>
          <p:cNvSpPr/>
          <p:nvPr/>
        </p:nvSpPr>
        <p:spPr>
          <a:xfrm>
            <a:off x="3390088" y="1424125"/>
            <a:ext cx="2289000" cy="2588700"/>
          </a:xfrm>
          <a:prstGeom prst="rect">
            <a:avLst/>
          </a:prstGeom>
          <a:noFill/>
          <a:ln cap="flat" cmpd="sng" w="9525">
            <a:solidFill>
              <a:srgbClr val="3D85C6"/>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t>Create Table</a:t>
            </a:r>
            <a:endParaRPr/>
          </a:p>
        </p:txBody>
      </p:sp>
      <p:sp>
        <p:nvSpPr>
          <p:cNvPr id="201" name="Google Shape;201;p22"/>
          <p:cNvSpPr/>
          <p:nvPr/>
        </p:nvSpPr>
        <p:spPr>
          <a:xfrm>
            <a:off x="352600" y="2411425"/>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Create Topology</a:t>
            </a:r>
            <a:endParaRPr/>
          </a:p>
        </p:txBody>
      </p:sp>
      <p:sp>
        <p:nvSpPr>
          <p:cNvPr id="202" name="Google Shape;202;p22"/>
          <p:cNvSpPr/>
          <p:nvPr/>
        </p:nvSpPr>
        <p:spPr>
          <a:xfrm>
            <a:off x="3599625" y="1918566"/>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Create non-spatial Table</a:t>
            </a:r>
            <a:endParaRPr/>
          </a:p>
        </p:txBody>
      </p:sp>
      <p:sp>
        <p:nvSpPr>
          <p:cNvPr id="203" name="Google Shape;203;p22"/>
          <p:cNvSpPr/>
          <p:nvPr/>
        </p:nvSpPr>
        <p:spPr>
          <a:xfrm>
            <a:off x="3565121" y="3184450"/>
            <a:ext cx="19209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Add column to store topologies</a:t>
            </a:r>
            <a:endParaRPr/>
          </a:p>
        </p:txBody>
      </p:sp>
      <p:sp>
        <p:nvSpPr>
          <p:cNvPr id="204" name="Google Shape;204;p22"/>
          <p:cNvSpPr/>
          <p:nvPr/>
        </p:nvSpPr>
        <p:spPr>
          <a:xfrm>
            <a:off x="6845750" y="2411425"/>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Populate</a:t>
            </a:r>
            <a:r>
              <a:rPr lang="es"/>
              <a:t> table</a:t>
            </a:r>
            <a:endParaRPr/>
          </a:p>
        </p:txBody>
      </p:sp>
      <p:sp>
        <p:nvSpPr>
          <p:cNvPr id="205" name="Google Shape;205;p22"/>
          <p:cNvSpPr/>
          <p:nvPr/>
        </p:nvSpPr>
        <p:spPr>
          <a:xfrm rot="5400000">
            <a:off x="2670241" y="2548825"/>
            <a:ext cx="273000" cy="339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2"/>
          <p:cNvSpPr/>
          <p:nvPr/>
        </p:nvSpPr>
        <p:spPr>
          <a:xfrm rot="10800000">
            <a:off x="4472187" y="2753572"/>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2"/>
          <p:cNvSpPr/>
          <p:nvPr/>
        </p:nvSpPr>
        <p:spPr>
          <a:xfrm rot="5400000">
            <a:off x="6125916" y="2548825"/>
            <a:ext cx="273000" cy="339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2"/>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2"/>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General flow</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210" name="Google Shape;210;p22"/>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211" name="Google Shape;211;p22"/>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2"/>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p:nvPr/>
        </p:nvSpPr>
        <p:spPr>
          <a:xfrm>
            <a:off x="4512050" y="865325"/>
            <a:ext cx="4088400" cy="39516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t>Schema communes_topology</a:t>
            </a:r>
            <a:endParaRPr/>
          </a:p>
        </p:txBody>
      </p:sp>
      <p:sp>
        <p:nvSpPr>
          <p:cNvPr id="218" name="Google Shape;218;p23"/>
          <p:cNvSpPr/>
          <p:nvPr/>
        </p:nvSpPr>
        <p:spPr>
          <a:xfrm>
            <a:off x="4972925" y="13846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node</a:t>
            </a:r>
            <a:endParaRPr/>
          </a:p>
        </p:txBody>
      </p:sp>
      <p:sp>
        <p:nvSpPr>
          <p:cNvPr id="219" name="Google Shape;219;p23"/>
          <p:cNvSpPr/>
          <p:nvPr/>
        </p:nvSpPr>
        <p:spPr>
          <a:xfrm>
            <a:off x="4972925" y="3483825"/>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edge_data</a:t>
            </a:r>
            <a:endParaRPr/>
          </a:p>
        </p:txBody>
      </p:sp>
      <p:sp>
        <p:nvSpPr>
          <p:cNvPr id="220" name="Google Shape;220;p23"/>
          <p:cNvSpPr/>
          <p:nvPr/>
        </p:nvSpPr>
        <p:spPr>
          <a:xfrm>
            <a:off x="4972925" y="22228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face</a:t>
            </a:r>
            <a:endParaRPr/>
          </a:p>
        </p:txBody>
      </p:sp>
      <p:sp>
        <p:nvSpPr>
          <p:cNvPr id="221" name="Google Shape;221;p23"/>
          <p:cNvSpPr/>
          <p:nvPr/>
        </p:nvSpPr>
        <p:spPr>
          <a:xfrm>
            <a:off x="6874675" y="13846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Point 2D</a:t>
            </a:r>
            <a:endParaRPr/>
          </a:p>
        </p:txBody>
      </p:sp>
      <p:sp>
        <p:nvSpPr>
          <p:cNvPr id="222" name="Google Shape;222;p23"/>
          <p:cNvSpPr/>
          <p:nvPr/>
        </p:nvSpPr>
        <p:spPr>
          <a:xfrm>
            <a:off x="6874675" y="22228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BBox</a:t>
            </a:r>
            <a:endParaRPr/>
          </a:p>
        </p:txBody>
      </p:sp>
      <p:sp>
        <p:nvSpPr>
          <p:cNvPr id="223" name="Google Shape;223;p23"/>
          <p:cNvSpPr/>
          <p:nvPr/>
        </p:nvSpPr>
        <p:spPr>
          <a:xfrm>
            <a:off x="6874675" y="30610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Linestring</a:t>
            </a:r>
            <a:endParaRPr/>
          </a:p>
        </p:txBody>
      </p:sp>
      <p:sp>
        <p:nvSpPr>
          <p:cNvPr id="224" name="Google Shape;224;p23"/>
          <p:cNvSpPr/>
          <p:nvPr/>
        </p:nvSpPr>
        <p:spPr>
          <a:xfrm>
            <a:off x="6874675" y="3899200"/>
            <a:ext cx="1267500" cy="614100"/>
          </a:xfrm>
          <a:prstGeom prst="rect">
            <a:avLst/>
          </a:prstGeom>
          <a:solidFill>
            <a:srgbClr val="F3F3F3"/>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Related face information</a:t>
            </a:r>
            <a:endParaRPr/>
          </a:p>
        </p:txBody>
      </p:sp>
      <p:sp>
        <p:nvSpPr>
          <p:cNvPr id="225" name="Google Shape;225;p23"/>
          <p:cNvSpPr/>
          <p:nvPr/>
        </p:nvSpPr>
        <p:spPr>
          <a:xfrm>
            <a:off x="6343200" y="1607950"/>
            <a:ext cx="428700" cy="1674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23"/>
          <p:cNvSpPr/>
          <p:nvPr/>
        </p:nvSpPr>
        <p:spPr>
          <a:xfrm>
            <a:off x="6343200" y="2446150"/>
            <a:ext cx="428700" cy="1674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3"/>
          <p:cNvSpPr/>
          <p:nvPr/>
        </p:nvSpPr>
        <p:spPr>
          <a:xfrm rot="-2700000">
            <a:off x="6343293" y="3415191"/>
            <a:ext cx="428507" cy="167584"/>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3"/>
          <p:cNvSpPr/>
          <p:nvPr/>
        </p:nvSpPr>
        <p:spPr>
          <a:xfrm rot="2348900">
            <a:off x="6343230" y="3944394"/>
            <a:ext cx="428619" cy="167597"/>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29" name="Google Shape;229;p23"/>
          <p:cNvPicPr preferRelativeResize="0"/>
          <p:nvPr/>
        </p:nvPicPr>
        <p:blipFill>
          <a:blip r:embed="rId3">
            <a:alphaModFix/>
          </a:blip>
          <a:stretch>
            <a:fillRect/>
          </a:stretch>
        </p:blipFill>
        <p:spPr>
          <a:xfrm>
            <a:off x="323850" y="1641250"/>
            <a:ext cx="2981325" cy="1247775"/>
          </a:xfrm>
          <a:prstGeom prst="rect">
            <a:avLst/>
          </a:prstGeom>
          <a:noFill/>
          <a:ln>
            <a:noFill/>
          </a:ln>
        </p:spPr>
      </p:pic>
      <p:sp>
        <p:nvSpPr>
          <p:cNvPr id="230" name="Google Shape;230;p23"/>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3"/>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Create Topology</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232" name="Google Shape;232;p23"/>
          <p:cNvSpPr txBox="1"/>
          <p:nvPr/>
        </p:nvSpPr>
        <p:spPr>
          <a:xfrm>
            <a:off x="323850" y="3288225"/>
            <a:ext cx="3719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Each geometry inside the topology will be called as </a:t>
            </a:r>
            <a:r>
              <a:rPr b="1" lang="es" sz="1800">
                <a:solidFill>
                  <a:schemeClr val="dk1"/>
                </a:solidFill>
              </a:rPr>
              <a:t>Primitive</a:t>
            </a:r>
            <a:endParaRPr b="1" sz="1800">
              <a:solidFill>
                <a:schemeClr val="dk1"/>
              </a:solidFill>
            </a:endParaRPr>
          </a:p>
        </p:txBody>
      </p:sp>
      <p:pic>
        <p:nvPicPr>
          <p:cNvPr id="233" name="Google Shape;233;p23"/>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234" name="Google Shape;234;p23"/>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3"/>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7689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41" name="Google Shape;241;p24"/>
          <p:cNvSpPr/>
          <p:nvPr/>
        </p:nvSpPr>
        <p:spPr>
          <a:xfrm>
            <a:off x="4513450" y="1325600"/>
            <a:ext cx="258000" cy="7731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4"/>
          <p:cNvSpPr/>
          <p:nvPr/>
        </p:nvSpPr>
        <p:spPr>
          <a:xfrm>
            <a:off x="4513450" y="2663750"/>
            <a:ext cx="258000" cy="15612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 name="Google Shape;243;p24"/>
          <p:cNvSpPr/>
          <p:nvPr/>
        </p:nvSpPr>
        <p:spPr>
          <a:xfrm>
            <a:off x="5801375" y="2619900"/>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Append column for TopoGeometries</a:t>
            </a:r>
            <a:endParaRPr/>
          </a:p>
        </p:txBody>
      </p:sp>
      <p:sp>
        <p:nvSpPr>
          <p:cNvPr id="244" name="Google Shape;244;p24"/>
          <p:cNvSpPr/>
          <p:nvPr/>
        </p:nvSpPr>
        <p:spPr>
          <a:xfrm>
            <a:off x="5801375" y="1405100"/>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Create Table</a:t>
            </a:r>
            <a:endParaRPr/>
          </a:p>
        </p:txBody>
      </p:sp>
      <p:sp>
        <p:nvSpPr>
          <p:cNvPr id="245" name="Google Shape;245;p24"/>
          <p:cNvSpPr/>
          <p:nvPr/>
        </p:nvSpPr>
        <p:spPr>
          <a:xfrm>
            <a:off x="5801375" y="3557650"/>
            <a:ext cx="1991088" cy="873720"/>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Remember layer_id is 1</a:t>
            </a:r>
            <a:endParaRPr/>
          </a:p>
        </p:txBody>
      </p:sp>
      <p:pic>
        <p:nvPicPr>
          <p:cNvPr id="246" name="Google Shape;246;p24"/>
          <p:cNvPicPr preferRelativeResize="0"/>
          <p:nvPr/>
        </p:nvPicPr>
        <p:blipFill rotWithShape="1">
          <a:blip r:embed="rId3">
            <a:alphaModFix/>
          </a:blip>
          <a:srcRect b="0" l="0" r="0" t="41924"/>
          <a:stretch/>
        </p:blipFill>
        <p:spPr>
          <a:xfrm>
            <a:off x="1147075" y="2606525"/>
            <a:ext cx="2924175" cy="1637400"/>
          </a:xfrm>
          <a:prstGeom prst="rect">
            <a:avLst/>
          </a:prstGeom>
          <a:noFill/>
          <a:ln>
            <a:noFill/>
          </a:ln>
        </p:spPr>
      </p:pic>
      <p:sp>
        <p:nvSpPr>
          <p:cNvPr id="247" name="Google Shape;247;p24"/>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24"/>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Create table for Topologies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249" name="Google Shape;249;p24"/>
          <p:cNvPicPr preferRelativeResize="0"/>
          <p:nvPr/>
        </p:nvPicPr>
        <p:blipFill>
          <a:blip r:embed="rId4">
            <a:alphaModFix/>
          </a:blip>
          <a:stretch>
            <a:fillRect/>
          </a:stretch>
        </p:blipFill>
        <p:spPr>
          <a:xfrm>
            <a:off x="1147075" y="1240625"/>
            <a:ext cx="2143125" cy="914400"/>
          </a:xfrm>
          <a:prstGeom prst="rect">
            <a:avLst/>
          </a:prstGeom>
          <a:noFill/>
          <a:ln>
            <a:noFill/>
          </a:ln>
        </p:spPr>
      </p:pic>
      <p:pic>
        <p:nvPicPr>
          <p:cNvPr id="250" name="Google Shape;250;p24"/>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251" name="Google Shape;251;p24"/>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4"/>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p:nvPr/>
        </p:nvSpPr>
        <p:spPr>
          <a:xfrm>
            <a:off x="788700" y="893550"/>
            <a:ext cx="7237200" cy="4065600"/>
          </a:xfrm>
          <a:prstGeom prst="rect">
            <a:avLst/>
          </a:prstGeom>
          <a:no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s"/>
              <a:t>Insert to communes_t</a:t>
            </a:r>
            <a:endParaRPr b="1"/>
          </a:p>
        </p:txBody>
      </p:sp>
      <p:sp>
        <p:nvSpPr>
          <p:cNvPr id="258" name="Google Shape;258;p25"/>
          <p:cNvSpPr/>
          <p:nvPr/>
        </p:nvSpPr>
        <p:spPr>
          <a:xfrm>
            <a:off x="3890150" y="2934300"/>
            <a:ext cx="1478700" cy="3606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Geometry</a:t>
            </a:r>
            <a:endParaRPr/>
          </a:p>
        </p:txBody>
      </p:sp>
      <p:sp>
        <p:nvSpPr>
          <p:cNvPr id="259" name="Google Shape;259;p25"/>
          <p:cNvSpPr/>
          <p:nvPr/>
        </p:nvSpPr>
        <p:spPr>
          <a:xfrm>
            <a:off x="3804675" y="3819500"/>
            <a:ext cx="1724700" cy="5772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TopoGeometry</a:t>
            </a:r>
            <a:endParaRPr/>
          </a:p>
          <a:p>
            <a:pPr indent="0" lvl="0" marL="0" rtl="0" algn="ctr">
              <a:spcBef>
                <a:spcPts val="0"/>
              </a:spcBef>
              <a:spcAft>
                <a:spcPts val="0"/>
              </a:spcAft>
              <a:buNone/>
            </a:pPr>
            <a:r>
              <a:rPr lang="es"/>
              <a:t>(Primitive Key)</a:t>
            </a:r>
            <a:endParaRPr/>
          </a:p>
        </p:txBody>
      </p:sp>
      <p:sp>
        <p:nvSpPr>
          <p:cNvPr id="260" name="Google Shape;260;p25"/>
          <p:cNvSpPr/>
          <p:nvPr/>
        </p:nvSpPr>
        <p:spPr>
          <a:xfrm>
            <a:off x="4544750" y="3443655"/>
            <a:ext cx="169500" cy="227100"/>
          </a:xfrm>
          <a:prstGeom prst="downArrow">
            <a:avLst>
              <a:gd fmla="val 50000" name="adj1"/>
              <a:gd fmla="val 50000" name="adj2"/>
            </a:avLst>
          </a:prstGeom>
          <a:solidFill>
            <a:srgbClr val="3D85C6"/>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25"/>
          <p:cNvSpPr/>
          <p:nvPr/>
        </p:nvSpPr>
        <p:spPr>
          <a:xfrm>
            <a:off x="6240763" y="633100"/>
            <a:ext cx="2355048" cy="1119744"/>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You can load the new table as any spatial table on QGIS</a:t>
            </a:r>
            <a:endParaRPr/>
          </a:p>
        </p:txBody>
      </p:sp>
      <p:sp>
        <p:nvSpPr>
          <p:cNvPr id="262" name="Google Shape;262;p25"/>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25"/>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Populate from geometries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264" name="Google Shape;264;p25"/>
          <p:cNvSpPr/>
          <p:nvPr/>
        </p:nvSpPr>
        <p:spPr>
          <a:xfrm>
            <a:off x="1032650" y="1788088"/>
            <a:ext cx="1478700" cy="3606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communes</a:t>
            </a:r>
            <a:endParaRPr/>
          </a:p>
        </p:txBody>
      </p:sp>
      <p:sp>
        <p:nvSpPr>
          <p:cNvPr id="265" name="Google Shape;265;p25"/>
          <p:cNvSpPr/>
          <p:nvPr/>
        </p:nvSpPr>
        <p:spPr>
          <a:xfrm rot="-5400000">
            <a:off x="2743045" y="1854844"/>
            <a:ext cx="169500" cy="227100"/>
          </a:xfrm>
          <a:prstGeom prst="downArrow">
            <a:avLst>
              <a:gd fmla="val 50000" name="adj1"/>
              <a:gd fmla="val 50000" name="adj2"/>
            </a:avLst>
          </a:prstGeom>
          <a:solidFill>
            <a:srgbClr val="3D85C6"/>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25"/>
          <p:cNvSpPr txBox="1"/>
          <p:nvPr/>
        </p:nvSpPr>
        <p:spPr>
          <a:xfrm>
            <a:off x="2888943" y="1752850"/>
            <a:ext cx="21798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2"/>
                </a:solidFill>
              </a:rPr>
              <a:t>Geometries</a:t>
            </a:r>
            <a:r>
              <a:rPr lang="es" sz="1600">
                <a:solidFill>
                  <a:schemeClr val="dk2"/>
                </a:solidFill>
              </a:rPr>
              <a:t> Table</a:t>
            </a:r>
            <a:endParaRPr sz="1600">
              <a:solidFill>
                <a:schemeClr val="dk2"/>
              </a:solidFill>
            </a:endParaRPr>
          </a:p>
        </p:txBody>
      </p:sp>
      <p:sp>
        <p:nvSpPr>
          <p:cNvPr id="267" name="Google Shape;267;p25"/>
          <p:cNvSpPr/>
          <p:nvPr/>
        </p:nvSpPr>
        <p:spPr>
          <a:xfrm>
            <a:off x="3435977" y="2695672"/>
            <a:ext cx="294600" cy="1787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25"/>
          <p:cNvSpPr/>
          <p:nvPr/>
        </p:nvSpPr>
        <p:spPr>
          <a:xfrm>
            <a:off x="6175586" y="2734874"/>
            <a:ext cx="1478700" cy="530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Transform to Primitives</a:t>
            </a:r>
            <a:endParaRPr/>
          </a:p>
        </p:txBody>
      </p:sp>
      <p:pic>
        <p:nvPicPr>
          <p:cNvPr id="269" name="Google Shape;269;p25"/>
          <p:cNvPicPr preferRelativeResize="0"/>
          <p:nvPr/>
        </p:nvPicPr>
        <p:blipFill>
          <a:blip r:embed="rId3">
            <a:alphaModFix/>
          </a:blip>
          <a:stretch>
            <a:fillRect/>
          </a:stretch>
        </p:blipFill>
        <p:spPr>
          <a:xfrm>
            <a:off x="1014750" y="2898650"/>
            <a:ext cx="2428875" cy="1381125"/>
          </a:xfrm>
          <a:prstGeom prst="rect">
            <a:avLst/>
          </a:prstGeom>
          <a:noFill/>
          <a:ln>
            <a:noFill/>
          </a:ln>
        </p:spPr>
      </p:pic>
      <p:sp>
        <p:nvSpPr>
          <p:cNvPr id="270" name="Google Shape;270;p25"/>
          <p:cNvSpPr/>
          <p:nvPr/>
        </p:nvSpPr>
        <p:spPr>
          <a:xfrm>
            <a:off x="6175586" y="3700470"/>
            <a:ext cx="1478700" cy="7305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Make a key to represent the Primitives</a:t>
            </a:r>
            <a:endParaRPr/>
          </a:p>
        </p:txBody>
      </p:sp>
      <p:sp>
        <p:nvSpPr>
          <p:cNvPr id="271" name="Google Shape;271;p25"/>
          <p:cNvSpPr/>
          <p:nvPr/>
        </p:nvSpPr>
        <p:spPr>
          <a:xfrm>
            <a:off x="6830175" y="3382819"/>
            <a:ext cx="169500" cy="227100"/>
          </a:xfrm>
          <a:prstGeom prst="downArrow">
            <a:avLst>
              <a:gd fmla="val 50000" name="adj1"/>
              <a:gd fmla="val 50000" name="adj2"/>
            </a:avLst>
          </a:prstGeom>
          <a:solidFill>
            <a:srgbClr val="3D85C6"/>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25"/>
          <p:cNvSpPr/>
          <p:nvPr/>
        </p:nvSpPr>
        <p:spPr>
          <a:xfrm rot="10800000">
            <a:off x="5652025" y="2695672"/>
            <a:ext cx="294600" cy="17871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3" name="Google Shape;273;p25"/>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274" name="Google Shape;274;p25"/>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5"/>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26"/>
          <p:cNvPicPr preferRelativeResize="0"/>
          <p:nvPr/>
        </p:nvPicPr>
        <p:blipFill>
          <a:blip r:embed="rId3">
            <a:alphaModFix/>
          </a:blip>
          <a:stretch>
            <a:fillRect/>
          </a:stretch>
        </p:blipFill>
        <p:spPr>
          <a:xfrm>
            <a:off x="795325" y="1740800"/>
            <a:ext cx="2419350" cy="2324100"/>
          </a:xfrm>
          <a:prstGeom prst="rect">
            <a:avLst/>
          </a:prstGeom>
          <a:noFill/>
          <a:ln>
            <a:noFill/>
          </a:ln>
        </p:spPr>
      </p:pic>
      <p:sp>
        <p:nvSpPr>
          <p:cNvPr id="281" name="Google Shape;281;p26"/>
          <p:cNvSpPr txBox="1"/>
          <p:nvPr/>
        </p:nvSpPr>
        <p:spPr>
          <a:xfrm>
            <a:off x="646900" y="1228075"/>
            <a:ext cx="271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Database &gt; DB Manager</a:t>
            </a:r>
            <a:endParaRPr sz="1800">
              <a:solidFill>
                <a:schemeClr val="dk1"/>
              </a:solidFill>
            </a:endParaRPr>
          </a:p>
        </p:txBody>
      </p:sp>
      <p:sp>
        <p:nvSpPr>
          <p:cNvPr id="282" name="Google Shape;282;p26"/>
          <p:cNvSpPr txBox="1"/>
          <p:nvPr/>
        </p:nvSpPr>
        <p:spPr>
          <a:xfrm>
            <a:off x="581875" y="4197850"/>
            <a:ext cx="2716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Schema &gt; TopoViewer</a:t>
            </a:r>
            <a:endParaRPr sz="1800">
              <a:solidFill>
                <a:schemeClr val="dk1"/>
              </a:solidFill>
            </a:endParaRPr>
          </a:p>
        </p:txBody>
      </p:sp>
      <p:pic>
        <p:nvPicPr>
          <p:cNvPr id="283" name="Google Shape;283;p26"/>
          <p:cNvPicPr preferRelativeResize="0"/>
          <p:nvPr/>
        </p:nvPicPr>
        <p:blipFill rotWithShape="1">
          <a:blip r:embed="rId4">
            <a:alphaModFix/>
          </a:blip>
          <a:srcRect b="0" l="63278" r="0" t="0"/>
          <a:stretch/>
        </p:blipFill>
        <p:spPr>
          <a:xfrm>
            <a:off x="7471500" y="673100"/>
            <a:ext cx="1247600" cy="4374700"/>
          </a:xfrm>
          <a:prstGeom prst="rect">
            <a:avLst/>
          </a:prstGeom>
          <a:noFill/>
          <a:ln>
            <a:noFill/>
          </a:ln>
        </p:spPr>
      </p:pic>
      <p:sp>
        <p:nvSpPr>
          <p:cNvPr id="284" name="Google Shape;284;p26"/>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6"/>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Load Topology on QGIS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286" name="Google Shape;286;p26"/>
          <p:cNvPicPr preferRelativeResize="0"/>
          <p:nvPr/>
        </p:nvPicPr>
        <p:blipFill>
          <a:blip r:embed="rId5">
            <a:alphaModFix/>
          </a:blip>
          <a:stretch>
            <a:fillRect/>
          </a:stretch>
        </p:blipFill>
        <p:spPr>
          <a:xfrm>
            <a:off x="7768625" y="59125"/>
            <a:ext cx="1331376" cy="332450"/>
          </a:xfrm>
          <a:prstGeom prst="rect">
            <a:avLst/>
          </a:prstGeom>
          <a:noFill/>
          <a:ln>
            <a:noFill/>
          </a:ln>
        </p:spPr>
      </p:pic>
      <p:pic>
        <p:nvPicPr>
          <p:cNvPr id="287" name="Google Shape;287;p26"/>
          <p:cNvPicPr preferRelativeResize="0"/>
          <p:nvPr/>
        </p:nvPicPr>
        <p:blipFill rotWithShape="1">
          <a:blip r:embed="rId4">
            <a:alphaModFix/>
          </a:blip>
          <a:srcRect b="21054" l="0" r="37686" t="0"/>
          <a:stretch/>
        </p:blipFill>
        <p:spPr>
          <a:xfrm>
            <a:off x="4656850" y="673100"/>
            <a:ext cx="2630635" cy="4374700"/>
          </a:xfrm>
          <a:prstGeom prst="rect">
            <a:avLst/>
          </a:prstGeom>
          <a:noFill/>
          <a:ln>
            <a:noFill/>
          </a:ln>
        </p:spPr>
      </p:pic>
      <p:sp>
        <p:nvSpPr>
          <p:cNvPr id="288" name="Google Shape;288;p26"/>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26"/>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nvSpPr>
        <p:spPr>
          <a:xfrm>
            <a:off x="5445314" y="1097050"/>
            <a:ext cx="1041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Linked</a:t>
            </a:r>
            <a:endParaRPr sz="1600">
              <a:solidFill>
                <a:schemeClr val="dk1"/>
              </a:solidFill>
            </a:endParaRPr>
          </a:p>
        </p:txBody>
      </p:sp>
      <p:sp>
        <p:nvSpPr>
          <p:cNvPr id="295" name="Google Shape;295;p27"/>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27"/>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Relation’s Summary</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297" name="Google Shape;297;p27"/>
          <p:cNvSpPr/>
          <p:nvPr/>
        </p:nvSpPr>
        <p:spPr>
          <a:xfrm>
            <a:off x="274550" y="1256900"/>
            <a:ext cx="5017500" cy="31227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Layer</a:t>
            </a:r>
            <a:endParaRPr b="1"/>
          </a:p>
        </p:txBody>
      </p:sp>
      <p:sp>
        <p:nvSpPr>
          <p:cNvPr id="298" name="Google Shape;298;p27"/>
          <p:cNvSpPr/>
          <p:nvPr/>
        </p:nvSpPr>
        <p:spPr>
          <a:xfrm>
            <a:off x="560300" y="1802800"/>
            <a:ext cx="4454400" cy="22560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a:t>
            </a:r>
            <a:endParaRPr b="1"/>
          </a:p>
        </p:txBody>
      </p:sp>
      <p:sp>
        <p:nvSpPr>
          <p:cNvPr id="299" name="Google Shape;299;p27"/>
          <p:cNvSpPr/>
          <p:nvPr/>
        </p:nvSpPr>
        <p:spPr>
          <a:xfrm>
            <a:off x="806299" y="2264451"/>
            <a:ext cx="3953700" cy="15012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TopoElements</a:t>
            </a:r>
            <a:endParaRPr b="1"/>
          </a:p>
        </p:txBody>
      </p:sp>
      <p:pic>
        <p:nvPicPr>
          <p:cNvPr id="300" name="Google Shape;300;p27"/>
          <p:cNvPicPr preferRelativeResize="0"/>
          <p:nvPr/>
        </p:nvPicPr>
        <p:blipFill>
          <a:blip r:embed="rId3">
            <a:alphaModFix/>
          </a:blip>
          <a:stretch>
            <a:fillRect/>
          </a:stretch>
        </p:blipFill>
        <p:spPr>
          <a:xfrm>
            <a:off x="1169863" y="2862200"/>
            <a:ext cx="601900" cy="697850"/>
          </a:xfrm>
          <a:prstGeom prst="rect">
            <a:avLst/>
          </a:prstGeom>
          <a:noFill/>
          <a:ln>
            <a:noFill/>
          </a:ln>
        </p:spPr>
      </p:pic>
      <p:pic>
        <p:nvPicPr>
          <p:cNvPr id="301" name="Google Shape;301;p27"/>
          <p:cNvPicPr preferRelativeResize="0"/>
          <p:nvPr/>
        </p:nvPicPr>
        <p:blipFill>
          <a:blip r:embed="rId4">
            <a:alphaModFix/>
          </a:blip>
          <a:stretch>
            <a:fillRect/>
          </a:stretch>
        </p:blipFill>
        <p:spPr>
          <a:xfrm>
            <a:off x="2063438" y="2862200"/>
            <a:ext cx="601900" cy="697855"/>
          </a:xfrm>
          <a:prstGeom prst="rect">
            <a:avLst/>
          </a:prstGeom>
          <a:noFill/>
          <a:ln>
            <a:noFill/>
          </a:ln>
        </p:spPr>
      </p:pic>
      <p:pic>
        <p:nvPicPr>
          <p:cNvPr id="302" name="Google Shape;302;p27"/>
          <p:cNvPicPr preferRelativeResize="0"/>
          <p:nvPr/>
        </p:nvPicPr>
        <p:blipFill>
          <a:blip r:embed="rId5">
            <a:alphaModFix/>
          </a:blip>
          <a:stretch>
            <a:fillRect/>
          </a:stretch>
        </p:blipFill>
        <p:spPr>
          <a:xfrm>
            <a:off x="2957013" y="2862200"/>
            <a:ext cx="636245" cy="737675"/>
          </a:xfrm>
          <a:prstGeom prst="rect">
            <a:avLst/>
          </a:prstGeom>
          <a:noFill/>
          <a:ln>
            <a:noFill/>
          </a:ln>
        </p:spPr>
      </p:pic>
      <p:sp>
        <p:nvSpPr>
          <p:cNvPr id="303" name="Google Shape;303;p27"/>
          <p:cNvSpPr/>
          <p:nvPr/>
        </p:nvSpPr>
        <p:spPr>
          <a:xfrm>
            <a:off x="3924938" y="2862200"/>
            <a:ext cx="471300" cy="7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2400"/>
              <a:t>?</a:t>
            </a:r>
            <a:endParaRPr sz="2400"/>
          </a:p>
        </p:txBody>
      </p:sp>
      <p:sp>
        <p:nvSpPr>
          <p:cNvPr id="304" name="Google Shape;304;p27"/>
          <p:cNvSpPr/>
          <p:nvPr/>
        </p:nvSpPr>
        <p:spPr>
          <a:xfrm>
            <a:off x="6673100" y="1256900"/>
            <a:ext cx="2202000" cy="31227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 Column</a:t>
            </a:r>
            <a:endParaRPr b="1"/>
          </a:p>
        </p:txBody>
      </p:sp>
      <p:sp>
        <p:nvSpPr>
          <p:cNvPr id="305" name="Google Shape;305;p27"/>
          <p:cNvSpPr/>
          <p:nvPr/>
        </p:nvSpPr>
        <p:spPr>
          <a:xfrm>
            <a:off x="6964551" y="2028100"/>
            <a:ext cx="1596300" cy="21102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a:t>
            </a:r>
            <a:endParaRPr b="1"/>
          </a:p>
        </p:txBody>
      </p:sp>
      <p:pic>
        <p:nvPicPr>
          <p:cNvPr id="306" name="Google Shape;306;p27"/>
          <p:cNvPicPr preferRelativeResize="0"/>
          <p:nvPr/>
        </p:nvPicPr>
        <p:blipFill>
          <a:blip r:embed="rId6">
            <a:alphaModFix/>
          </a:blip>
          <a:stretch>
            <a:fillRect/>
          </a:stretch>
        </p:blipFill>
        <p:spPr>
          <a:xfrm>
            <a:off x="7099014" y="2658521"/>
            <a:ext cx="1327375" cy="544550"/>
          </a:xfrm>
          <a:prstGeom prst="rect">
            <a:avLst/>
          </a:prstGeom>
          <a:noFill/>
          <a:ln>
            <a:noFill/>
          </a:ln>
        </p:spPr>
      </p:pic>
      <p:sp>
        <p:nvSpPr>
          <p:cNvPr id="307" name="Google Shape;307;p27"/>
          <p:cNvSpPr txBox="1"/>
          <p:nvPr/>
        </p:nvSpPr>
        <p:spPr>
          <a:xfrm>
            <a:off x="6994250" y="3183502"/>
            <a:ext cx="1544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2"/>
                </a:solidFill>
              </a:rPr>
              <a:t>I know to which layer I belongs</a:t>
            </a:r>
            <a:endParaRPr sz="1600">
              <a:solidFill>
                <a:schemeClr val="dk2"/>
              </a:solidFill>
            </a:endParaRPr>
          </a:p>
        </p:txBody>
      </p:sp>
      <p:sp>
        <p:nvSpPr>
          <p:cNvPr id="308" name="Google Shape;308;p27"/>
          <p:cNvSpPr/>
          <p:nvPr/>
        </p:nvSpPr>
        <p:spPr>
          <a:xfrm>
            <a:off x="5444350" y="1467825"/>
            <a:ext cx="1077000" cy="255000"/>
          </a:xfrm>
          <a:prstGeom prst="lef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09" name="Google Shape;309;p27"/>
          <p:cNvPicPr preferRelativeResize="0"/>
          <p:nvPr/>
        </p:nvPicPr>
        <p:blipFill>
          <a:blip r:embed="rId7">
            <a:alphaModFix/>
          </a:blip>
          <a:stretch>
            <a:fillRect/>
          </a:stretch>
        </p:blipFill>
        <p:spPr>
          <a:xfrm>
            <a:off x="7768625" y="59125"/>
            <a:ext cx="1331376" cy="332450"/>
          </a:xfrm>
          <a:prstGeom prst="rect">
            <a:avLst/>
          </a:prstGeom>
          <a:noFill/>
          <a:ln>
            <a:noFill/>
          </a:ln>
        </p:spPr>
      </p:pic>
      <p:sp>
        <p:nvSpPr>
          <p:cNvPr id="310" name="Google Shape;310;p27"/>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1" name="Google Shape;311;p27"/>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8"/>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8"/>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H</a:t>
            </a:r>
            <a:r>
              <a:rPr lang="es" sz="2120">
                <a:solidFill>
                  <a:schemeClr val="lt1"/>
                </a:solidFill>
              </a:rPr>
              <a:t>ierarchies with </a:t>
            </a:r>
            <a:r>
              <a:rPr lang="es" sz="2120">
                <a:solidFill>
                  <a:schemeClr val="lt1"/>
                </a:solidFill>
              </a:rPr>
              <a:t>Geometries and TopoGeometry</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318" name="Google Shape;318;p28"/>
          <p:cNvPicPr preferRelativeResize="0"/>
          <p:nvPr/>
        </p:nvPicPr>
        <p:blipFill>
          <a:blip r:embed="rId3">
            <a:alphaModFix/>
          </a:blip>
          <a:stretch>
            <a:fillRect/>
          </a:stretch>
        </p:blipFill>
        <p:spPr>
          <a:xfrm>
            <a:off x="6259475" y="941525"/>
            <a:ext cx="2157175" cy="3543950"/>
          </a:xfrm>
          <a:prstGeom prst="rect">
            <a:avLst/>
          </a:prstGeom>
          <a:noFill/>
          <a:ln>
            <a:noFill/>
          </a:ln>
        </p:spPr>
      </p:pic>
      <p:sp>
        <p:nvSpPr>
          <p:cNvPr id="319" name="Google Shape;319;p28"/>
          <p:cNvSpPr/>
          <p:nvPr/>
        </p:nvSpPr>
        <p:spPr>
          <a:xfrm>
            <a:off x="3537200" y="240645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Provinces</a:t>
            </a:r>
            <a:endParaRPr/>
          </a:p>
        </p:txBody>
      </p:sp>
      <p:sp>
        <p:nvSpPr>
          <p:cNvPr id="320" name="Google Shape;320;p28"/>
          <p:cNvSpPr/>
          <p:nvPr/>
        </p:nvSpPr>
        <p:spPr>
          <a:xfrm>
            <a:off x="3537200" y="344595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Communes</a:t>
            </a:r>
            <a:endParaRPr>
              <a:solidFill>
                <a:schemeClr val="dk1"/>
              </a:solidFill>
            </a:endParaRPr>
          </a:p>
          <a:p>
            <a:pPr indent="0" lvl="0" marL="0" rtl="0" algn="ctr">
              <a:spcBef>
                <a:spcPts val="0"/>
              </a:spcBef>
              <a:spcAft>
                <a:spcPts val="0"/>
              </a:spcAft>
              <a:buNone/>
            </a:pPr>
            <a:r>
              <a:rPr lang="es">
                <a:solidFill>
                  <a:schemeClr val="dk1"/>
                </a:solidFill>
              </a:rPr>
              <a:t>Layer 1</a:t>
            </a:r>
            <a:endParaRPr>
              <a:solidFill>
                <a:schemeClr val="dk1"/>
              </a:solidFill>
            </a:endParaRPr>
          </a:p>
        </p:txBody>
      </p:sp>
      <p:sp>
        <p:nvSpPr>
          <p:cNvPr id="321" name="Google Shape;321;p28"/>
          <p:cNvSpPr/>
          <p:nvPr/>
        </p:nvSpPr>
        <p:spPr>
          <a:xfrm>
            <a:off x="3537200" y="1366938"/>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Regions</a:t>
            </a:r>
            <a:endParaRPr/>
          </a:p>
        </p:txBody>
      </p:sp>
      <p:sp>
        <p:nvSpPr>
          <p:cNvPr id="322" name="Google Shape;322;p28"/>
          <p:cNvSpPr/>
          <p:nvPr/>
        </p:nvSpPr>
        <p:spPr>
          <a:xfrm>
            <a:off x="4409750" y="3104100"/>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8"/>
          <p:cNvSpPr/>
          <p:nvPr/>
        </p:nvSpPr>
        <p:spPr>
          <a:xfrm>
            <a:off x="4409750" y="2064600"/>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28"/>
          <p:cNvSpPr txBox="1"/>
          <p:nvPr/>
        </p:nvSpPr>
        <p:spPr>
          <a:xfrm>
            <a:off x="4081650" y="4105500"/>
            <a:ext cx="85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rPr>
              <a:t>Childs</a:t>
            </a:r>
            <a:endParaRPr sz="1200">
              <a:solidFill>
                <a:schemeClr val="dk1"/>
              </a:solidFill>
            </a:endParaRPr>
          </a:p>
        </p:txBody>
      </p:sp>
      <p:sp>
        <p:nvSpPr>
          <p:cNvPr id="325" name="Google Shape;325;p28"/>
          <p:cNvSpPr txBox="1"/>
          <p:nvPr/>
        </p:nvSpPr>
        <p:spPr>
          <a:xfrm>
            <a:off x="4046750" y="952200"/>
            <a:ext cx="851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200">
                <a:solidFill>
                  <a:schemeClr val="dk1"/>
                </a:solidFill>
              </a:rPr>
              <a:t>Parents</a:t>
            </a:r>
            <a:endParaRPr sz="1200">
              <a:solidFill>
                <a:schemeClr val="dk1"/>
              </a:solidFill>
            </a:endParaRPr>
          </a:p>
        </p:txBody>
      </p:sp>
      <p:sp>
        <p:nvSpPr>
          <p:cNvPr id="326" name="Google Shape;326;p28"/>
          <p:cNvSpPr/>
          <p:nvPr/>
        </p:nvSpPr>
        <p:spPr>
          <a:xfrm>
            <a:off x="460900" y="2288350"/>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communes</a:t>
            </a:r>
            <a:endParaRPr/>
          </a:p>
        </p:txBody>
      </p:sp>
      <p:sp>
        <p:nvSpPr>
          <p:cNvPr id="327" name="Google Shape;327;p28"/>
          <p:cNvSpPr/>
          <p:nvPr/>
        </p:nvSpPr>
        <p:spPr>
          <a:xfrm>
            <a:off x="460900" y="1248850"/>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provinces</a:t>
            </a:r>
            <a:endParaRPr/>
          </a:p>
        </p:txBody>
      </p:sp>
      <p:sp>
        <p:nvSpPr>
          <p:cNvPr id="328" name="Google Shape;328;p28"/>
          <p:cNvSpPr/>
          <p:nvPr/>
        </p:nvSpPr>
        <p:spPr>
          <a:xfrm>
            <a:off x="460900" y="3327850"/>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primitives</a:t>
            </a:r>
            <a:endParaRPr/>
          </a:p>
        </p:txBody>
      </p:sp>
      <p:sp>
        <p:nvSpPr>
          <p:cNvPr id="329" name="Google Shape;329;p28"/>
          <p:cNvSpPr/>
          <p:nvPr/>
        </p:nvSpPr>
        <p:spPr>
          <a:xfrm rot="5400000">
            <a:off x="2930750" y="3623825"/>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28"/>
          <p:cNvSpPr/>
          <p:nvPr/>
        </p:nvSpPr>
        <p:spPr>
          <a:xfrm rot="5400000">
            <a:off x="2930750" y="2584325"/>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28"/>
          <p:cNvSpPr/>
          <p:nvPr/>
        </p:nvSpPr>
        <p:spPr>
          <a:xfrm rot="5400000">
            <a:off x="2930750" y="1566163"/>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32" name="Google Shape;332;p28"/>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333" name="Google Shape;333;p28"/>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28"/>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9"/>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29"/>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Relation’s Summary</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341" name="Google Shape;341;p29"/>
          <p:cNvSpPr/>
          <p:nvPr/>
        </p:nvSpPr>
        <p:spPr>
          <a:xfrm>
            <a:off x="282950" y="1256900"/>
            <a:ext cx="4908300" cy="31227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Layer</a:t>
            </a:r>
            <a:endParaRPr b="1"/>
          </a:p>
        </p:txBody>
      </p:sp>
      <p:sp>
        <p:nvSpPr>
          <p:cNvPr id="342" name="Google Shape;342;p29"/>
          <p:cNvSpPr/>
          <p:nvPr/>
        </p:nvSpPr>
        <p:spPr>
          <a:xfrm>
            <a:off x="602325" y="1731300"/>
            <a:ext cx="4277700" cy="23274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a:t>
            </a:r>
            <a:endParaRPr b="1"/>
          </a:p>
        </p:txBody>
      </p:sp>
      <p:sp>
        <p:nvSpPr>
          <p:cNvPr id="343" name="Google Shape;343;p29"/>
          <p:cNvSpPr/>
          <p:nvPr/>
        </p:nvSpPr>
        <p:spPr>
          <a:xfrm>
            <a:off x="930100" y="2264450"/>
            <a:ext cx="3639000" cy="15012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TopoElements</a:t>
            </a:r>
            <a:endParaRPr b="1"/>
          </a:p>
        </p:txBody>
      </p:sp>
      <p:pic>
        <p:nvPicPr>
          <p:cNvPr id="344" name="Google Shape;344;p29"/>
          <p:cNvPicPr preferRelativeResize="0"/>
          <p:nvPr/>
        </p:nvPicPr>
        <p:blipFill>
          <a:blip r:embed="rId3">
            <a:alphaModFix/>
          </a:blip>
          <a:stretch>
            <a:fillRect/>
          </a:stretch>
        </p:blipFill>
        <p:spPr>
          <a:xfrm>
            <a:off x="1169863" y="2862200"/>
            <a:ext cx="601900" cy="697850"/>
          </a:xfrm>
          <a:prstGeom prst="rect">
            <a:avLst/>
          </a:prstGeom>
          <a:noFill/>
          <a:ln>
            <a:noFill/>
          </a:ln>
        </p:spPr>
      </p:pic>
      <p:pic>
        <p:nvPicPr>
          <p:cNvPr id="345" name="Google Shape;345;p29"/>
          <p:cNvPicPr preferRelativeResize="0"/>
          <p:nvPr/>
        </p:nvPicPr>
        <p:blipFill>
          <a:blip r:embed="rId4">
            <a:alphaModFix/>
          </a:blip>
          <a:stretch>
            <a:fillRect/>
          </a:stretch>
        </p:blipFill>
        <p:spPr>
          <a:xfrm>
            <a:off x="2098638" y="2862200"/>
            <a:ext cx="601900" cy="697855"/>
          </a:xfrm>
          <a:prstGeom prst="rect">
            <a:avLst/>
          </a:prstGeom>
          <a:noFill/>
          <a:ln>
            <a:noFill/>
          </a:ln>
        </p:spPr>
      </p:pic>
      <p:pic>
        <p:nvPicPr>
          <p:cNvPr id="346" name="Google Shape;346;p29"/>
          <p:cNvPicPr preferRelativeResize="0"/>
          <p:nvPr/>
        </p:nvPicPr>
        <p:blipFill>
          <a:blip r:embed="rId5">
            <a:alphaModFix/>
          </a:blip>
          <a:stretch>
            <a:fillRect/>
          </a:stretch>
        </p:blipFill>
        <p:spPr>
          <a:xfrm>
            <a:off x="3027425" y="2842288"/>
            <a:ext cx="636245" cy="737675"/>
          </a:xfrm>
          <a:prstGeom prst="rect">
            <a:avLst/>
          </a:prstGeom>
          <a:noFill/>
          <a:ln>
            <a:noFill/>
          </a:ln>
        </p:spPr>
      </p:pic>
      <p:sp>
        <p:nvSpPr>
          <p:cNvPr id="347" name="Google Shape;347;p29"/>
          <p:cNvSpPr/>
          <p:nvPr/>
        </p:nvSpPr>
        <p:spPr>
          <a:xfrm>
            <a:off x="6700251" y="1256900"/>
            <a:ext cx="2124900" cy="31227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 Column</a:t>
            </a:r>
            <a:endParaRPr b="1"/>
          </a:p>
        </p:txBody>
      </p:sp>
      <p:sp>
        <p:nvSpPr>
          <p:cNvPr id="348" name="Google Shape;348;p29"/>
          <p:cNvSpPr/>
          <p:nvPr/>
        </p:nvSpPr>
        <p:spPr>
          <a:xfrm>
            <a:off x="6964551" y="2028100"/>
            <a:ext cx="1596300" cy="2110200"/>
          </a:xfrm>
          <a:prstGeom prst="rect">
            <a:avLst/>
          </a:prstGeom>
          <a:solidFill>
            <a:schemeClr val="lt2"/>
          </a:solidFill>
          <a:ln cap="flat" cmpd="sng" w="9525">
            <a:solidFill>
              <a:srgbClr val="0B5394"/>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s"/>
              <a:t>TopoGeometries</a:t>
            </a:r>
            <a:endParaRPr b="1"/>
          </a:p>
        </p:txBody>
      </p:sp>
      <p:pic>
        <p:nvPicPr>
          <p:cNvPr id="349" name="Google Shape;349;p29"/>
          <p:cNvPicPr preferRelativeResize="0"/>
          <p:nvPr/>
        </p:nvPicPr>
        <p:blipFill>
          <a:blip r:embed="rId6">
            <a:alphaModFix/>
          </a:blip>
          <a:stretch>
            <a:fillRect/>
          </a:stretch>
        </p:blipFill>
        <p:spPr>
          <a:xfrm>
            <a:off x="7099014" y="2658521"/>
            <a:ext cx="1327375" cy="544550"/>
          </a:xfrm>
          <a:prstGeom prst="rect">
            <a:avLst/>
          </a:prstGeom>
          <a:noFill/>
          <a:ln>
            <a:noFill/>
          </a:ln>
        </p:spPr>
      </p:pic>
      <p:sp>
        <p:nvSpPr>
          <p:cNvPr id="350" name="Google Shape;350;p29"/>
          <p:cNvSpPr txBox="1"/>
          <p:nvPr/>
        </p:nvSpPr>
        <p:spPr>
          <a:xfrm>
            <a:off x="6994250" y="3197441"/>
            <a:ext cx="15447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2"/>
                </a:solidFill>
              </a:rPr>
              <a:t>I know to which Layer I belongs</a:t>
            </a:r>
            <a:endParaRPr sz="1600">
              <a:solidFill>
                <a:schemeClr val="dk2"/>
              </a:solidFill>
            </a:endParaRPr>
          </a:p>
        </p:txBody>
      </p:sp>
      <p:pic>
        <p:nvPicPr>
          <p:cNvPr id="351" name="Google Shape;351;p29"/>
          <p:cNvPicPr preferRelativeResize="0"/>
          <p:nvPr/>
        </p:nvPicPr>
        <p:blipFill>
          <a:blip r:embed="rId6">
            <a:alphaModFix/>
          </a:blip>
          <a:stretch>
            <a:fillRect/>
          </a:stretch>
        </p:blipFill>
        <p:spPr>
          <a:xfrm rot="5400000">
            <a:off x="3807320" y="3059204"/>
            <a:ext cx="740700" cy="303850"/>
          </a:xfrm>
          <a:prstGeom prst="rect">
            <a:avLst/>
          </a:prstGeom>
          <a:noFill/>
          <a:ln cap="flat" cmpd="sng" w="19050">
            <a:solidFill>
              <a:srgbClr val="0000FF"/>
            </a:solidFill>
            <a:prstDash val="solid"/>
            <a:round/>
            <a:headEnd len="sm" w="sm" type="none"/>
            <a:tailEnd len="sm" w="sm" type="none"/>
          </a:ln>
        </p:spPr>
      </p:pic>
      <p:pic>
        <p:nvPicPr>
          <p:cNvPr id="352" name="Google Shape;352;p29"/>
          <p:cNvPicPr preferRelativeResize="0"/>
          <p:nvPr/>
        </p:nvPicPr>
        <p:blipFill>
          <a:blip r:embed="rId7">
            <a:alphaModFix/>
          </a:blip>
          <a:stretch>
            <a:fillRect/>
          </a:stretch>
        </p:blipFill>
        <p:spPr>
          <a:xfrm>
            <a:off x="7768625" y="59125"/>
            <a:ext cx="1331376" cy="332450"/>
          </a:xfrm>
          <a:prstGeom prst="rect">
            <a:avLst/>
          </a:prstGeom>
          <a:noFill/>
          <a:ln>
            <a:noFill/>
          </a:ln>
        </p:spPr>
      </p:pic>
      <p:sp>
        <p:nvSpPr>
          <p:cNvPr id="353" name="Google Shape;353;p29"/>
          <p:cNvSpPr txBox="1"/>
          <p:nvPr/>
        </p:nvSpPr>
        <p:spPr>
          <a:xfrm>
            <a:off x="5445314" y="1173250"/>
            <a:ext cx="1041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Linked</a:t>
            </a:r>
            <a:endParaRPr sz="1600">
              <a:solidFill>
                <a:schemeClr val="dk1"/>
              </a:solidFill>
            </a:endParaRPr>
          </a:p>
        </p:txBody>
      </p:sp>
      <p:sp>
        <p:nvSpPr>
          <p:cNvPr id="354" name="Google Shape;354;p29"/>
          <p:cNvSpPr/>
          <p:nvPr/>
        </p:nvSpPr>
        <p:spPr>
          <a:xfrm>
            <a:off x="5444350" y="1544025"/>
            <a:ext cx="1077000" cy="255000"/>
          </a:xfrm>
          <a:prstGeom prst="lef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9"/>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29"/>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30"/>
          <p:cNvPicPr preferRelativeResize="0"/>
          <p:nvPr/>
        </p:nvPicPr>
        <p:blipFill rotWithShape="1">
          <a:blip r:embed="rId3">
            <a:alphaModFix/>
          </a:blip>
          <a:srcRect b="64482" l="0" r="0" t="0"/>
          <a:stretch/>
        </p:blipFill>
        <p:spPr>
          <a:xfrm>
            <a:off x="580700" y="1031842"/>
            <a:ext cx="3286125" cy="991225"/>
          </a:xfrm>
          <a:prstGeom prst="rect">
            <a:avLst/>
          </a:prstGeom>
          <a:noFill/>
          <a:ln>
            <a:noFill/>
          </a:ln>
        </p:spPr>
      </p:pic>
      <p:sp>
        <p:nvSpPr>
          <p:cNvPr id="362" name="Google Shape;362;p30"/>
          <p:cNvSpPr/>
          <p:nvPr/>
        </p:nvSpPr>
        <p:spPr>
          <a:xfrm>
            <a:off x="3980050" y="944600"/>
            <a:ext cx="258000" cy="7731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30"/>
          <p:cNvSpPr/>
          <p:nvPr/>
        </p:nvSpPr>
        <p:spPr>
          <a:xfrm>
            <a:off x="3980050" y="2282750"/>
            <a:ext cx="258000" cy="15612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30"/>
          <p:cNvSpPr/>
          <p:nvPr/>
        </p:nvSpPr>
        <p:spPr>
          <a:xfrm>
            <a:off x="4557100" y="2064475"/>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Append column for TopoGeometries</a:t>
            </a:r>
            <a:endParaRPr/>
          </a:p>
        </p:txBody>
      </p:sp>
      <p:sp>
        <p:nvSpPr>
          <p:cNvPr id="365" name="Google Shape;365;p30"/>
          <p:cNvSpPr/>
          <p:nvPr/>
        </p:nvSpPr>
        <p:spPr>
          <a:xfrm>
            <a:off x="5274950" y="1018075"/>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Create Table</a:t>
            </a:r>
            <a:endParaRPr/>
          </a:p>
        </p:txBody>
      </p:sp>
      <p:sp>
        <p:nvSpPr>
          <p:cNvPr id="366" name="Google Shape;366;p30"/>
          <p:cNvSpPr/>
          <p:nvPr/>
        </p:nvSpPr>
        <p:spPr>
          <a:xfrm>
            <a:off x="4637846" y="2875950"/>
            <a:ext cx="4013064" cy="1484460"/>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This Layer will be constructed using TopoGeometries of the Layer 1 (Communes)</a:t>
            </a:r>
            <a:endParaRPr/>
          </a:p>
        </p:txBody>
      </p:sp>
      <p:sp>
        <p:nvSpPr>
          <p:cNvPr id="367" name="Google Shape;367;p30"/>
          <p:cNvSpPr/>
          <p:nvPr/>
        </p:nvSpPr>
        <p:spPr>
          <a:xfrm>
            <a:off x="6674400" y="2064475"/>
            <a:ext cx="19911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This will be the</a:t>
            </a:r>
            <a:br>
              <a:rPr lang="es"/>
            </a:br>
            <a:r>
              <a:rPr lang="es"/>
              <a:t>Layer 2</a:t>
            </a:r>
            <a:endParaRPr/>
          </a:p>
        </p:txBody>
      </p:sp>
      <p:pic>
        <p:nvPicPr>
          <p:cNvPr id="368" name="Google Shape;368;p30"/>
          <p:cNvPicPr preferRelativeResize="0"/>
          <p:nvPr/>
        </p:nvPicPr>
        <p:blipFill rotWithShape="1">
          <a:blip r:embed="rId3">
            <a:alphaModFix/>
          </a:blip>
          <a:srcRect b="0" l="0" r="0" t="38412"/>
          <a:stretch/>
        </p:blipFill>
        <p:spPr>
          <a:xfrm>
            <a:off x="575125" y="2203950"/>
            <a:ext cx="3286125" cy="1718800"/>
          </a:xfrm>
          <a:prstGeom prst="rect">
            <a:avLst/>
          </a:prstGeom>
          <a:noFill/>
          <a:ln>
            <a:noFill/>
          </a:ln>
        </p:spPr>
      </p:pic>
      <p:sp>
        <p:nvSpPr>
          <p:cNvPr id="369" name="Google Shape;369;p30"/>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30"/>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Create provinces table</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371" name="Google Shape;371;p30"/>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372" name="Google Shape;372;p30"/>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30"/>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1"/>
          <p:cNvSpPr/>
          <p:nvPr/>
        </p:nvSpPr>
        <p:spPr>
          <a:xfrm>
            <a:off x="6166500" y="2449575"/>
            <a:ext cx="2172600" cy="174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31"/>
          <p:cNvSpPr/>
          <p:nvPr/>
        </p:nvSpPr>
        <p:spPr>
          <a:xfrm>
            <a:off x="5975075" y="1289000"/>
            <a:ext cx="2538600" cy="300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80" name="Google Shape;380;p31"/>
          <p:cNvPicPr preferRelativeResize="0"/>
          <p:nvPr/>
        </p:nvPicPr>
        <p:blipFill>
          <a:blip r:embed="rId3">
            <a:alphaModFix/>
          </a:blip>
          <a:stretch>
            <a:fillRect/>
          </a:stretch>
        </p:blipFill>
        <p:spPr>
          <a:xfrm>
            <a:off x="1514363" y="1558563"/>
            <a:ext cx="3171825" cy="1095375"/>
          </a:xfrm>
          <a:prstGeom prst="rect">
            <a:avLst/>
          </a:prstGeom>
          <a:noFill/>
          <a:ln>
            <a:noFill/>
          </a:ln>
        </p:spPr>
      </p:pic>
      <p:sp>
        <p:nvSpPr>
          <p:cNvPr id="381" name="Google Shape;381;p31"/>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31"/>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TopoElements Array</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383" name="Google Shape;383;p31"/>
          <p:cNvSpPr/>
          <p:nvPr/>
        </p:nvSpPr>
        <p:spPr>
          <a:xfrm>
            <a:off x="6323300" y="1558563"/>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Province</a:t>
            </a:r>
            <a:endParaRPr/>
          </a:p>
          <a:p>
            <a:pPr indent="0" lvl="0" marL="0" rtl="0" algn="ctr">
              <a:spcBef>
                <a:spcPts val="0"/>
              </a:spcBef>
              <a:spcAft>
                <a:spcPts val="0"/>
              </a:spcAft>
              <a:buNone/>
            </a:pPr>
            <a:r>
              <a:rPr lang="es"/>
              <a:t>TopoGeometry</a:t>
            </a:r>
            <a:endParaRPr/>
          </a:p>
        </p:txBody>
      </p:sp>
      <p:sp>
        <p:nvSpPr>
          <p:cNvPr id="384" name="Google Shape;384;p31"/>
          <p:cNvSpPr/>
          <p:nvPr/>
        </p:nvSpPr>
        <p:spPr>
          <a:xfrm>
            <a:off x="6323300" y="261860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TopoElement 1</a:t>
            </a:r>
            <a:endParaRPr/>
          </a:p>
        </p:txBody>
      </p:sp>
      <p:sp>
        <p:nvSpPr>
          <p:cNvPr id="385" name="Google Shape;385;p31"/>
          <p:cNvSpPr/>
          <p:nvPr/>
        </p:nvSpPr>
        <p:spPr>
          <a:xfrm>
            <a:off x="2164888" y="318360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Commune</a:t>
            </a:r>
            <a:endParaRPr/>
          </a:p>
          <a:p>
            <a:pPr indent="0" lvl="0" marL="0" rtl="0" algn="ctr">
              <a:spcBef>
                <a:spcPts val="0"/>
              </a:spcBef>
              <a:spcAft>
                <a:spcPts val="0"/>
              </a:spcAft>
              <a:buNone/>
            </a:pPr>
            <a:r>
              <a:rPr lang="es"/>
              <a:t>TopoGeometry</a:t>
            </a:r>
            <a:endParaRPr/>
          </a:p>
        </p:txBody>
      </p:sp>
      <p:sp>
        <p:nvSpPr>
          <p:cNvPr id="386" name="Google Shape;386;p31"/>
          <p:cNvSpPr/>
          <p:nvPr/>
        </p:nvSpPr>
        <p:spPr>
          <a:xfrm>
            <a:off x="6323300" y="3412200"/>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TopoElement 2</a:t>
            </a:r>
            <a:endParaRPr/>
          </a:p>
        </p:txBody>
      </p:sp>
      <p:sp>
        <p:nvSpPr>
          <p:cNvPr id="387" name="Google Shape;387;p31"/>
          <p:cNvSpPr/>
          <p:nvPr/>
        </p:nvSpPr>
        <p:spPr>
          <a:xfrm rot="5400000">
            <a:off x="4996225" y="2729400"/>
            <a:ext cx="203400" cy="15225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88" name="Google Shape;388;p31"/>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389" name="Google Shape;389;p31"/>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31"/>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5" name="Google Shape;65;p14"/>
          <p:cNvPicPr preferRelativeResize="0"/>
          <p:nvPr/>
        </p:nvPicPr>
        <p:blipFill>
          <a:blip r:embed="rId3">
            <a:alphaModFix/>
          </a:blip>
          <a:stretch>
            <a:fillRect/>
          </a:stretch>
        </p:blipFill>
        <p:spPr>
          <a:xfrm>
            <a:off x="212448" y="2028000"/>
            <a:ext cx="4481900" cy="1378275"/>
          </a:xfrm>
          <a:prstGeom prst="rect">
            <a:avLst/>
          </a:prstGeom>
          <a:noFill/>
          <a:ln>
            <a:noFill/>
          </a:ln>
        </p:spPr>
      </p:pic>
      <p:sp>
        <p:nvSpPr>
          <p:cNvPr id="66" name="Google Shape;66;p14"/>
          <p:cNvSpPr txBox="1"/>
          <p:nvPr/>
        </p:nvSpPr>
        <p:spPr>
          <a:xfrm>
            <a:off x="1054625" y="4331425"/>
            <a:ext cx="1095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33km^2</a:t>
            </a:r>
            <a:endParaRPr sz="1800">
              <a:solidFill>
                <a:schemeClr val="dk1"/>
              </a:solidFill>
            </a:endParaRPr>
          </a:p>
        </p:txBody>
      </p:sp>
      <p:sp>
        <p:nvSpPr>
          <p:cNvPr id="67" name="Google Shape;67;p14"/>
          <p:cNvSpPr txBox="1"/>
          <p:nvPr/>
        </p:nvSpPr>
        <p:spPr>
          <a:xfrm>
            <a:off x="212400" y="1012200"/>
            <a:ext cx="4482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dk1"/>
                </a:solidFill>
              </a:rPr>
              <a:t>Overlap</a:t>
            </a:r>
            <a:endParaRPr b="1" sz="1800">
              <a:solidFill>
                <a:schemeClr val="dk1"/>
              </a:solidFill>
            </a:endParaRPr>
          </a:p>
          <a:p>
            <a:pPr indent="0" lvl="0" marL="0" rtl="0" algn="ctr">
              <a:spcBef>
                <a:spcPts val="0"/>
              </a:spcBef>
              <a:spcAft>
                <a:spcPts val="0"/>
              </a:spcAft>
              <a:buNone/>
            </a:pPr>
            <a:r>
              <a:rPr lang="es" sz="1800">
                <a:solidFill>
                  <a:schemeClr val="dk1"/>
                </a:solidFill>
              </a:rPr>
              <a:t>I’m a space shared across polygons</a:t>
            </a:r>
            <a:endParaRPr sz="1800">
              <a:solidFill>
                <a:schemeClr val="dk1"/>
              </a:solidFill>
            </a:endParaRPr>
          </a:p>
        </p:txBody>
      </p:sp>
      <p:sp>
        <p:nvSpPr>
          <p:cNvPr id="68" name="Google Shape;68;p14"/>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Issues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cxnSp>
        <p:nvCxnSpPr>
          <p:cNvPr id="70" name="Google Shape;70;p14"/>
          <p:cNvCxnSpPr>
            <a:endCxn id="66" idx="0"/>
          </p:cNvCxnSpPr>
          <p:nvPr/>
        </p:nvCxnSpPr>
        <p:spPr>
          <a:xfrm flipH="1">
            <a:off x="1602575" y="2807725"/>
            <a:ext cx="585300" cy="1523700"/>
          </a:xfrm>
          <a:prstGeom prst="straightConnector1">
            <a:avLst/>
          </a:prstGeom>
          <a:noFill/>
          <a:ln cap="flat" cmpd="sng" w="28575">
            <a:solidFill>
              <a:srgbClr val="3D85C6"/>
            </a:solidFill>
            <a:prstDash val="solid"/>
            <a:round/>
            <a:headEnd len="med" w="med" type="none"/>
            <a:tailEnd len="med" w="med" type="triangle"/>
          </a:ln>
        </p:spPr>
      </p:cxnSp>
      <p:sp>
        <p:nvSpPr>
          <p:cNvPr id="71" name="Google Shape;71;p14"/>
          <p:cNvSpPr txBox="1"/>
          <p:nvPr/>
        </p:nvSpPr>
        <p:spPr>
          <a:xfrm>
            <a:off x="7423425" y="4054213"/>
            <a:ext cx="116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255m^2</a:t>
            </a:r>
            <a:endParaRPr sz="1800">
              <a:solidFill>
                <a:schemeClr val="dk1"/>
              </a:solidFill>
            </a:endParaRPr>
          </a:p>
        </p:txBody>
      </p:sp>
      <p:pic>
        <p:nvPicPr>
          <p:cNvPr id="72" name="Google Shape;72;p14"/>
          <p:cNvPicPr preferRelativeResize="0"/>
          <p:nvPr/>
        </p:nvPicPr>
        <p:blipFill>
          <a:blip r:embed="rId4">
            <a:alphaModFix/>
          </a:blip>
          <a:stretch>
            <a:fillRect/>
          </a:stretch>
        </p:blipFill>
        <p:spPr>
          <a:xfrm rot="5400000">
            <a:off x="6153788" y="686364"/>
            <a:ext cx="1378275" cy="4061550"/>
          </a:xfrm>
          <a:prstGeom prst="rect">
            <a:avLst/>
          </a:prstGeom>
          <a:noFill/>
          <a:ln>
            <a:noFill/>
          </a:ln>
        </p:spPr>
      </p:pic>
      <p:cxnSp>
        <p:nvCxnSpPr>
          <p:cNvPr id="73" name="Google Shape;73;p14"/>
          <p:cNvCxnSpPr>
            <a:endCxn id="71" idx="0"/>
          </p:cNvCxnSpPr>
          <p:nvPr/>
        </p:nvCxnSpPr>
        <p:spPr>
          <a:xfrm>
            <a:off x="5689725" y="2410813"/>
            <a:ext cx="2314200" cy="1643400"/>
          </a:xfrm>
          <a:prstGeom prst="straightConnector1">
            <a:avLst/>
          </a:prstGeom>
          <a:noFill/>
          <a:ln cap="flat" cmpd="sng" w="28575">
            <a:solidFill>
              <a:srgbClr val="3D85C6"/>
            </a:solidFill>
            <a:prstDash val="solid"/>
            <a:round/>
            <a:headEnd len="med" w="med" type="none"/>
            <a:tailEnd len="med" w="med" type="triangle"/>
          </a:ln>
        </p:spPr>
      </p:cxnSp>
      <p:sp>
        <p:nvSpPr>
          <p:cNvPr id="74" name="Google Shape;74;p14"/>
          <p:cNvSpPr txBox="1"/>
          <p:nvPr/>
        </p:nvSpPr>
        <p:spPr>
          <a:xfrm>
            <a:off x="4812225" y="1012209"/>
            <a:ext cx="40614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dk1"/>
                </a:solidFill>
              </a:rPr>
              <a:t>Gap</a:t>
            </a:r>
            <a:br>
              <a:rPr lang="es" sz="1800">
                <a:solidFill>
                  <a:schemeClr val="dk1"/>
                </a:solidFill>
              </a:rPr>
            </a:br>
            <a:r>
              <a:rPr lang="es" sz="1800">
                <a:solidFill>
                  <a:schemeClr val="dk1"/>
                </a:solidFill>
              </a:rPr>
              <a:t>I’m a space </a:t>
            </a:r>
            <a:r>
              <a:rPr lang="es" sz="1800">
                <a:solidFill>
                  <a:schemeClr val="dk1"/>
                </a:solidFill>
              </a:rPr>
              <a:t>between</a:t>
            </a:r>
            <a:r>
              <a:rPr lang="es" sz="1800">
                <a:solidFill>
                  <a:schemeClr val="dk1"/>
                </a:solidFill>
              </a:rPr>
              <a:t> polygons, I do not belongs to anyone</a:t>
            </a:r>
            <a:endParaRPr sz="1800">
              <a:solidFill>
                <a:schemeClr val="dk1"/>
              </a:solidFill>
            </a:endParaRPr>
          </a:p>
        </p:txBody>
      </p:sp>
      <p:sp>
        <p:nvSpPr>
          <p:cNvPr id="75" name="Google Shape;75;p14"/>
          <p:cNvSpPr txBox="1"/>
          <p:nvPr/>
        </p:nvSpPr>
        <p:spPr>
          <a:xfrm>
            <a:off x="2548700" y="3949575"/>
            <a:ext cx="406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I hide in all types of shapes and sizes</a:t>
            </a:r>
            <a:endParaRPr sz="1800">
              <a:solidFill>
                <a:schemeClr val="dk1"/>
              </a:solidFill>
            </a:endParaRPr>
          </a:p>
        </p:txBody>
      </p:sp>
      <p:pic>
        <p:nvPicPr>
          <p:cNvPr id="76" name="Google Shape;76;p14"/>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77" name="Google Shape;77;p14"/>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32"/>
          <p:cNvPicPr preferRelativeResize="0"/>
          <p:nvPr/>
        </p:nvPicPr>
        <p:blipFill>
          <a:blip r:embed="rId3">
            <a:alphaModFix/>
          </a:blip>
          <a:stretch>
            <a:fillRect/>
          </a:stretch>
        </p:blipFill>
        <p:spPr>
          <a:xfrm>
            <a:off x="457200" y="833777"/>
            <a:ext cx="3297525" cy="3795442"/>
          </a:xfrm>
          <a:prstGeom prst="rect">
            <a:avLst/>
          </a:prstGeom>
          <a:noFill/>
          <a:ln>
            <a:noFill/>
          </a:ln>
        </p:spPr>
      </p:pic>
      <p:sp>
        <p:nvSpPr>
          <p:cNvPr id="396" name="Google Shape;396;p32"/>
          <p:cNvSpPr/>
          <p:nvPr/>
        </p:nvSpPr>
        <p:spPr>
          <a:xfrm>
            <a:off x="3602325" y="3564500"/>
            <a:ext cx="237000" cy="5505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32"/>
          <p:cNvSpPr/>
          <p:nvPr/>
        </p:nvSpPr>
        <p:spPr>
          <a:xfrm>
            <a:off x="3964112" y="3670490"/>
            <a:ext cx="1663800" cy="365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Children’s Array</a:t>
            </a:r>
            <a:endParaRPr/>
          </a:p>
        </p:txBody>
      </p:sp>
      <p:pic>
        <p:nvPicPr>
          <p:cNvPr id="398" name="Google Shape;398;p32"/>
          <p:cNvPicPr preferRelativeResize="0"/>
          <p:nvPr/>
        </p:nvPicPr>
        <p:blipFill>
          <a:blip r:embed="rId4">
            <a:alphaModFix/>
          </a:blip>
          <a:stretch>
            <a:fillRect/>
          </a:stretch>
        </p:blipFill>
        <p:spPr>
          <a:xfrm>
            <a:off x="6987125" y="731175"/>
            <a:ext cx="1028700" cy="4182151"/>
          </a:xfrm>
          <a:prstGeom prst="rect">
            <a:avLst/>
          </a:prstGeom>
          <a:noFill/>
          <a:ln>
            <a:noFill/>
          </a:ln>
        </p:spPr>
      </p:pic>
      <p:sp>
        <p:nvSpPr>
          <p:cNvPr id="399" name="Google Shape;399;p32"/>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32"/>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Populate from Communes TopoGeomtries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401" name="Google Shape;401;p32"/>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402" name="Google Shape;402;p32"/>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32"/>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33"/>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Parent/Childs Layers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410" name="Google Shape;410;p33"/>
          <p:cNvPicPr preferRelativeResize="0"/>
          <p:nvPr/>
        </p:nvPicPr>
        <p:blipFill>
          <a:blip r:embed="rId3">
            <a:alphaModFix/>
          </a:blip>
          <a:stretch>
            <a:fillRect/>
          </a:stretch>
        </p:blipFill>
        <p:spPr>
          <a:xfrm>
            <a:off x="3297700" y="1509150"/>
            <a:ext cx="631497" cy="3157550"/>
          </a:xfrm>
          <a:prstGeom prst="rect">
            <a:avLst/>
          </a:prstGeom>
          <a:noFill/>
          <a:ln>
            <a:noFill/>
          </a:ln>
        </p:spPr>
      </p:pic>
      <p:pic>
        <p:nvPicPr>
          <p:cNvPr id="411" name="Google Shape;411;p33"/>
          <p:cNvPicPr preferRelativeResize="0"/>
          <p:nvPr/>
        </p:nvPicPr>
        <p:blipFill>
          <a:blip r:embed="rId4">
            <a:alphaModFix/>
          </a:blip>
          <a:stretch>
            <a:fillRect/>
          </a:stretch>
        </p:blipFill>
        <p:spPr>
          <a:xfrm>
            <a:off x="5297375" y="1509142"/>
            <a:ext cx="705800" cy="3157559"/>
          </a:xfrm>
          <a:prstGeom prst="rect">
            <a:avLst/>
          </a:prstGeom>
          <a:noFill/>
          <a:ln>
            <a:noFill/>
          </a:ln>
        </p:spPr>
      </p:pic>
      <p:pic>
        <p:nvPicPr>
          <p:cNvPr id="412" name="Google Shape;412;p33"/>
          <p:cNvPicPr preferRelativeResize="0"/>
          <p:nvPr/>
        </p:nvPicPr>
        <p:blipFill>
          <a:blip r:embed="rId4">
            <a:alphaModFix/>
          </a:blip>
          <a:stretch>
            <a:fillRect/>
          </a:stretch>
        </p:blipFill>
        <p:spPr>
          <a:xfrm>
            <a:off x="7291250" y="1509150"/>
            <a:ext cx="705800" cy="3157551"/>
          </a:xfrm>
          <a:prstGeom prst="rect">
            <a:avLst/>
          </a:prstGeom>
          <a:noFill/>
          <a:ln>
            <a:noFill/>
          </a:ln>
        </p:spPr>
      </p:pic>
      <p:sp>
        <p:nvSpPr>
          <p:cNvPr id="413" name="Google Shape;413;p33"/>
          <p:cNvSpPr txBox="1"/>
          <p:nvPr/>
        </p:nvSpPr>
        <p:spPr>
          <a:xfrm>
            <a:off x="7033650" y="942588"/>
            <a:ext cx="122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Primitives</a:t>
            </a:r>
            <a:endParaRPr sz="1800">
              <a:solidFill>
                <a:schemeClr val="dk1"/>
              </a:solidFill>
            </a:endParaRPr>
          </a:p>
        </p:txBody>
      </p:sp>
      <p:sp>
        <p:nvSpPr>
          <p:cNvPr id="414" name="Google Shape;414;p33"/>
          <p:cNvSpPr txBox="1"/>
          <p:nvPr/>
        </p:nvSpPr>
        <p:spPr>
          <a:xfrm>
            <a:off x="5008113" y="804000"/>
            <a:ext cx="144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Communes</a:t>
            </a:r>
            <a:endParaRPr sz="1800">
              <a:solidFill>
                <a:schemeClr val="dk1"/>
              </a:solidFill>
            </a:endParaRPr>
          </a:p>
          <a:p>
            <a:pPr indent="0" lvl="0" marL="0" rtl="0" algn="ctr">
              <a:spcBef>
                <a:spcPts val="0"/>
              </a:spcBef>
              <a:spcAft>
                <a:spcPts val="0"/>
              </a:spcAft>
              <a:buNone/>
            </a:pPr>
            <a:r>
              <a:rPr lang="es" sz="1800">
                <a:solidFill>
                  <a:schemeClr val="dk1"/>
                </a:solidFill>
              </a:rPr>
              <a:t>Layer 1</a:t>
            </a:r>
            <a:endParaRPr sz="1800">
              <a:solidFill>
                <a:schemeClr val="dk1"/>
              </a:solidFill>
            </a:endParaRPr>
          </a:p>
        </p:txBody>
      </p:sp>
      <p:sp>
        <p:nvSpPr>
          <p:cNvPr id="415" name="Google Shape;415;p33"/>
          <p:cNvSpPr txBox="1"/>
          <p:nvPr/>
        </p:nvSpPr>
        <p:spPr>
          <a:xfrm>
            <a:off x="2982575" y="803988"/>
            <a:ext cx="144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Provinces</a:t>
            </a:r>
            <a:endParaRPr sz="1800">
              <a:solidFill>
                <a:schemeClr val="dk1"/>
              </a:solidFill>
            </a:endParaRPr>
          </a:p>
          <a:p>
            <a:pPr indent="0" lvl="0" marL="0" rtl="0" algn="ctr">
              <a:spcBef>
                <a:spcPts val="0"/>
              </a:spcBef>
              <a:spcAft>
                <a:spcPts val="0"/>
              </a:spcAft>
              <a:buNone/>
            </a:pPr>
            <a:r>
              <a:rPr lang="es" sz="1800">
                <a:solidFill>
                  <a:schemeClr val="dk1"/>
                </a:solidFill>
              </a:rPr>
              <a:t>Layer 2</a:t>
            </a:r>
            <a:endParaRPr sz="1800">
              <a:solidFill>
                <a:schemeClr val="dk1"/>
              </a:solidFill>
            </a:endParaRPr>
          </a:p>
        </p:txBody>
      </p:sp>
      <p:pic>
        <p:nvPicPr>
          <p:cNvPr id="416" name="Google Shape;416;p33"/>
          <p:cNvPicPr preferRelativeResize="0"/>
          <p:nvPr/>
        </p:nvPicPr>
        <p:blipFill>
          <a:blip r:embed="rId5">
            <a:alphaModFix/>
          </a:blip>
          <a:stretch>
            <a:fillRect/>
          </a:stretch>
        </p:blipFill>
        <p:spPr>
          <a:xfrm>
            <a:off x="1185750" y="1509200"/>
            <a:ext cx="631500" cy="3157500"/>
          </a:xfrm>
          <a:prstGeom prst="rect">
            <a:avLst/>
          </a:prstGeom>
          <a:noFill/>
          <a:ln>
            <a:noFill/>
          </a:ln>
        </p:spPr>
      </p:pic>
      <p:sp>
        <p:nvSpPr>
          <p:cNvPr id="417" name="Google Shape;417;p33"/>
          <p:cNvSpPr txBox="1"/>
          <p:nvPr/>
        </p:nvSpPr>
        <p:spPr>
          <a:xfrm>
            <a:off x="777600" y="803988"/>
            <a:ext cx="144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Regions</a:t>
            </a:r>
            <a:endParaRPr sz="1800">
              <a:solidFill>
                <a:schemeClr val="dk1"/>
              </a:solidFill>
            </a:endParaRPr>
          </a:p>
          <a:p>
            <a:pPr indent="0" lvl="0" marL="0" rtl="0" algn="ctr">
              <a:spcBef>
                <a:spcPts val="0"/>
              </a:spcBef>
              <a:spcAft>
                <a:spcPts val="0"/>
              </a:spcAft>
              <a:buNone/>
            </a:pPr>
            <a:r>
              <a:rPr lang="es" sz="1800">
                <a:solidFill>
                  <a:schemeClr val="dk1"/>
                </a:solidFill>
              </a:rPr>
              <a:t>Layer 3</a:t>
            </a:r>
            <a:endParaRPr sz="1800">
              <a:solidFill>
                <a:schemeClr val="dk1"/>
              </a:solidFill>
            </a:endParaRPr>
          </a:p>
        </p:txBody>
      </p:sp>
      <p:sp>
        <p:nvSpPr>
          <p:cNvPr id="418" name="Google Shape;418;p33"/>
          <p:cNvSpPr/>
          <p:nvPr/>
        </p:nvSpPr>
        <p:spPr>
          <a:xfrm flipH="1">
            <a:off x="1968575" y="2724150"/>
            <a:ext cx="11778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Builds</a:t>
            </a:r>
            <a:endParaRPr/>
          </a:p>
        </p:txBody>
      </p:sp>
      <p:sp>
        <p:nvSpPr>
          <p:cNvPr id="419" name="Google Shape;419;p33"/>
          <p:cNvSpPr/>
          <p:nvPr/>
        </p:nvSpPr>
        <p:spPr>
          <a:xfrm flipH="1">
            <a:off x="3965350" y="2724150"/>
            <a:ext cx="11778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Builds</a:t>
            </a:r>
            <a:endParaRPr/>
          </a:p>
        </p:txBody>
      </p:sp>
      <p:sp>
        <p:nvSpPr>
          <p:cNvPr id="420" name="Google Shape;420;p33"/>
          <p:cNvSpPr/>
          <p:nvPr/>
        </p:nvSpPr>
        <p:spPr>
          <a:xfrm flipH="1">
            <a:off x="6058313" y="2724150"/>
            <a:ext cx="1177800" cy="46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Builds</a:t>
            </a:r>
            <a:endParaRPr/>
          </a:p>
        </p:txBody>
      </p:sp>
      <p:pic>
        <p:nvPicPr>
          <p:cNvPr id="421" name="Google Shape;421;p33"/>
          <p:cNvPicPr preferRelativeResize="0"/>
          <p:nvPr/>
        </p:nvPicPr>
        <p:blipFill>
          <a:blip r:embed="rId6">
            <a:alphaModFix/>
          </a:blip>
          <a:stretch>
            <a:fillRect/>
          </a:stretch>
        </p:blipFill>
        <p:spPr>
          <a:xfrm>
            <a:off x="7768625" y="59125"/>
            <a:ext cx="1331376" cy="332450"/>
          </a:xfrm>
          <a:prstGeom prst="rect">
            <a:avLst/>
          </a:prstGeom>
          <a:noFill/>
          <a:ln>
            <a:noFill/>
          </a:ln>
        </p:spPr>
      </p:pic>
      <p:sp>
        <p:nvSpPr>
          <p:cNvPr id="422" name="Google Shape;422;p33"/>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33"/>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pic>
        <p:nvPicPr>
          <p:cNvPr id="428" name="Google Shape;428;p34"/>
          <p:cNvPicPr preferRelativeResize="0"/>
          <p:nvPr/>
        </p:nvPicPr>
        <p:blipFill>
          <a:blip r:embed="rId3">
            <a:alphaModFix/>
          </a:blip>
          <a:stretch>
            <a:fillRect/>
          </a:stretch>
        </p:blipFill>
        <p:spPr>
          <a:xfrm>
            <a:off x="620775" y="1427223"/>
            <a:ext cx="3769700" cy="1835475"/>
          </a:xfrm>
          <a:prstGeom prst="rect">
            <a:avLst/>
          </a:prstGeom>
          <a:noFill/>
          <a:ln>
            <a:noFill/>
          </a:ln>
        </p:spPr>
      </p:pic>
      <p:sp>
        <p:nvSpPr>
          <p:cNvPr id="429" name="Google Shape;429;p34"/>
          <p:cNvSpPr txBox="1"/>
          <p:nvPr/>
        </p:nvSpPr>
        <p:spPr>
          <a:xfrm>
            <a:off x="7075" y="486656"/>
            <a:ext cx="4692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rgbClr val="0B5394"/>
                </a:solidFill>
              </a:rPr>
              <a:t>Which face is used more than once?</a:t>
            </a:r>
            <a:endParaRPr sz="1700">
              <a:solidFill>
                <a:srgbClr val="0B5394"/>
              </a:solidFill>
            </a:endParaRPr>
          </a:p>
        </p:txBody>
      </p:sp>
      <p:sp>
        <p:nvSpPr>
          <p:cNvPr id="430" name="Google Shape;430;p34"/>
          <p:cNvSpPr txBox="1"/>
          <p:nvPr/>
        </p:nvSpPr>
        <p:spPr>
          <a:xfrm>
            <a:off x="6543762" y="3446225"/>
            <a:ext cx="158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There is 706</a:t>
            </a:r>
            <a:endParaRPr sz="1800">
              <a:solidFill>
                <a:schemeClr val="dk1"/>
              </a:solidFill>
            </a:endParaRPr>
          </a:p>
        </p:txBody>
      </p:sp>
      <p:pic>
        <p:nvPicPr>
          <p:cNvPr id="431" name="Google Shape;431;p34"/>
          <p:cNvPicPr preferRelativeResize="0"/>
          <p:nvPr/>
        </p:nvPicPr>
        <p:blipFill>
          <a:blip r:embed="rId4">
            <a:alphaModFix/>
          </a:blip>
          <a:stretch>
            <a:fillRect/>
          </a:stretch>
        </p:blipFill>
        <p:spPr>
          <a:xfrm>
            <a:off x="6094988" y="1388825"/>
            <a:ext cx="2486025" cy="2057400"/>
          </a:xfrm>
          <a:prstGeom prst="rect">
            <a:avLst/>
          </a:prstGeom>
          <a:noFill/>
          <a:ln>
            <a:noFill/>
          </a:ln>
        </p:spPr>
      </p:pic>
      <p:sp>
        <p:nvSpPr>
          <p:cNvPr id="432" name="Google Shape;432;p34"/>
          <p:cNvSpPr/>
          <p:nvPr/>
        </p:nvSpPr>
        <p:spPr>
          <a:xfrm>
            <a:off x="763875" y="3586400"/>
            <a:ext cx="2960280" cy="1279800"/>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Save in communes_overlaps</a:t>
            </a:r>
            <a:endParaRPr/>
          </a:p>
        </p:txBody>
      </p:sp>
      <p:sp>
        <p:nvSpPr>
          <p:cNvPr id="433" name="Google Shape;433;p34"/>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34"/>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Overlaps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435" name="Google Shape;435;p34"/>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436" name="Google Shape;436;p34"/>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34"/>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35"/>
          <p:cNvPicPr preferRelativeResize="0"/>
          <p:nvPr/>
        </p:nvPicPr>
        <p:blipFill>
          <a:blip r:embed="rId3">
            <a:alphaModFix/>
          </a:blip>
          <a:stretch>
            <a:fillRect/>
          </a:stretch>
        </p:blipFill>
        <p:spPr>
          <a:xfrm>
            <a:off x="264775" y="1281212"/>
            <a:ext cx="3514082" cy="2398500"/>
          </a:xfrm>
          <a:prstGeom prst="rect">
            <a:avLst/>
          </a:prstGeom>
          <a:noFill/>
          <a:ln>
            <a:noFill/>
          </a:ln>
        </p:spPr>
      </p:pic>
      <p:sp>
        <p:nvSpPr>
          <p:cNvPr id="443" name="Google Shape;443;p35"/>
          <p:cNvSpPr/>
          <p:nvPr/>
        </p:nvSpPr>
        <p:spPr>
          <a:xfrm>
            <a:off x="3795700" y="1532375"/>
            <a:ext cx="274500" cy="14286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35"/>
          <p:cNvSpPr/>
          <p:nvPr/>
        </p:nvSpPr>
        <p:spPr>
          <a:xfrm>
            <a:off x="4305025" y="1860100"/>
            <a:ext cx="1483500" cy="6936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Get all the faces as TopoElement</a:t>
            </a:r>
            <a:endParaRPr/>
          </a:p>
        </p:txBody>
      </p:sp>
      <p:sp>
        <p:nvSpPr>
          <p:cNvPr id="445" name="Google Shape;445;p35"/>
          <p:cNvSpPr/>
          <p:nvPr/>
        </p:nvSpPr>
        <p:spPr>
          <a:xfrm>
            <a:off x="3795700" y="3262825"/>
            <a:ext cx="242700" cy="4311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35"/>
          <p:cNvSpPr/>
          <p:nvPr/>
        </p:nvSpPr>
        <p:spPr>
          <a:xfrm>
            <a:off x="4284324" y="3127523"/>
            <a:ext cx="1483500" cy="566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Discard the used ones</a:t>
            </a:r>
            <a:endParaRPr/>
          </a:p>
        </p:txBody>
      </p:sp>
      <p:pic>
        <p:nvPicPr>
          <p:cNvPr id="447" name="Google Shape;447;p35"/>
          <p:cNvPicPr preferRelativeResize="0"/>
          <p:nvPr/>
        </p:nvPicPr>
        <p:blipFill>
          <a:blip r:embed="rId4">
            <a:alphaModFix/>
          </a:blip>
          <a:stretch>
            <a:fillRect/>
          </a:stretch>
        </p:blipFill>
        <p:spPr>
          <a:xfrm>
            <a:off x="6409125" y="1738400"/>
            <a:ext cx="2289450" cy="2250400"/>
          </a:xfrm>
          <a:prstGeom prst="rect">
            <a:avLst/>
          </a:prstGeom>
          <a:noFill/>
          <a:ln>
            <a:noFill/>
          </a:ln>
        </p:spPr>
      </p:pic>
      <p:sp>
        <p:nvSpPr>
          <p:cNvPr id="448" name="Google Shape;448;p35"/>
          <p:cNvSpPr/>
          <p:nvPr/>
        </p:nvSpPr>
        <p:spPr>
          <a:xfrm>
            <a:off x="610700" y="3882825"/>
            <a:ext cx="2381292" cy="1037016"/>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Save in </a:t>
            </a:r>
            <a:r>
              <a:rPr lang="es"/>
              <a:t>c</a:t>
            </a:r>
            <a:r>
              <a:rPr lang="es"/>
              <a:t>ommunes_gaps</a:t>
            </a:r>
            <a:endParaRPr/>
          </a:p>
        </p:txBody>
      </p:sp>
      <p:sp>
        <p:nvSpPr>
          <p:cNvPr id="449" name="Google Shape;449;p35"/>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35"/>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Gaps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451" name="Google Shape;451;p35"/>
          <p:cNvSpPr txBox="1"/>
          <p:nvPr/>
        </p:nvSpPr>
        <p:spPr>
          <a:xfrm>
            <a:off x="7075" y="486656"/>
            <a:ext cx="4692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700">
                <a:solidFill>
                  <a:srgbClr val="0B5394"/>
                </a:solidFill>
              </a:rPr>
              <a:t>Which face is never used?</a:t>
            </a:r>
            <a:endParaRPr sz="1700">
              <a:solidFill>
                <a:srgbClr val="0B5394"/>
              </a:solidFill>
            </a:endParaRPr>
          </a:p>
        </p:txBody>
      </p:sp>
      <p:sp>
        <p:nvSpPr>
          <p:cNvPr id="452" name="Google Shape;452;p35"/>
          <p:cNvSpPr txBox="1"/>
          <p:nvPr/>
        </p:nvSpPr>
        <p:spPr>
          <a:xfrm>
            <a:off x="6837300" y="3988800"/>
            <a:ext cx="1433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500"/>
              <a:t>There is 715</a:t>
            </a:r>
            <a:endParaRPr sz="1500"/>
          </a:p>
        </p:txBody>
      </p:sp>
      <p:pic>
        <p:nvPicPr>
          <p:cNvPr id="453" name="Google Shape;453;p35"/>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454" name="Google Shape;454;p35"/>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35"/>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ph idx="1" type="body"/>
          </p:nvPr>
        </p:nvSpPr>
        <p:spPr>
          <a:xfrm>
            <a:off x="311700" y="1076275"/>
            <a:ext cx="6510900" cy="6858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s">
                <a:solidFill>
                  <a:schemeClr val="dk1"/>
                </a:solidFill>
              </a:rPr>
              <a:t>The faces that belongs to more than one commune are invalid ones, because we don’t know to which it belongs, which is the same to not belongs to anyone.</a:t>
            </a:r>
            <a:endParaRPr>
              <a:solidFill>
                <a:schemeClr val="dk1"/>
              </a:solidFill>
            </a:endParaRPr>
          </a:p>
        </p:txBody>
      </p:sp>
      <p:pic>
        <p:nvPicPr>
          <p:cNvPr id="461" name="Google Shape;461;p36"/>
          <p:cNvPicPr preferRelativeResize="0"/>
          <p:nvPr/>
        </p:nvPicPr>
        <p:blipFill>
          <a:blip r:embed="rId3">
            <a:alphaModFix/>
          </a:blip>
          <a:stretch>
            <a:fillRect/>
          </a:stretch>
        </p:blipFill>
        <p:spPr>
          <a:xfrm rot="5400000">
            <a:off x="6288288" y="2204351"/>
            <a:ext cx="3258075" cy="1001900"/>
          </a:xfrm>
          <a:prstGeom prst="rect">
            <a:avLst/>
          </a:prstGeom>
          <a:noFill/>
          <a:ln>
            <a:noFill/>
          </a:ln>
        </p:spPr>
      </p:pic>
      <p:sp>
        <p:nvSpPr>
          <p:cNvPr id="462" name="Google Shape;462;p36"/>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36"/>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Remove overlaps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464" name="Google Shape;464;p36"/>
          <p:cNvSpPr txBox="1"/>
          <p:nvPr>
            <p:ph idx="1" type="body"/>
          </p:nvPr>
        </p:nvSpPr>
        <p:spPr>
          <a:xfrm>
            <a:off x="350125" y="3638850"/>
            <a:ext cx="6745800" cy="68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solidFill>
                  <a:schemeClr val="dk1"/>
                </a:solidFill>
              </a:rPr>
              <a:t>After remove the overlaps, create again the gap’s table</a:t>
            </a:r>
            <a:endParaRPr>
              <a:solidFill>
                <a:schemeClr val="dk1"/>
              </a:solidFill>
            </a:endParaRPr>
          </a:p>
        </p:txBody>
      </p:sp>
      <p:pic>
        <p:nvPicPr>
          <p:cNvPr id="465" name="Google Shape;465;p36"/>
          <p:cNvPicPr preferRelativeResize="0"/>
          <p:nvPr/>
        </p:nvPicPr>
        <p:blipFill>
          <a:blip r:embed="rId4">
            <a:alphaModFix/>
          </a:blip>
          <a:stretch>
            <a:fillRect/>
          </a:stretch>
        </p:blipFill>
        <p:spPr>
          <a:xfrm>
            <a:off x="350125" y="2148013"/>
            <a:ext cx="5991225" cy="1104900"/>
          </a:xfrm>
          <a:prstGeom prst="rect">
            <a:avLst/>
          </a:prstGeom>
          <a:noFill/>
          <a:ln>
            <a:noFill/>
          </a:ln>
        </p:spPr>
      </p:pic>
      <p:pic>
        <p:nvPicPr>
          <p:cNvPr id="466" name="Google Shape;466;p36"/>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467" name="Google Shape;467;p36"/>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8" name="Google Shape;468;p36"/>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37"/>
          <p:cNvPicPr preferRelativeResize="0"/>
          <p:nvPr/>
        </p:nvPicPr>
        <p:blipFill>
          <a:blip r:embed="rId3">
            <a:alphaModFix/>
          </a:blip>
          <a:stretch>
            <a:fillRect/>
          </a:stretch>
        </p:blipFill>
        <p:spPr>
          <a:xfrm>
            <a:off x="2894613" y="622775"/>
            <a:ext cx="3367550" cy="3308201"/>
          </a:xfrm>
          <a:prstGeom prst="rect">
            <a:avLst/>
          </a:prstGeom>
          <a:noFill/>
          <a:ln>
            <a:noFill/>
          </a:ln>
        </p:spPr>
      </p:pic>
      <p:sp>
        <p:nvSpPr>
          <p:cNvPr id="474" name="Google Shape;474;p37"/>
          <p:cNvSpPr txBox="1"/>
          <p:nvPr/>
        </p:nvSpPr>
        <p:spPr>
          <a:xfrm>
            <a:off x="5982788" y="2650275"/>
            <a:ext cx="3017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Can I remove the Edge safely?</a:t>
            </a:r>
            <a:endParaRPr sz="1800">
              <a:solidFill>
                <a:schemeClr val="dk1"/>
              </a:solidFill>
            </a:endParaRPr>
          </a:p>
        </p:txBody>
      </p:sp>
      <p:cxnSp>
        <p:nvCxnSpPr>
          <p:cNvPr id="475" name="Google Shape;475;p37"/>
          <p:cNvCxnSpPr>
            <a:stCxn id="474" idx="1"/>
          </p:cNvCxnSpPr>
          <p:nvPr/>
        </p:nvCxnSpPr>
        <p:spPr>
          <a:xfrm rot="10800000">
            <a:off x="5017988" y="2960925"/>
            <a:ext cx="964800" cy="58800"/>
          </a:xfrm>
          <a:prstGeom prst="straightConnector1">
            <a:avLst/>
          </a:prstGeom>
          <a:noFill/>
          <a:ln cap="flat" cmpd="sng" w="28575">
            <a:solidFill>
              <a:srgbClr val="3D85C6"/>
            </a:solidFill>
            <a:prstDash val="solid"/>
            <a:round/>
            <a:headEnd len="med" w="med" type="none"/>
            <a:tailEnd len="med" w="med" type="triangle"/>
          </a:ln>
        </p:spPr>
      </p:cxnSp>
      <p:sp>
        <p:nvSpPr>
          <p:cNvPr id="476" name="Google Shape;476;p37"/>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37"/>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Merge a Face in a TopoGeometry</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478" name="Google Shape;478;p37"/>
          <p:cNvSpPr txBox="1"/>
          <p:nvPr/>
        </p:nvSpPr>
        <p:spPr>
          <a:xfrm>
            <a:off x="3972150" y="2696275"/>
            <a:ext cx="63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Gap</a:t>
            </a:r>
            <a:endParaRPr sz="1800">
              <a:solidFill>
                <a:schemeClr val="dk1"/>
              </a:solidFill>
            </a:endParaRPr>
          </a:p>
        </p:txBody>
      </p:sp>
      <p:sp>
        <p:nvSpPr>
          <p:cNvPr id="479" name="Google Shape;479;p37"/>
          <p:cNvSpPr txBox="1"/>
          <p:nvPr/>
        </p:nvSpPr>
        <p:spPr>
          <a:xfrm>
            <a:off x="4023134" y="2012525"/>
            <a:ext cx="133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Commune</a:t>
            </a:r>
            <a:endParaRPr>
              <a:solidFill>
                <a:schemeClr val="dk1"/>
              </a:solidFill>
            </a:endParaRPr>
          </a:p>
        </p:txBody>
      </p:sp>
      <p:sp>
        <p:nvSpPr>
          <p:cNvPr id="480" name="Google Shape;480;p37"/>
          <p:cNvSpPr txBox="1"/>
          <p:nvPr/>
        </p:nvSpPr>
        <p:spPr>
          <a:xfrm>
            <a:off x="161863" y="668225"/>
            <a:ext cx="30177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I want to belong to commune!</a:t>
            </a:r>
            <a:endParaRPr sz="1800">
              <a:solidFill>
                <a:schemeClr val="dk1"/>
              </a:solidFill>
            </a:endParaRPr>
          </a:p>
        </p:txBody>
      </p:sp>
      <p:cxnSp>
        <p:nvCxnSpPr>
          <p:cNvPr id="481" name="Google Shape;481;p37"/>
          <p:cNvCxnSpPr>
            <a:stCxn id="480" idx="2"/>
            <a:endCxn id="478" idx="1"/>
          </p:cNvCxnSpPr>
          <p:nvPr/>
        </p:nvCxnSpPr>
        <p:spPr>
          <a:xfrm>
            <a:off x="1670713" y="1407125"/>
            <a:ext cx="2301300" cy="1520100"/>
          </a:xfrm>
          <a:prstGeom prst="straightConnector1">
            <a:avLst/>
          </a:prstGeom>
          <a:noFill/>
          <a:ln cap="flat" cmpd="sng" w="28575">
            <a:solidFill>
              <a:srgbClr val="3D85C6"/>
            </a:solidFill>
            <a:prstDash val="solid"/>
            <a:round/>
            <a:headEnd len="med" w="med" type="none"/>
            <a:tailEnd len="med" w="med" type="triangle"/>
          </a:ln>
        </p:spPr>
      </p:cxnSp>
      <p:sp>
        <p:nvSpPr>
          <p:cNvPr id="482" name="Google Shape;482;p37"/>
          <p:cNvSpPr txBox="1"/>
          <p:nvPr/>
        </p:nvSpPr>
        <p:spPr>
          <a:xfrm>
            <a:off x="1670725" y="4147775"/>
            <a:ext cx="5603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You can only remove an Edge, if the Faces on both sides belongs to the same TopoGeometry</a:t>
            </a:r>
            <a:endParaRPr sz="1800">
              <a:solidFill>
                <a:schemeClr val="dk1"/>
              </a:solidFill>
            </a:endParaRPr>
          </a:p>
        </p:txBody>
      </p:sp>
      <p:pic>
        <p:nvPicPr>
          <p:cNvPr id="483" name="Google Shape;483;p37"/>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484" name="Google Shape;484;p37"/>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37"/>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8"/>
          <p:cNvSpPr/>
          <p:nvPr/>
        </p:nvSpPr>
        <p:spPr>
          <a:xfrm>
            <a:off x="159300" y="2992675"/>
            <a:ext cx="8748300" cy="155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b="1" lang="es"/>
              <a:t>2</a:t>
            </a:r>
            <a:r>
              <a:rPr b="1" lang="es"/>
              <a:t>° Query</a:t>
            </a:r>
            <a:endParaRPr b="1"/>
          </a:p>
        </p:txBody>
      </p:sp>
      <p:sp>
        <p:nvSpPr>
          <p:cNvPr id="491" name="Google Shape;491;p38"/>
          <p:cNvSpPr/>
          <p:nvPr/>
        </p:nvSpPr>
        <p:spPr>
          <a:xfrm>
            <a:off x="159300" y="1094475"/>
            <a:ext cx="8748300" cy="15564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b="1" lang="es"/>
              <a:t>1° Query</a:t>
            </a:r>
            <a:endParaRPr b="1"/>
          </a:p>
        </p:txBody>
      </p:sp>
      <p:sp>
        <p:nvSpPr>
          <p:cNvPr id="492" name="Google Shape;492;p38"/>
          <p:cNvSpPr/>
          <p:nvPr/>
        </p:nvSpPr>
        <p:spPr>
          <a:xfrm>
            <a:off x="306025" y="1801975"/>
            <a:ext cx="1428600" cy="467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Pick a Gap</a:t>
            </a:r>
            <a:endParaRPr/>
          </a:p>
        </p:txBody>
      </p:sp>
      <p:sp>
        <p:nvSpPr>
          <p:cNvPr id="493" name="Google Shape;493;p38"/>
          <p:cNvSpPr/>
          <p:nvPr/>
        </p:nvSpPr>
        <p:spPr>
          <a:xfrm>
            <a:off x="2359288" y="1801975"/>
            <a:ext cx="1428600" cy="467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Find a neighbor Commune</a:t>
            </a:r>
            <a:endParaRPr/>
          </a:p>
        </p:txBody>
      </p:sp>
      <p:sp>
        <p:nvSpPr>
          <p:cNvPr id="494" name="Google Shape;494;p38"/>
          <p:cNvSpPr/>
          <p:nvPr/>
        </p:nvSpPr>
        <p:spPr>
          <a:xfrm>
            <a:off x="4412575" y="1669375"/>
            <a:ext cx="1982100" cy="7323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Record the Edge who is in the middle of the Commune and Gap</a:t>
            </a:r>
            <a:endParaRPr/>
          </a:p>
        </p:txBody>
      </p:sp>
      <p:sp>
        <p:nvSpPr>
          <p:cNvPr id="495" name="Google Shape;495;p38"/>
          <p:cNvSpPr/>
          <p:nvPr/>
        </p:nvSpPr>
        <p:spPr>
          <a:xfrm>
            <a:off x="7019350" y="1669375"/>
            <a:ext cx="1741500" cy="7323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Assign the Gap’s Face to the Commune</a:t>
            </a:r>
            <a:endParaRPr/>
          </a:p>
        </p:txBody>
      </p:sp>
      <p:sp>
        <p:nvSpPr>
          <p:cNvPr id="496" name="Google Shape;496;p38"/>
          <p:cNvSpPr/>
          <p:nvPr/>
        </p:nvSpPr>
        <p:spPr>
          <a:xfrm>
            <a:off x="401803" y="3404725"/>
            <a:ext cx="2160900" cy="7323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Pick a edge_id which </a:t>
            </a:r>
            <a:r>
              <a:rPr lang="es"/>
              <a:t>previously</a:t>
            </a:r>
            <a:r>
              <a:rPr lang="es"/>
              <a:t> divided a Gap from the Commune </a:t>
            </a:r>
            <a:endParaRPr/>
          </a:p>
        </p:txBody>
      </p:sp>
      <p:sp>
        <p:nvSpPr>
          <p:cNvPr id="497" name="Google Shape;497;p38"/>
          <p:cNvSpPr/>
          <p:nvPr/>
        </p:nvSpPr>
        <p:spPr>
          <a:xfrm>
            <a:off x="3523938" y="3404725"/>
            <a:ext cx="1741500" cy="7323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Remove the Edge</a:t>
            </a:r>
            <a:endParaRPr/>
          </a:p>
        </p:txBody>
      </p:sp>
      <p:sp>
        <p:nvSpPr>
          <p:cNvPr id="498" name="Google Shape;498;p38"/>
          <p:cNvSpPr/>
          <p:nvPr/>
        </p:nvSpPr>
        <p:spPr>
          <a:xfrm>
            <a:off x="5617100" y="3290925"/>
            <a:ext cx="2057400" cy="959904"/>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We need the Edge’s Id</a:t>
            </a:r>
            <a:endParaRPr/>
          </a:p>
        </p:txBody>
      </p:sp>
      <p:sp>
        <p:nvSpPr>
          <p:cNvPr id="499" name="Google Shape;499;p38"/>
          <p:cNvSpPr/>
          <p:nvPr/>
        </p:nvSpPr>
        <p:spPr>
          <a:xfrm>
            <a:off x="1847313" y="1932625"/>
            <a:ext cx="399300" cy="2058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38"/>
          <p:cNvSpPr/>
          <p:nvPr/>
        </p:nvSpPr>
        <p:spPr>
          <a:xfrm>
            <a:off x="3900588" y="1932625"/>
            <a:ext cx="399300" cy="2058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38"/>
          <p:cNvSpPr/>
          <p:nvPr/>
        </p:nvSpPr>
        <p:spPr>
          <a:xfrm>
            <a:off x="6507375" y="1932625"/>
            <a:ext cx="399300" cy="2058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38"/>
          <p:cNvSpPr/>
          <p:nvPr/>
        </p:nvSpPr>
        <p:spPr>
          <a:xfrm>
            <a:off x="2843675" y="3667975"/>
            <a:ext cx="399300" cy="2058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38"/>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38"/>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Simple way to clean gaps</a:t>
            </a:r>
            <a:endParaRPr sz="2120">
              <a:solidFill>
                <a:schemeClr val="lt1"/>
              </a:solidFill>
            </a:endParaRPr>
          </a:p>
        </p:txBody>
      </p:sp>
      <p:pic>
        <p:nvPicPr>
          <p:cNvPr id="505" name="Google Shape;505;p38"/>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506" name="Google Shape;506;p38"/>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7" name="Google Shape;507;p38"/>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39"/>
          <p:cNvPicPr preferRelativeResize="0"/>
          <p:nvPr/>
        </p:nvPicPr>
        <p:blipFill>
          <a:blip r:embed="rId3">
            <a:alphaModFix/>
          </a:blip>
          <a:stretch>
            <a:fillRect/>
          </a:stretch>
        </p:blipFill>
        <p:spPr>
          <a:xfrm>
            <a:off x="251998" y="1071973"/>
            <a:ext cx="4745801" cy="1042575"/>
          </a:xfrm>
          <a:prstGeom prst="rect">
            <a:avLst/>
          </a:prstGeom>
          <a:noFill/>
          <a:ln>
            <a:noFill/>
          </a:ln>
        </p:spPr>
      </p:pic>
      <p:pic>
        <p:nvPicPr>
          <p:cNvPr id="513" name="Google Shape;513;p39"/>
          <p:cNvPicPr preferRelativeResize="0"/>
          <p:nvPr/>
        </p:nvPicPr>
        <p:blipFill>
          <a:blip r:embed="rId4">
            <a:alphaModFix/>
          </a:blip>
          <a:stretch>
            <a:fillRect/>
          </a:stretch>
        </p:blipFill>
        <p:spPr>
          <a:xfrm>
            <a:off x="311688" y="2592088"/>
            <a:ext cx="3248025" cy="1362075"/>
          </a:xfrm>
          <a:prstGeom prst="rect">
            <a:avLst/>
          </a:prstGeom>
          <a:noFill/>
          <a:ln>
            <a:noFill/>
          </a:ln>
        </p:spPr>
      </p:pic>
      <p:sp>
        <p:nvSpPr>
          <p:cNvPr id="514" name="Google Shape;514;p39"/>
          <p:cNvSpPr/>
          <p:nvPr/>
        </p:nvSpPr>
        <p:spPr>
          <a:xfrm>
            <a:off x="5257125" y="964950"/>
            <a:ext cx="277200" cy="11496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39"/>
          <p:cNvSpPr/>
          <p:nvPr/>
        </p:nvSpPr>
        <p:spPr>
          <a:xfrm>
            <a:off x="3694675" y="2515900"/>
            <a:ext cx="277200" cy="15363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39"/>
          <p:cNvSpPr txBox="1"/>
          <p:nvPr/>
        </p:nvSpPr>
        <p:spPr>
          <a:xfrm>
            <a:off x="5846150" y="998050"/>
            <a:ext cx="2940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rPr>
              <a:t>Need to know which Primitives (as TopoElements) belongs to which commune</a:t>
            </a:r>
            <a:endParaRPr sz="1600">
              <a:solidFill>
                <a:schemeClr val="dk1"/>
              </a:solidFill>
            </a:endParaRPr>
          </a:p>
        </p:txBody>
      </p:sp>
      <p:pic>
        <p:nvPicPr>
          <p:cNvPr id="517" name="Google Shape;517;p39"/>
          <p:cNvPicPr preferRelativeResize="0"/>
          <p:nvPr/>
        </p:nvPicPr>
        <p:blipFill>
          <a:blip r:embed="rId5">
            <a:alphaModFix/>
          </a:blip>
          <a:stretch>
            <a:fillRect/>
          </a:stretch>
        </p:blipFill>
        <p:spPr>
          <a:xfrm>
            <a:off x="4284768" y="2473594"/>
            <a:ext cx="1765800" cy="1669331"/>
          </a:xfrm>
          <a:prstGeom prst="rect">
            <a:avLst/>
          </a:prstGeom>
          <a:noFill/>
          <a:ln cap="flat" cmpd="sng" w="9525">
            <a:solidFill>
              <a:srgbClr val="0B5394"/>
            </a:solidFill>
            <a:prstDash val="solid"/>
            <a:round/>
            <a:headEnd len="sm" w="sm" type="none"/>
            <a:tailEnd len="sm" w="sm" type="none"/>
          </a:ln>
        </p:spPr>
      </p:pic>
      <p:pic>
        <p:nvPicPr>
          <p:cNvPr id="518" name="Google Shape;518;p39"/>
          <p:cNvPicPr preferRelativeResize="0"/>
          <p:nvPr/>
        </p:nvPicPr>
        <p:blipFill rotWithShape="1">
          <a:blip r:embed="rId6">
            <a:alphaModFix/>
          </a:blip>
          <a:srcRect b="0" l="0" r="0" t="35107"/>
          <a:stretch/>
        </p:blipFill>
        <p:spPr>
          <a:xfrm>
            <a:off x="6654925" y="2473600"/>
            <a:ext cx="1765800" cy="1669325"/>
          </a:xfrm>
          <a:prstGeom prst="rect">
            <a:avLst/>
          </a:prstGeom>
          <a:noFill/>
          <a:ln cap="flat" cmpd="sng" w="9525">
            <a:solidFill>
              <a:srgbClr val="0B5394"/>
            </a:solidFill>
            <a:prstDash val="solid"/>
            <a:round/>
            <a:headEnd len="sm" w="sm" type="none"/>
            <a:tailEnd len="sm" w="sm" type="none"/>
          </a:ln>
        </p:spPr>
      </p:pic>
      <p:sp>
        <p:nvSpPr>
          <p:cNvPr id="519" name="Google Shape;519;p39"/>
          <p:cNvSpPr/>
          <p:nvPr/>
        </p:nvSpPr>
        <p:spPr>
          <a:xfrm>
            <a:off x="4466711" y="3719261"/>
            <a:ext cx="104700" cy="104700"/>
          </a:xfrm>
          <a:prstGeom prst="rect">
            <a:avLst/>
          </a:prstGeom>
          <a:noFill/>
          <a:ln cap="flat" cmpd="sng" w="2857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0" name="Google Shape;520;p39"/>
          <p:cNvSpPr txBox="1"/>
          <p:nvPr/>
        </p:nvSpPr>
        <p:spPr>
          <a:xfrm>
            <a:off x="4190400" y="4433200"/>
            <a:ext cx="4338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We want to exclude Edges from the contour</a:t>
            </a:r>
            <a:endParaRPr sz="1600">
              <a:solidFill>
                <a:schemeClr val="dk1"/>
              </a:solidFill>
            </a:endParaRPr>
          </a:p>
        </p:txBody>
      </p:sp>
      <p:cxnSp>
        <p:nvCxnSpPr>
          <p:cNvPr id="521" name="Google Shape;521;p39"/>
          <p:cNvCxnSpPr>
            <a:stCxn id="520" idx="0"/>
          </p:cNvCxnSpPr>
          <p:nvPr/>
        </p:nvCxnSpPr>
        <p:spPr>
          <a:xfrm flipH="1" rot="10800000">
            <a:off x="6359550" y="3417100"/>
            <a:ext cx="778500" cy="1016100"/>
          </a:xfrm>
          <a:prstGeom prst="straightConnector1">
            <a:avLst/>
          </a:prstGeom>
          <a:noFill/>
          <a:ln cap="flat" cmpd="sng" w="28575">
            <a:solidFill>
              <a:srgbClr val="3D85C6"/>
            </a:solidFill>
            <a:prstDash val="solid"/>
            <a:round/>
            <a:headEnd len="med" w="med" type="none"/>
            <a:tailEnd len="med" w="med" type="triangle"/>
          </a:ln>
        </p:spPr>
      </p:cxnSp>
      <p:sp>
        <p:nvSpPr>
          <p:cNvPr id="522" name="Google Shape;522;p39"/>
          <p:cNvSpPr/>
          <p:nvPr/>
        </p:nvSpPr>
        <p:spPr>
          <a:xfrm>
            <a:off x="6161800" y="3200863"/>
            <a:ext cx="381900" cy="214800"/>
          </a:xfrm>
          <a:prstGeom prst="rightArrow">
            <a:avLst>
              <a:gd fmla="val 50000" name="adj1"/>
              <a:gd fmla="val 50000" name="adj2"/>
            </a:avLst>
          </a:prstGeom>
          <a:solidFill>
            <a:srgbClr val="3D85C6"/>
          </a:soli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39"/>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39"/>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General tables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525" name="Google Shape;525;p39"/>
          <p:cNvPicPr preferRelativeResize="0"/>
          <p:nvPr/>
        </p:nvPicPr>
        <p:blipFill>
          <a:blip r:embed="rId7">
            <a:alphaModFix/>
          </a:blip>
          <a:stretch>
            <a:fillRect/>
          </a:stretch>
        </p:blipFill>
        <p:spPr>
          <a:xfrm>
            <a:off x="7768625" y="59125"/>
            <a:ext cx="1331376" cy="332450"/>
          </a:xfrm>
          <a:prstGeom prst="rect">
            <a:avLst/>
          </a:prstGeom>
          <a:noFill/>
          <a:ln>
            <a:noFill/>
          </a:ln>
        </p:spPr>
      </p:pic>
      <p:sp>
        <p:nvSpPr>
          <p:cNvPr id="526" name="Google Shape;526;p39"/>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39"/>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0"/>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40"/>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To which possible Commune assign the Gap</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534" name="Google Shape;534;p40"/>
          <p:cNvSpPr/>
          <p:nvPr/>
        </p:nvSpPr>
        <p:spPr>
          <a:xfrm>
            <a:off x="1027500" y="184190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Left Face</a:t>
            </a:r>
            <a:endParaRPr>
              <a:solidFill>
                <a:schemeClr val="dk1"/>
              </a:solidFill>
            </a:endParaRPr>
          </a:p>
        </p:txBody>
      </p:sp>
      <p:sp>
        <p:nvSpPr>
          <p:cNvPr id="535" name="Google Shape;535;p40"/>
          <p:cNvSpPr/>
          <p:nvPr/>
        </p:nvSpPr>
        <p:spPr>
          <a:xfrm>
            <a:off x="2199300" y="184190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accent2"/>
                </a:solidFill>
              </a:rPr>
              <a:t>Right Face</a:t>
            </a:r>
            <a:endParaRPr>
              <a:solidFill>
                <a:schemeClr val="accent2"/>
              </a:solidFill>
            </a:endParaRPr>
          </a:p>
        </p:txBody>
      </p:sp>
      <p:cxnSp>
        <p:nvCxnSpPr>
          <p:cNvPr id="536" name="Google Shape;536;p40"/>
          <p:cNvCxnSpPr/>
          <p:nvPr/>
        </p:nvCxnSpPr>
        <p:spPr>
          <a:xfrm rot="10800000">
            <a:off x="2199125" y="1850850"/>
            <a:ext cx="12300" cy="1944900"/>
          </a:xfrm>
          <a:prstGeom prst="straightConnector1">
            <a:avLst/>
          </a:prstGeom>
          <a:noFill/>
          <a:ln cap="flat" cmpd="sng" w="28575">
            <a:solidFill>
              <a:srgbClr val="E06666"/>
            </a:solidFill>
            <a:prstDash val="solid"/>
            <a:round/>
            <a:headEnd len="med" w="med" type="none"/>
            <a:tailEnd len="med" w="med" type="triangle"/>
          </a:ln>
        </p:spPr>
      </p:cxnSp>
      <p:sp>
        <p:nvSpPr>
          <p:cNvPr id="537" name="Google Shape;537;p40"/>
          <p:cNvSpPr txBox="1"/>
          <p:nvPr/>
        </p:nvSpPr>
        <p:spPr>
          <a:xfrm>
            <a:off x="437225" y="3372100"/>
            <a:ext cx="53400" cy="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538" name="Google Shape;538;p40"/>
          <p:cNvSpPr txBox="1"/>
          <p:nvPr/>
        </p:nvSpPr>
        <p:spPr>
          <a:xfrm>
            <a:off x="247341" y="4257570"/>
            <a:ext cx="1171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Face Id</a:t>
            </a:r>
            <a:endParaRPr sz="1800">
              <a:solidFill>
                <a:schemeClr val="dk1"/>
              </a:solidFill>
            </a:endParaRPr>
          </a:p>
        </p:txBody>
      </p:sp>
      <p:sp>
        <p:nvSpPr>
          <p:cNvPr id="539" name="Google Shape;539;p40"/>
          <p:cNvSpPr txBox="1"/>
          <p:nvPr/>
        </p:nvSpPr>
        <p:spPr>
          <a:xfrm>
            <a:off x="1431074" y="4202375"/>
            <a:ext cx="2706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Which commune contains this Face?</a:t>
            </a:r>
            <a:endParaRPr sz="1800">
              <a:solidFill>
                <a:schemeClr val="dk1"/>
              </a:solidFill>
            </a:endParaRPr>
          </a:p>
        </p:txBody>
      </p:sp>
      <p:cxnSp>
        <p:nvCxnSpPr>
          <p:cNvPr id="540" name="Google Shape;540;p40"/>
          <p:cNvCxnSpPr>
            <a:stCxn id="538" idx="0"/>
            <a:endCxn id="534" idx="2"/>
          </p:cNvCxnSpPr>
          <p:nvPr/>
        </p:nvCxnSpPr>
        <p:spPr>
          <a:xfrm flipH="1" rot="10800000">
            <a:off x="833241" y="3790470"/>
            <a:ext cx="780300" cy="467100"/>
          </a:xfrm>
          <a:prstGeom prst="straightConnector1">
            <a:avLst/>
          </a:prstGeom>
          <a:noFill/>
          <a:ln cap="flat" cmpd="sng" w="28575">
            <a:solidFill>
              <a:srgbClr val="3D85C6"/>
            </a:solidFill>
            <a:prstDash val="solid"/>
            <a:round/>
            <a:headEnd len="med" w="med" type="none"/>
            <a:tailEnd len="med" w="med" type="triangle"/>
          </a:ln>
        </p:spPr>
      </p:cxnSp>
      <p:cxnSp>
        <p:nvCxnSpPr>
          <p:cNvPr id="541" name="Google Shape;541;p40"/>
          <p:cNvCxnSpPr>
            <a:stCxn id="539" idx="0"/>
            <a:endCxn id="535" idx="2"/>
          </p:cNvCxnSpPr>
          <p:nvPr/>
        </p:nvCxnSpPr>
        <p:spPr>
          <a:xfrm flipH="1" rot="10800000">
            <a:off x="2784524" y="3790475"/>
            <a:ext cx="600" cy="411900"/>
          </a:xfrm>
          <a:prstGeom prst="straightConnector1">
            <a:avLst/>
          </a:prstGeom>
          <a:noFill/>
          <a:ln cap="flat" cmpd="sng" w="28575">
            <a:solidFill>
              <a:srgbClr val="3D85C6"/>
            </a:solidFill>
            <a:prstDash val="solid"/>
            <a:round/>
            <a:headEnd len="med" w="med" type="none"/>
            <a:tailEnd len="med" w="med" type="triangle"/>
          </a:ln>
        </p:spPr>
      </p:cxnSp>
      <p:sp>
        <p:nvSpPr>
          <p:cNvPr id="542" name="Google Shape;542;p40"/>
          <p:cNvSpPr/>
          <p:nvPr/>
        </p:nvSpPr>
        <p:spPr>
          <a:xfrm>
            <a:off x="5645025" y="185085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Left Face</a:t>
            </a:r>
            <a:endParaRPr>
              <a:solidFill>
                <a:schemeClr val="dk1"/>
              </a:solidFill>
            </a:endParaRPr>
          </a:p>
        </p:txBody>
      </p:sp>
      <p:sp>
        <p:nvSpPr>
          <p:cNvPr id="543" name="Google Shape;543;p40"/>
          <p:cNvSpPr/>
          <p:nvPr/>
        </p:nvSpPr>
        <p:spPr>
          <a:xfrm>
            <a:off x="6816825" y="185085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accent2"/>
                </a:solidFill>
              </a:rPr>
              <a:t>Right Face</a:t>
            </a:r>
            <a:endParaRPr>
              <a:solidFill>
                <a:schemeClr val="accent2"/>
              </a:solidFill>
            </a:endParaRPr>
          </a:p>
        </p:txBody>
      </p:sp>
      <p:cxnSp>
        <p:nvCxnSpPr>
          <p:cNvPr id="544" name="Google Shape;544;p40"/>
          <p:cNvCxnSpPr/>
          <p:nvPr/>
        </p:nvCxnSpPr>
        <p:spPr>
          <a:xfrm rot="10800000">
            <a:off x="6816650" y="1859800"/>
            <a:ext cx="12300" cy="1944900"/>
          </a:xfrm>
          <a:prstGeom prst="straightConnector1">
            <a:avLst/>
          </a:prstGeom>
          <a:noFill/>
          <a:ln cap="flat" cmpd="sng" w="28575">
            <a:solidFill>
              <a:srgbClr val="E06666"/>
            </a:solidFill>
            <a:prstDash val="solid"/>
            <a:round/>
            <a:headEnd len="med" w="med" type="none"/>
            <a:tailEnd len="med" w="med" type="triangle"/>
          </a:ln>
        </p:spPr>
      </p:cxnSp>
      <p:sp>
        <p:nvSpPr>
          <p:cNvPr id="545" name="Google Shape;545;p40"/>
          <p:cNvSpPr txBox="1"/>
          <p:nvPr/>
        </p:nvSpPr>
        <p:spPr>
          <a:xfrm>
            <a:off x="7560075" y="4271150"/>
            <a:ext cx="1350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Face Id</a:t>
            </a:r>
            <a:endParaRPr sz="1800">
              <a:solidFill>
                <a:schemeClr val="dk1"/>
              </a:solidFill>
            </a:endParaRPr>
          </a:p>
        </p:txBody>
      </p:sp>
      <p:sp>
        <p:nvSpPr>
          <p:cNvPr id="546" name="Google Shape;546;p40"/>
          <p:cNvSpPr txBox="1"/>
          <p:nvPr/>
        </p:nvSpPr>
        <p:spPr>
          <a:xfrm>
            <a:off x="4901775" y="4202386"/>
            <a:ext cx="2658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s" sz="1800">
                <a:solidFill>
                  <a:schemeClr val="dk1"/>
                </a:solidFill>
              </a:rPr>
              <a:t>Which commune contains this Face?</a:t>
            </a:r>
            <a:endParaRPr sz="1800">
              <a:solidFill>
                <a:schemeClr val="dk1"/>
              </a:solidFill>
            </a:endParaRPr>
          </a:p>
        </p:txBody>
      </p:sp>
      <p:cxnSp>
        <p:nvCxnSpPr>
          <p:cNvPr id="547" name="Google Shape;547;p40"/>
          <p:cNvCxnSpPr>
            <a:stCxn id="546" idx="0"/>
            <a:endCxn id="542" idx="2"/>
          </p:cNvCxnSpPr>
          <p:nvPr/>
        </p:nvCxnSpPr>
        <p:spPr>
          <a:xfrm rot="10800000">
            <a:off x="6230925" y="3799486"/>
            <a:ext cx="0" cy="402900"/>
          </a:xfrm>
          <a:prstGeom prst="straightConnector1">
            <a:avLst/>
          </a:prstGeom>
          <a:noFill/>
          <a:ln cap="flat" cmpd="sng" w="28575">
            <a:solidFill>
              <a:srgbClr val="3D85C6"/>
            </a:solidFill>
            <a:prstDash val="solid"/>
            <a:round/>
            <a:headEnd len="med" w="med" type="none"/>
            <a:tailEnd len="med" w="med" type="triangle"/>
          </a:ln>
        </p:spPr>
      </p:cxnSp>
      <p:cxnSp>
        <p:nvCxnSpPr>
          <p:cNvPr id="548" name="Google Shape;548;p40"/>
          <p:cNvCxnSpPr>
            <a:stCxn id="545" idx="0"/>
            <a:endCxn id="543" idx="2"/>
          </p:cNvCxnSpPr>
          <p:nvPr/>
        </p:nvCxnSpPr>
        <p:spPr>
          <a:xfrm rot="10800000">
            <a:off x="7402725" y="3799250"/>
            <a:ext cx="832500" cy="471900"/>
          </a:xfrm>
          <a:prstGeom prst="straightConnector1">
            <a:avLst/>
          </a:prstGeom>
          <a:noFill/>
          <a:ln cap="flat" cmpd="sng" w="28575">
            <a:solidFill>
              <a:srgbClr val="3D85C6"/>
            </a:solidFill>
            <a:prstDash val="solid"/>
            <a:round/>
            <a:headEnd len="med" w="med" type="none"/>
            <a:tailEnd len="med" w="med" type="triangle"/>
          </a:ln>
        </p:spPr>
      </p:cxnSp>
      <p:cxnSp>
        <p:nvCxnSpPr>
          <p:cNvPr id="549" name="Google Shape;549;p40"/>
          <p:cNvCxnSpPr/>
          <p:nvPr/>
        </p:nvCxnSpPr>
        <p:spPr>
          <a:xfrm flipH="1">
            <a:off x="4467675" y="1777225"/>
            <a:ext cx="20700" cy="3185100"/>
          </a:xfrm>
          <a:prstGeom prst="straightConnector1">
            <a:avLst/>
          </a:prstGeom>
          <a:noFill/>
          <a:ln cap="flat" cmpd="sng" w="9525">
            <a:solidFill>
              <a:schemeClr val="dk2"/>
            </a:solidFill>
            <a:prstDash val="solid"/>
            <a:round/>
            <a:headEnd len="med" w="med" type="none"/>
            <a:tailEnd len="med" w="med" type="none"/>
          </a:ln>
        </p:spPr>
      </p:cxnSp>
      <p:sp>
        <p:nvSpPr>
          <p:cNvPr id="550" name="Google Shape;550;p40"/>
          <p:cNvSpPr txBox="1"/>
          <p:nvPr/>
        </p:nvSpPr>
        <p:spPr>
          <a:xfrm>
            <a:off x="328950" y="781525"/>
            <a:ext cx="8251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In communes_topo.edge_data, we can find which Face is on the left and right of all Edges</a:t>
            </a:r>
            <a:endParaRPr sz="1800">
              <a:solidFill>
                <a:schemeClr val="dk1"/>
              </a:solidFill>
            </a:endParaRPr>
          </a:p>
        </p:txBody>
      </p:sp>
      <p:pic>
        <p:nvPicPr>
          <p:cNvPr id="551" name="Google Shape;551;p40"/>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552" name="Google Shape;552;p40"/>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40"/>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41"/>
          <p:cNvPicPr preferRelativeResize="0"/>
          <p:nvPr/>
        </p:nvPicPr>
        <p:blipFill>
          <a:blip r:embed="rId3">
            <a:alphaModFix/>
          </a:blip>
          <a:stretch>
            <a:fillRect/>
          </a:stretch>
        </p:blipFill>
        <p:spPr>
          <a:xfrm>
            <a:off x="394939" y="922426"/>
            <a:ext cx="5151599" cy="2562985"/>
          </a:xfrm>
          <a:prstGeom prst="rect">
            <a:avLst/>
          </a:prstGeom>
          <a:noFill/>
          <a:ln>
            <a:noFill/>
          </a:ln>
        </p:spPr>
      </p:pic>
      <p:sp>
        <p:nvSpPr>
          <p:cNvPr id="559" name="Google Shape;559;p41"/>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41"/>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Clean the Gaps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sp>
        <p:nvSpPr>
          <p:cNvPr id="561" name="Google Shape;561;p41"/>
          <p:cNvSpPr/>
          <p:nvPr/>
        </p:nvSpPr>
        <p:spPr>
          <a:xfrm>
            <a:off x="5532600" y="1437150"/>
            <a:ext cx="471900" cy="12774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41"/>
          <p:cNvSpPr/>
          <p:nvPr/>
        </p:nvSpPr>
        <p:spPr>
          <a:xfrm>
            <a:off x="6170250" y="1774925"/>
            <a:ext cx="2713800" cy="5379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Look a Commune who has the Gap as neighbor</a:t>
            </a:r>
            <a:endParaRPr/>
          </a:p>
        </p:txBody>
      </p:sp>
      <p:sp>
        <p:nvSpPr>
          <p:cNvPr id="563" name="Google Shape;563;p41"/>
          <p:cNvSpPr/>
          <p:nvPr/>
        </p:nvSpPr>
        <p:spPr>
          <a:xfrm>
            <a:off x="6182325" y="2873100"/>
            <a:ext cx="2783700" cy="3372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Assign the Gap to the Commune</a:t>
            </a:r>
            <a:endParaRPr/>
          </a:p>
        </p:txBody>
      </p:sp>
      <p:sp>
        <p:nvSpPr>
          <p:cNvPr id="564" name="Google Shape;564;p41"/>
          <p:cNvSpPr/>
          <p:nvPr/>
        </p:nvSpPr>
        <p:spPr>
          <a:xfrm>
            <a:off x="6170250" y="1063850"/>
            <a:ext cx="2713800" cy="467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Record the Edge who divides the Gap from the Commune</a:t>
            </a:r>
            <a:endParaRPr/>
          </a:p>
        </p:txBody>
      </p:sp>
      <p:cxnSp>
        <p:nvCxnSpPr>
          <p:cNvPr id="565" name="Google Shape;565;p41"/>
          <p:cNvCxnSpPr/>
          <p:nvPr/>
        </p:nvCxnSpPr>
        <p:spPr>
          <a:xfrm>
            <a:off x="5479130" y="3041397"/>
            <a:ext cx="513300" cy="9300"/>
          </a:xfrm>
          <a:prstGeom prst="straightConnector1">
            <a:avLst/>
          </a:prstGeom>
          <a:noFill/>
          <a:ln cap="flat" cmpd="sng" w="28575">
            <a:solidFill>
              <a:srgbClr val="3D85C6"/>
            </a:solidFill>
            <a:prstDash val="solid"/>
            <a:round/>
            <a:headEnd len="med" w="med" type="none"/>
            <a:tailEnd len="med" w="med" type="triangle"/>
          </a:ln>
        </p:spPr>
      </p:cxnSp>
      <p:cxnSp>
        <p:nvCxnSpPr>
          <p:cNvPr id="566" name="Google Shape;566;p41"/>
          <p:cNvCxnSpPr/>
          <p:nvPr/>
        </p:nvCxnSpPr>
        <p:spPr>
          <a:xfrm flipH="1" rot="10800000">
            <a:off x="2992500" y="1327338"/>
            <a:ext cx="3044400" cy="11400"/>
          </a:xfrm>
          <a:prstGeom prst="straightConnector1">
            <a:avLst/>
          </a:prstGeom>
          <a:noFill/>
          <a:ln cap="flat" cmpd="sng" w="28575">
            <a:solidFill>
              <a:srgbClr val="3D85C6"/>
            </a:solidFill>
            <a:prstDash val="solid"/>
            <a:round/>
            <a:headEnd len="med" w="med" type="none"/>
            <a:tailEnd len="med" w="med" type="triangle"/>
          </a:ln>
        </p:spPr>
      </p:cxnSp>
      <p:pic>
        <p:nvPicPr>
          <p:cNvPr id="567" name="Google Shape;567;p41"/>
          <p:cNvPicPr preferRelativeResize="0"/>
          <p:nvPr/>
        </p:nvPicPr>
        <p:blipFill>
          <a:blip r:embed="rId4">
            <a:alphaModFix/>
          </a:blip>
          <a:stretch>
            <a:fillRect/>
          </a:stretch>
        </p:blipFill>
        <p:spPr>
          <a:xfrm>
            <a:off x="394950" y="4007186"/>
            <a:ext cx="4343400" cy="485775"/>
          </a:xfrm>
          <a:prstGeom prst="rect">
            <a:avLst/>
          </a:prstGeom>
          <a:noFill/>
          <a:ln>
            <a:noFill/>
          </a:ln>
        </p:spPr>
      </p:pic>
      <p:sp>
        <p:nvSpPr>
          <p:cNvPr id="568" name="Google Shape;568;p41"/>
          <p:cNvSpPr/>
          <p:nvPr/>
        </p:nvSpPr>
        <p:spPr>
          <a:xfrm>
            <a:off x="6170250" y="4007175"/>
            <a:ext cx="2783700" cy="3372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Remove the Edges</a:t>
            </a:r>
            <a:endParaRPr/>
          </a:p>
        </p:txBody>
      </p:sp>
      <p:cxnSp>
        <p:nvCxnSpPr>
          <p:cNvPr id="569" name="Google Shape;569;p41"/>
          <p:cNvCxnSpPr/>
          <p:nvPr/>
        </p:nvCxnSpPr>
        <p:spPr>
          <a:xfrm flipH="1" rot="10800000">
            <a:off x="4781255" y="4168572"/>
            <a:ext cx="1236300" cy="6900"/>
          </a:xfrm>
          <a:prstGeom prst="straightConnector1">
            <a:avLst/>
          </a:prstGeom>
          <a:noFill/>
          <a:ln cap="flat" cmpd="sng" w="28575">
            <a:solidFill>
              <a:srgbClr val="3D85C6"/>
            </a:solidFill>
            <a:prstDash val="solid"/>
            <a:round/>
            <a:headEnd len="med" w="med" type="none"/>
            <a:tailEnd len="med" w="med" type="triangle"/>
          </a:ln>
        </p:spPr>
      </p:cxnSp>
      <p:pic>
        <p:nvPicPr>
          <p:cNvPr id="570" name="Google Shape;570;p41"/>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571" name="Google Shape;571;p41"/>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2" name="Google Shape;572;p41"/>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5"/>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What I represent?</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sp>
        <p:nvSpPr>
          <p:cNvPr id="84" name="Google Shape;84;p15"/>
          <p:cNvSpPr txBox="1"/>
          <p:nvPr/>
        </p:nvSpPr>
        <p:spPr>
          <a:xfrm>
            <a:off x="1651575" y="1015750"/>
            <a:ext cx="2147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State limits?</a:t>
            </a:r>
            <a:endParaRPr sz="1800">
              <a:solidFill>
                <a:schemeClr val="dk1"/>
              </a:solidFill>
            </a:endParaRPr>
          </a:p>
        </p:txBody>
      </p:sp>
      <p:sp>
        <p:nvSpPr>
          <p:cNvPr id="85" name="Google Shape;85;p15"/>
          <p:cNvSpPr txBox="1"/>
          <p:nvPr/>
        </p:nvSpPr>
        <p:spPr>
          <a:xfrm>
            <a:off x="4843300" y="1015738"/>
            <a:ext cx="220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Country limits?</a:t>
            </a:r>
            <a:endParaRPr sz="1800">
              <a:solidFill>
                <a:schemeClr val="dk1"/>
              </a:solidFill>
            </a:endParaRPr>
          </a:p>
        </p:txBody>
      </p:sp>
      <p:sp>
        <p:nvSpPr>
          <p:cNvPr id="86" name="Google Shape;86;p15"/>
          <p:cNvSpPr txBox="1"/>
          <p:nvPr/>
        </p:nvSpPr>
        <p:spPr>
          <a:xfrm>
            <a:off x="-49450" y="2339875"/>
            <a:ext cx="1898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Property limits?</a:t>
            </a:r>
            <a:endParaRPr sz="1800">
              <a:solidFill>
                <a:schemeClr val="dk1"/>
              </a:solidFill>
            </a:endParaRPr>
          </a:p>
        </p:txBody>
      </p:sp>
      <p:sp>
        <p:nvSpPr>
          <p:cNvPr id="87" name="Google Shape;87;p15"/>
          <p:cNvSpPr txBox="1"/>
          <p:nvPr/>
        </p:nvSpPr>
        <p:spPr>
          <a:xfrm>
            <a:off x="6732025" y="1832850"/>
            <a:ext cx="220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Deep sea limit?</a:t>
            </a:r>
            <a:endParaRPr sz="1800">
              <a:solidFill>
                <a:schemeClr val="dk1"/>
              </a:solidFill>
            </a:endParaRPr>
          </a:p>
        </p:txBody>
      </p:sp>
      <p:sp>
        <p:nvSpPr>
          <p:cNvPr id="88" name="Google Shape;88;p15"/>
          <p:cNvSpPr txBox="1"/>
          <p:nvPr/>
        </p:nvSpPr>
        <p:spPr>
          <a:xfrm>
            <a:off x="6808175" y="3192175"/>
            <a:ext cx="2207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Volcano limit?</a:t>
            </a:r>
            <a:endParaRPr sz="1800">
              <a:solidFill>
                <a:schemeClr val="dk1"/>
              </a:solidFill>
            </a:endParaRPr>
          </a:p>
        </p:txBody>
      </p:sp>
      <p:sp>
        <p:nvSpPr>
          <p:cNvPr id="89" name="Google Shape;89;p15"/>
          <p:cNvSpPr txBox="1"/>
          <p:nvPr/>
        </p:nvSpPr>
        <p:spPr>
          <a:xfrm>
            <a:off x="3407400" y="4003850"/>
            <a:ext cx="2481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Disaster safe zone limit?</a:t>
            </a:r>
            <a:endParaRPr sz="1800">
              <a:solidFill>
                <a:schemeClr val="dk1"/>
              </a:solidFill>
            </a:endParaRPr>
          </a:p>
        </p:txBody>
      </p:sp>
      <p:pic>
        <p:nvPicPr>
          <p:cNvPr id="90" name="Google Shape;90;p15"/>
          <p:cNvPicPr preferRelativeResize="0"/>
          <p:nvPr/>
        </p:nvPicPr>
        <p:blipFill>
          <a:blip r:embed="rId3">
            <a:alphaModFix/>
          </a:blip>
          <a:stretch>
            <a:fillRect/>
          </a:stretch>
        </p:blipFill>
        <p:spPr>
          <a:xfrm rot="5400000">
            <a:off x="3387650" y="309501"/>
            <a:ext cx="1889100" cy="4799650"/>
          </a:xfrm>
          <a:prstGeom prst="rect">
            <a:avLst/>
          </a:prstGeom>
          <a:noFill/>
          <a:ln>
            <a:noFill/>
          </a:ln>
        </p:spPr>
      </p:pic>
      <p:pic>
        <p:nvPicPr>
          <p:cNvPr id="91" name="Google Shape;91;p15"/>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92" name="Google Shape;92;p15"/>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 name="Google Shape;93;p15"/>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pic>
        <p:nvPicPr>
          <p:cNvPr id="577" name="Google Shape;577;p42"/>
          <p:cNvPicPr preferRelativeResize="0"/>
          <p:nvPr/>
        </p:nvPicPr>
        <p:blipFill>
          <a:blip r:embed="rId3">
            <a:alphaModFix/>
          </a:blip>
          <a:stretch>
            <a:fillRect/>
          </a:stretch>
        </p:blipFill>
        <p:spPr>
          <a:xfrm>
            <a:off x="4288300" y="1204350"/>
            <a:ext cx="631497" cy="3157550"/>
          </a:xfrm>
          <a:prstGeom prst="rect">
            <a:avLst/>
          </a:prstGeom>
          <a:noFill/>
          <a:ln>
            <a:noFill/>
          </a:ln>
        </p:spPr>
      </p:pic>
      <p:pic>
        <p:nvPicPr>
          <p:cNvPr id="578" name="Google Shape;578;p42"/>
          <p:cNvPicPr preferRelativeResize="0"/>
          <p:nvPr/>
        </p:nvPicPr>
        <p:blipFill>
          <a:blip r:embed="rId4">
            <a:alphaModFix/>
          </a:blip>
          <a:stretch>
            <a:fillRect/>
          </a:stretch>
        </p:blipFill>
        <p:spPr>
          <a:xfrm>
            <a:off x="6287975" y="1204342"/>
            <a:ext cx="705800" cy="3157559"/>
          </a:xfrm>
          <a:prstGeom prst="rect">
            <a:avLst/>
          </a:prstGeom>
          <a:noFill/>
          <a:ln>
            <a:noFill/>
          </a:ln>
        </p:spPr>
      </p:pic>
      <p:sp>
        <p:nvSpPr>
          <p:cNvPr id="579" name="Google Shape;579;p42"/>
          <p:cNvSpPr txBox="1"/>
          <p:nvPr/>
        </p:nvSpPr>
        <p:spPr>
          <a:xfrm>
            <a:off x="6178150" y="651588"/>
            <a:ext cx="122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Comunas</a:t>
            </a:r>
            <a:endParaRPr sz="1800">
              <a:solidFill>
                <a:schemeClr val="dk1"/>
              </a:solidFill>
            </a:endParaRPr>
          </a:p>
        </p:txBody>
      </p:sp>
      <p:sp>
        <p:nvSpPr>
          <p:cNvPr id="580" name="Google Shape;580;p42"/>
          <p:cNvSpPr txBox="1"/>
          <p:nvPr/>
        </p:nvSpPr>
        <p:spPr>
          <a:xfrm>
            <a:off x="3995800" y="651588"/>
            <a:ext cx="1447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Provincias</a:t>
            </a:r>
            <a:endParaRPr sz="1800">
              <a:solidFill>
                <a:schemeClr val="dk1"/>
              </a:solidFill>
            </a:endParaRPr>
          </a:p>
        </p:txBody>
      </p:sp>
      <p:pic>
        <p:nvPicPr>
          <p:cNvPr id="581" name="Google Shape;581;p42"/>
          <p:cNvPicPr preferRelativeResize="0"/>
          <p:nvPr/>
        </p:nvPicPr>
        <p:blipFill>
          <a:blip r:embed="rId5">
            <a:alphaModFix/>
          </a:blip>
          <a:stretch>
            <a:fillRect/>
          </a:stretch>
        </p:blipFill>
        <p:spPr>
          <a:xfrm>
            <a:off x="2176350" y="1204400"/>
            <a:ext cx="631500" cy="3157500"/>
          </a:xfrm>
          <a:prstGeom prst="rect">
            <a:avLst/>
          </a:prstGeom>
          <a:noFill/>
          <a:ln>
            <a:noFill/>
          </a:ln>
        </p:spPr>
      </p:pic>
      <p:sp>
        <p:nvSpPr>
          <p:cNvPr id="582" name="Google Shape;582;p42"/>
          <p:cNvSpPr txBox="1"/>
          <p:nvPr/>
        </p:nvSpPr>
        <p:spPr>
          <a:xfrm>
            <a:off x="1768200" y="666438"/>
            <a:ext cx="1447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Regiones</a:t>
            </a:r>
            <a:endParaRPr sz="1800">
              <a:solidFill>
                <a:schemeClr val="dk1"/>
              </a:solidFill>
            </a:endParaRPr>
          </a:p>
        </p:txBody>
      </p:sp>
      <p:sp>
        <p:nvSpPr>
          <p:cNvPr id="583" name="Google Shape;583;p42"/>
          <p:cNvSpPr txBox="1"/>
          <p:nvPr/>
        </p:nvSpPr>
        <p:spPr>
          <a:xfrm>
            <a:off x="393600" y="4396537"/>
            <a:ext cx="8058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Fix the overlaps and gaps from the communes also fixed the provinces and regions.</a:t>
            </a:r>
            <a:endParaRPr sz="1800">
              <a:solidFill>
                <a:schemeClr val="dk1"/>
              </a:solidFill>
            </a:endParaRPr>
          </a:p>
        </p:txBody>
      </p:sp>
      <p:sp>
        <p:nvSpPr>
          <p:cNvPr id="584" name="Google Shape;584;p42"/>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42"/>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Result</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586" name="Google Shape;586;p42"/>
          <p:cNvPicPr preferRelativeResize="0"/>
          <p:nvPr/>
        </p:nvPicPr>
        <p:blipFill>
          <a:blip r:embed="rId6">
            <a:alphaModFix/>
          </a:blip>
          <a:stretch>
            <a:fillRect/>
          </a:stretch>
        </p:blipFill>
        <p:spPr>
          <a:xfrm>
            <a:off x="7768625" y="59125"/>
            <a:ext cx="1331376" cy="332450"/>
          </a:xfrm>
          <a:prstGeom prst="rect">
            <a:avLst/>
          </a:prstGeom>
          <a:noFill/>
          <a:ln>
            <a:noFill/>
          </a:ln>
        </p:spPr>
      </p:pic>
      <p:sp>
        <p:nvSpPr>
          <p:cNvPr id="587" name="Google Shape;587;p42"/>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8" name="Google Shape;588;p42"/>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3"/>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4" name="Google Shape;594;p43"/>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Ideas and Future</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595" name="Google Shape;595;p43"/>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596" name="Google Shape;596;p43"/>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7" name="Google Shape;597;p43"/>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
        <p:nvSpPr>
          <p:cNvPr id="598" name="Google Shape;598;p43"/>
          <p:cNvSpPr txBox="1"/>
          <p:nvPr/>
        </p:nvSpPr>
        <p:spPr>
          <a:xfrm>
            <a:off x="379625" y="523450"/>
            <a:ext cx="8117100" cy="461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2"/>
                </a:solidFill>
              </a:rPr>
              <a:t>More functions: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Array of TopoGeometries</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Neighborhood of </a:t>
            </a:r>
            <a:r>
              <a:rPr lang="es" sz="1800">
                <a:solidFill>
                  <a:schemeClr val="dk2"/>
                </a:solidFill>
              </a:rPr>
              <a:t>Primitives.</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Neighborhood of TopoGeometries.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s" sz="1800">
                <a:solidFill>
                  <a:schemeClr val="dk2"/>
                </a:solidFill>
              </a:rPr>
              <a:t>3D Topology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Categorize space.</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Topology of mountain, surfaces, tunnels and </a:t>
            </a:r>
            <a:r>
              <a:rPr lang="es" sz="1800">
                <a:solidFill>
                  <a:schemeClr val="dk2"/>
                </a:solidFill>
              </a:rPr>
              <a:t>underground.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s" sz="1800">
                <a:solidFill>
                  <a:schemeClr val="dk2"/>
                </a:solidFill>
              </a:rPr>
              <a:t>Lower Primitives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342900" lvl="0" marL="457200" rtl="0" algn="l">
              <a:spcBef>
                <a:spcPts val="0"/>
              </a:spcBef>
              <a:spcAft>
                <a:spcPts val="0"/>
              </a:spcAft>
              <a:buClr>
                <a:schemeClr val="dk2"/>
              </a:buClr>
              <a:buSzPts val="1800"/>
              <a:buChar char="●"/>
            </a:pPr>
            <a:r>
              <a:rPr lang="es" sz="1800">
                <a:solidFill>
                  <a:schemeClr val="dk2"/>
                </a:solidFill>
              </a:rPr>
              <a:t>With a Layer or Primitive set, some sources/several ones are designed to build them, for example some </a:t>
            </a:r>
            <a:r>
              <a:rPr lang="es" sz="1800">
                <a:solidFill>
                  <a:schemeClr val="dk2"/>
                </a:solidFill>
              </a:rPr>
              <a:t>institutions</a:t>
            </a:r>
            <a:r>
              <a:rPr lang="es" sz="1800">
                <a:solidFill>
                  <a:schemeClr val="dk2"/>
                </a:solidFill>
              </a:rPr>
              <a:t> independently has smaller zones than the communes.</a:t>
            </a:r>
            <a:endParaRPr sz="1800">
              <a:solidFill>
                <a:schemeClr val="dk2"/>
              </a:solidFill>
            </a:endParaRPr>
          </a:p>
        </p:txBody>
      </p:sp>
      <p:sp>
        <p:nvSpPr>
          <p:cNvPr id="599" name="Google Shape;599;p43"/>
          <p:cNvSpPr/>
          <p:nvPr/>
        </p:nvSpPr>
        <p:spPr>
          <a:xfrm>
            <a:off x="4824725" y="1018825"/>
            <a:ext cx="3672000" cy="1552932"/>
          </a:xfrm>
          <a:prstGeom prst="clou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Just ideas, some crazy ideas, breaking ideas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5" name="Google Shape;60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pic>
        <p:nvPicPr>
          <p:cNvPr id="610" name="Google Shape;610;p45"/>
          <p:cNvPicPr preferRelativeResize="0"/>
          <p:nvPr/>
        </p:nvPicPr>
        <p:blipFill>
          <a:blip r:embed="rId3">
            <a:alphaModFix/>
          </a:blip>
          <a:stretch>
            <a:fillRect/>
          </a:stretch>
        </p:blipFill>
        <p:spPr>
          <a:xfrm>
            <a:off x="1379550" y="1414250"/>
            <a:ext cx="6502125" cy="754075"/>
          </a:xfrm>
          <a:prstGeom prst="rect">
            <a:avLst/>
          </a:prstGeom>
          <a:noFill/>
          <a:ln>
            <a:noFill/>
          </a:ln>
        </p:spPr>
      </p:pic>
      <p:sp>
        <p:nvSpPr>
          <p:cNvPr id="611" name="Google Shape;611;p45"/>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2" name="Google Shape;612;p45"/>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Eliminando la línea</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613" name="Google Shape;613;p45"/>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614" name="Google Shape;6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
        <p:nvSpPr>
          <p:cNvPr id="615" name="Google Shape;615;p45"/>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6" name="Google Shape;616;p45"/>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46"/>
          <p:cNvSpPr txBox="1"/>
          <p:nvPr>
            <p:ph type="ctrTitle"/>
          </p:nvPr>
        </p:nvSpPr>
        <p:spPr>
          <a:xfrm>
            <a:off x="407779" y="899775"/>
            <a:ext cx="44919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5600">
                <a:solidFill>
                  <a:srgbClr val="40556A"/>
                </a:solidFill>
              </a:rPr>
              <a:t>Postgis Topology</a:t>
            </a:r>
            <a:endParaRPr sz="5600">
              <a:solidFill>
                <a:srgbClr val="40556A"/>
              </a:solidFill>
            </a:endParaRPr>
          </a:p>
        </p:txBody>
      </p:sp>
      <p:pic>
        <p:nvPicPr>
          <p:cNvPr id="622" name="Google Shape;622;p46"/>
          <p:cNvPicPr preferRelativeResize="0"/>
          <p:nvPr/>
        </p:nvPicPr>
        <p:blipFill rotWithShape="1">
          <a:blip r:embed="rId3">
            <a:alphaModFix/>
          </a:blip>
          <a:srcRect b="0" l="3337" r="49859" t="0"/>
          <a:stretch/>
        </p:blipFill>
        <p:spPr>
          <a:xfrm>
            <a:off x="5706025" y="147800"/>
            <a:ext cx="3265526" cy="4825725"/>
          </a:xfrm>
          <a:prstGeom prst="rect">
            <a:avLst/>
          </a:prstGeom>
          <a:noFill/>
          <a:ln>
            <a:noFill/>
          </a:ln>
        </p:spPr>
      </p:pic>
      <p:sp>
        <p:nvSpPr>
          <p:cNvPr id="623" name="Google Shape;623;p46"/>
          <p:cNvSpPr/>
          <p:nvPr/>
        </p:nvSpPr>
        <p:spPr>
          <a:xfrm>
            <a:off x="0" y="201825"/>
            <a:ext cx="1788300" cy="160200"/>
          </a:xfrm>
          <a:prstGeom prst="rect">
            <a:avLst/>
          </a:prstGeom>
          <a:solidFill>
            <a:srgbClr val="7094B7"/>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24" name="Google Shape;624;p46"/>
          <p:cNvPicPr preferRelativeResize="0"/>
          <p:nvPr/>
        </p:nvPicPr>
        <p:blipFill>
          <a:blip r:embed="rId4">
            <a:alphaModFix/>
          </a:blip>
          <a:stretch>
            <a:fillRect/>
          </a:stretch>
        </p:blipFill>
        <p:spPr>
          <a:xfrm>
            <a:off x="1900900" y="4485775"/>
            <a:ext cx="1598099" cy="399050"/>
          </a:xfrm>
          <a:prstGeom prst="rect">
            <a:avLst/>
          </a:prstGeom>
          <a:noFill/>
          <a:ln>
            <a:noFill/>
          </a:ln>
        </p:spPr>
      </p:pic>
      <p:sp>
        <p:nvSpPr>
          <p:cNvPr id="625" name="Google Shape;625;p46"/>
          <p:cNvSpPr txBox="1"/>
          <p:nvPr>
            <p:ph type="ctrTitle"/>
          </p:nvPr>
        </p:nvSpPr>
        <p:spPr>
          <a:xfrm>
            <a:off x="407775" y="3244250"/>
            <a:ext cx="4491900" cy="577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s" sz="1920">
                <a:solidFill>
                  <a:srgbClr val="40556A"/>
                </a:solidFill>
              </a:rPr>
              <a:t>Relator: Felipe Matas</a:t>
            </a:r>
            <a:endParaRPr sz="1920">
              <a:solidFill>
                <a:srgbClr val="40556A"/>
              </a:solidFill>
            </a:endParaRPr>
          </a:p>
        </p:txBody>
      </p:sp>
      <p:sp>
        <p:nvSpPr>
          <p:cNvPr id="626" name="Google Shape;62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pic>
        <p:nvPicPr>
          <p:cNvPr id="631" name="Google Shape;631;p47"/>
          <p:cNvPicPr preferRelativeResize="0"/>
          <p:nvPr/>
        </p:nvPicPr>
        <p:blipFill rotWithShape="1">
          <a:blip r:embed="rId3">
            <a:alphaModFix/>
          </a:blip>
          <a:srcRect b="0" l="0" r="0" t="42256"/>
          <a:stretch/>
        </p:blipFill>
        <p:spPr>
          <a:xfrm>
            <a:off x="675550" y="1205845"/>
            <a:ext cx="3286125" cy="1611475"/>
          </a:xfrm>
          <a:prstGeom prst="rect">
            <a:avLst/>
          </a:prstGeom>
          <a:noFill/>
          <a:ln>
            <a:noFill/>
          </a:ln>
        </p:spPr>
      </p:pic>
      <p:sp>
        <p:nvSpPr>
          <p:cNvPr id="632" name="Google Shape;632;p47"/>
          <p:cNvSpPr/>
          <p:nvPr/>
        </p:nvSpPr>
        <p:spPr>
          <a:xfrm>
            <a:off x="4392050" y="1830388"/>
            <a:ext cx="787500" cy="3624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33" name="Google Shape;633;p47"/>
          <p:cNvPicPr preferRelativeResize="0"/>
          <p:nvPr/>
        </p:nvPicPr>
        <p:blipFill>
          <a:blip r:embed="rId4">
            <a:alphaModFix/>
          </a:blip>
          <a:stretch>
            <a:fillRect/>
          </a:stretch>
        </p:blipFill>
        <p:spPr>
          <a:xfrm>
            <a:off x="6018475" y="1193813"/>
            <a:ext cx="2019300" cy="1438275"/>
          </a:xfrm>
          <a:prstGeom prst="rect">
            <a:avLst/>
          </a:prstGeom>
          <a:noFill/>
          <a:ln>
            <a:noFill/>
          </a:ln>
        </p:spPr>
      </p:pic>
      <p:sp>
        <p:nvSpPr>
          <p:cNvPr id="634" name="Google Shape;634;p47"/>
          <p:cNvSpPr/>
          <p:nvPr/>
        </p:nvSpPr>
        <p:spPr>
          <a:xfrm>
            <a:off x="5598114" y="3275927"/>
            <a:ext cx="2815668" cy="1078704"/>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Acceder al elemento layer_id de la llave compuesta</a:t>
            </a:r>
            <a:endParaRPr/>
          </a:p>
        </p:txBody>
      </p:sp>
      <p:sp>
        <p:nvSpPr>
          <p:cNvPr id="635" name="Google Shape;635;p47"/>
          <p:cNvSpPr/>
          <p:nvPr/>
        </p:nvSpPr>
        <p:spPr>
          <a:xfrm>
            <a:off x="888602" y="3275927"/>
            <a:ext cx="2815668" cy="1078704"/>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Recordar layer_id</a:t>
            </a:r>
            <a:endParaRPr/>
          </a:p>
        </p:txBody>
      </p:sp>
      <p:sp>
        <p:nvSpPr>
          <p:cNvPr id="636" name="Google Shape;636;p47"/>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7" name="Google Shape;637;p47"/>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Encontremos el ID de la capa</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638" name="Google Shape;638;p47"/>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639" name="Google Shape;639;p47"/>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0" name="Google Shape;640;p47"/>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48"/>
          <p:cNvSpPr/>
          <p:nvPr/>
        </p:nvSpPr>
        <p:spPr>
          <a:xfrm>
            <a:off x="5402000" y="127785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dk1"/>
                </a:solidFill>
              </a:rPr>
              <a:t>Left Face</a:t>
            </a:r>
            <a:endParaRPr>
              <a:solidFill>
                <a:schemeClr val="dk1"/>
              </a:solidFill>
            </a:endParaRPr>
          </a:p>
        </p:txBody>
      </p:sp>
      <p:sp>
        <p:nvSpPr>
          <p:cNvPr id="646" name="Google Shape;646;p48"/>
          <p:cNvSpPr/>
          <p:nvPr/>
        </p:nvSpPr>
        <p:spPr>
          <a:xfrm>
            <a:off x="6573800" y="1277850"/>
            <a:ext cx="1171800" cy="1948500"/>
          </a:xfrm>
          <a:prstGeom prst="rect">
            <a:avLst/>
          </a:prstGeom>
          <a:solidFill>
            <a:srgbClr val="FCE5C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accent2"/>
                </a:solidFill>
              </a:rPr>
              <a:t>Right Face</a:t>
            </a:r>
            <a:endParaRPr>
              <a:solidFill>
                <a:schemeClr val="accent2"/>
              </a:solidFill>
            </a:endParaRPr>
          </a:p>
        </p:txBody>
      </p:sp>
      <p:cxnSp>
        <p:nvCxnSpPr>
          <p:cNvPr id="647" name="Google Shape;647;p48"/>
          <p:cNvCxnSpPr/>
          <p:nvPr/>
        </p:nvCxnSpPr>
        <p:spPr>
          <a:xfrm rot="10800000">
            <a:off x="6573625" y="1286800"/>
            <a:ext cx="12300" cy="1944900"/>
          </a:xfrm>
          <a:prstGeom prst="straightConnector1">
            <a:avLst/>
          </a:prstGeom>
          <a:noFill/>
          <a:ln cap="flat" cmpd="sng" w="28575">
            <a:solidFill>
              <a:srgbClr val="E06666"/>
            </a:solidFill>
            <a:prstDash val="solid"/>
            <a:round/>
            <a:headEnd len="med" w="med" type="none"/>
            <a:tailEnd len="med" w="med" type="triangle"/>
          </a:ln>
        </p:spPr>
      </p:cxnSp>
      <p:sp>
        <p:nvSpPr>
          <p:cNvPr id="648" name="Google Shape;648;p48"/>
          <p:cNvSpPr txBox="1"/>
          <p:nvPr/>
        </p:nvSpPr>
        <p:spPr>
          <a:xfrm>
            <a:off x="4931625" y="3707100"/>
            <a:ext cx="53400" cy="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49" name="Google Shape;649;p48"/>
          <p:cNvSpPr txBox="1"/>
          <p:nvPr/>
        </p:nvSpPr>
        <p:spPr>
          <a:xfrm>
            <a:off x="4825400" y="3845700"/>
            <a:ext cx="881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rgbClr val="192D3F"/>
                </a:solidFill>
              </a:rPr>
              <a:t>Hueco</a:t>
            </a:r>
            <a:endParaRPr sz="1800">
              <a:solidFill>
                <a:srgbClr val="192D3F"/>
              </a:solidFill>
            </a:endParaRPr>
          </a:p>
        </p:txBody>
      </p:sp>
      <p:sp>
        <p:nvSpPr>
          <p:cNvPr id="650" name="Google Shape;650;p48"/>
          <p:cNvSpPr txBox="1"/>
          <p:nvPr/>
        </p:nvSpPr>
        <p:spPr>
          <a:xfrm>
            <a:off x="6748700" y="3707100"/>
            <a:ext cx="2197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rgbClr val="192D3F"/>
                </a:solidFill>
              </a:rPr>
              <a:t>¿Qué comuna contiene esta cara?</a:t>
            </a:r>
            <a:endParaRPr sz="1800">
              <a:solidFill>
                <a:srgbClr val="192D3F"/>
              </a:solidFill>
            </a:endParaRPr>
          </a:p>
        </p:txBody>
      </p:sp>
      <p:cxnSp>
        <p:nvCxnSpPr>
          <p:cNvPr id="651" name="Google Shape;651;p48"/>
          <p:cNvCxnSpPr>
            <a:stCxn id="649" idx="0"/>
            <a:endCxn id="645" idx="2"/>
          </p:cNvCxnSpPr>
          <p:nvPr/>
        </p:nvCxnSpPr>
        <p:spPr>
          <a:xfrm flipH="1" rot="10800000">
            <a:off x="5266100" y="3226500"/>
            <a:ext cx="721800" cy="619200"/>
          </a:xfrm>
          <a:prstGeom prst="straightConnector1">
            <a:avLst/>
          </a:prstGeom>
          <a:noFill/>
          <a:ln cap="flat" cmpd="sng" w="28575">
            <a:solidFill>
              <a:srgbClr val="3D85C6"/>
            </a:solidFill>
            <a:prstDash val="solid"/>
            <a:round/>
            <a:headEnd len="med" w="med" type="none"/>
            <a:tailEnd len="med" w="med" type="triangle"/>
          </a:ln>
        </p:spPr>
      </p:cxnSp>
      <p:cxnSp>
        <p:nvCxnSpPr>
          <p:cNvPr id="652" name="Google Shape;652;p48"/>
          <p:cNvCxnSpPr>
            <a:stCxn id="650" idx="0"/>
            <a:endCxn id="646" idx="2"/>
          </p:cNvCxnSpPr>
          <p:nvPr/>
        </p:nvCxnSpPr>
        <p:spPr>
          <a:xfrm rot="10800000">
            <a:off x="7159700" y="3226500"/>
            <a:ext cx="687900" cy="480600"/>
          </a:xfrm>
          <a:prstGeom prst="straightConnector1">
            <a:avLst/>
          </a:prstGeom>
          <a:noFill/>
          <a:ln cap="flat" cmpd="sng" w="28575">
            <a:solidFill>
              <a:srgbClr val="3D85C6"/>
            </a:solidFill>
            <a:prstDash val="solid"/>
            <a:round/>
            <a:headEnd len="med" w="med" type="none"/>
            <a:tailEnd len="med" w="med" type="triangle"/>
          </a:ln>
        </p:spPr>
      </p:cxnSp>
      <p:sp>
        <p:nvSpPr>
          <p:cNvPr id="653" name="Google Shape;653;p48"/>
          <p:cNvSpPr/>
          <p:nvPr/>
        </p:nvSpPr>
        <p:spPr>
          <a:xfrm>
            <a:off x="667650" y="3010075"/>
            <a:ext cx="2866428" cy="1370952"/>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Hacemos lo mismo suponiendo el gap a la derecha</a:t>
            </a:r>
            <a:endParaRPr/>
          </a:p>
        </p:txBody>
      </p:sp>
      <p:pic>
        <p:nvPicPr>
          <p:cNvPr id="654" name="Google Shape;654;p48"/>
          <p:cNvPicPr preferRelativeResize="0"/>
          <p:nvPr/>
        </p:nvPicPr>
        <p:blipFill>
          <a:blip r:embed="rId3">
            <a:alphaModFix/>
          </a:blip>
          <a:stretch>
            <a:fillRect/>
          </a:stretch>
        </p:blipFill>
        <p:spPr>
          <a:xfrm>
            <a:off x="362550" y="905800"/>
            <a:ext cx="3476625" cy="1809750"/>
          </a:xfrm>
          <a:prstGeom prst="rect">
            <a:avLst/>
          </a:prstGeom>
          <a:noFill/>
          <a:ln>
            <a:noFill/>
          </a:ln>
        </p:spPr>
      </p:pic>
      <p:sp>
        <p:nvSpPr>
          <p:cNvPr id="655" name="Google Shape;655;p48"/>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6" name="Google Shape;656;p48"/>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Preparando datos de líneas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657" name="Google Shape;657;p48"/>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658" name="Google Shape;658;p48"/>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9" name="Google Shape;659;p48"/>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3" name="Shape 663"/>
        <p:cNvGrpSpPr/>
        <p:nvPr/>
      </p:nvGrpSpPr>
      <p:grpSpPr>
        <a:xfrm>
          <a:off x="0" y="0"/>
          <a:ext cx="0" cy="0"/>
          <a:chOff x="0" y="0"/>
          <a:chExt cx="0" cy="0"/>
        </a:xfrm>
      </p:grpSpPr>
      <p:sp>
        <p:nvSpPr>
          <p:cNvPr id="664" name="Google Shape;664;p49"/>
          <p:cNvSpPr/>
          <p:nvPr/>
        </p:nvSpPr>
        <p:spPr>
          <a:xfrm>
            <a:off x="7173075" y="1016463"/>
            <a:ext cx="1539300" cy="1253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t>Key</a:t>
            </a:r>
            <a:endParaRPr/>
          </a:p>
        </p:txBody>
      </p:sp>
      <p:sp>
        <p:nvSpPr>
          <p:cNvPr id="665" name="Google Shape;665;p49"/>
          <p:cNvSpPr/>
          <p:nvPr/>
        </p:nvSpPr>
        <p:spPr>
          <a:xfrm>
            <a:off x="491000" y="1356975"/>
            <a:ext cx="2009400" cy="572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Crear Columna para TopoGeometrias</a:t>
            </a:r>
            <a:endParaRPr/>
          </a:p>
        </p:txBody>
      </p:sp>
      <p:sp>
        <p:nvSpPr>
          <p:cNvPr id="666" name="Google Shape;666;p49"/>
          <p:cNvSpPr/>
          <p:nvPr/>
        </p:nvSpPr>
        <p:spPr>
          <a:xfrm>
            <a:off x="3541975" y="1356975"/>
            <a:ext cx="2009400" cy="572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 creará un Layer</a:t>
            </a:r>
            <a:endParaRPr/>
          </a:p>
        </p:txBody>
      </p:sp>
      <p:sp>
        <p:nvSpPr>
          <p:cNvPr id="667" name="Google Shape;667;p49"/>
          <p:cNvSpPr/>
          <p:nvPr/>
        </p:nvSpPr>
        <p:spPr>
          <a:xfrm>
            <a:off x="7297425" y="1375988"/>
            <a:ext cx="1290600" cy="332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topology_id</a:t>
            </a:r>
            <a:endParaRPr/>
          </a:p>
        </p:txBody>
      </p:sp>
      <p:sp>
        <p:nvSpPr>
          <p:cNvPr id="668" name="Google Shape;668;p49"/>
          <p:cNvSpPr/>
          <p:nvPr/>
        </p:nvSpPr>
        <p:spPr>
          <a:xfrm>
            <a:off x="7297425" y="1791065"/>
            <a:ext cx="1290600" cy="332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layer_id</a:t>
            </a:r>
            <a:endParaRPr/>
          </a:p>
        </p:txBody>
      </p:sp>
      <p:sp>
        <p:nvSpPr>
          <p:cNvPr id="669" name="Google Shape;669;p49"/>
          <p:cNvSpPr/>
          <p:nvPr/>
        </p:nvSpPr>
        <p:spPr>
          <a:xfrm>
            <a:off x="5822975" y="1542413"/>
            <a:ext cx="1078500" cy="2397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0" name="Google Shape;670;p49"/>
          <p:cNvSpPr/>
          <p:nvPr/>
        </p:nvSpPr>
        <p:spPr>
          <a:xfrm>
            <a:off x="2637788" y="1532800"/>
            <a:ext cx="766800" cy="2397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1" name="Google Shape;671;p49"/>
          <p:cNvSpPr/>
          <p:nvPr/>
        </p:nvSpPr>
        <p:spPr>
          <a:xfrm>
            <a:off x="2003651" y="2253975"/>
            <a:ext cx="5086044" cy="2376648"/>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Voy a guardar todas las relaciones entre TopoGeometry y Primitivas!</a:t>
            </a:r>
            <a:endParaRPr/>
          </a:p>
          <a:p>
            <a:pPr indent="0" lvl="0" marL="0" rtl="0" algn="ctr">
              <a:spcBef>
                <a:spcPts val="0"/>
              </a:spcBef>
              <a:spcAft>
                <a:spcPts val="0"/>
              </a:spcAft>
              <a:buNone/>
            </a:pPr>
            <a:r>
              <a:t/>
            </a:r>
            <a:endParaRPr/>
          </a:p>
          <a:p>
            <a:pPr indent="0" lvl="0" marL="0" rtl="0" algn="ctr">
              <a:spcBef>
                <a:spcPts val="0"/>
              </a:spcBef>
              <a:spcAft>
                <a:spcPts val="0"/>
              </a:spcAft>
              <a:buNone/>
            </a:pPr>
            <a:r>
              <a:rPr i="1" lang="es"/>
              <a:t>Buscame en communes_topo.relations</a:t>
            </a:r>
            <a:endParaRPr i="1"/>
          </a:p>
        </p:txBody>
      </p:sp>
      <p:sp>
        <p:nvSpPr>
          <p:cNvPr id="672" name="Google Shape;672;p49"/>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3" name="Google Shape;673;p49"/>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Capas</a:t>
            </a:r>
            <a:endParaRPr sz="2120">
              <a:solidFill>
                <a:schemeClr val="lt1"/>
              </a:solidFill>
            </a:endParaRPr>
          </a:p>
        </p:txBody>
      </p:sp>
      <p:pic>
        <p:nvPicPr>
          <p:cNvPr id="674" name="Google Shape;674;p49"/>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675" name="Google Shape;675;p49"/>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6" name="Google Shape;676;p49"/>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50"/>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2" name="Google Shape;682;p50"/>
          <p:cNvSpPr/>
          <p:nvPr/>
        </p:nvSpPr>
        <p:spPr>
          <a:xfrm>
            <a:off x="3818825" y="921375"/>
            <a:ext cx="181200" cy="6063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50"/>
          <p:cNvSpPr/>
          <p:nvPr/>
        </p:nvSpPr>
        <p:spPr>
          <a:xfrm>
            <a:off x="4036125" y="997925"/>
            <a:ext cx="2139900" cy="467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Todos los TopoElements</a:t>
            </a:r>
            <a:endParaRPr/>
          </a:p>
        </p:txBody>
      </p:sp>
      <p:sp>
        <p:nvSpPr>
          <p:cNvPr id="684" name="Google Shape;684;p50"/>
          <p:cNvSpPr/>
          <p:nvPr/>
        </p:nvSpPr>
        <p:spPr>
          <a:xfrm>
            <a:off x="3763150" y="2307513"/>
            <a:ext cx="181200" cy="467100"/>
          </a:xfrm>
          <a:prstGeom prst="rightBrace">
            <a:avLst>
              <a:gd fmla="val 50000" name="adj1"/>
              <a:gd fmla="val 50422"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5" name="Google Shape;685;p50"/>
          <p:cNvPicPr preferRelativeResize="0"/>
          <p:nvPr/>
        </p:nvPicPr>
        <p:blipFill>
          <a:blip r:embed="rId3">
            <a:alphaModFix/>
          </a:blip>
          <a:stretch>
            <a:fillRect/>
          </a:stretch>
        </p:blipFill>
        <p:spPr>
          <a:xfrm rot="5400000">
            <a:off x="7102012" y="547810"/>
            <a:ext cx="709850" cy="2091826"/>
          </a:xfrm>
          <a:prstGeom prst="rect">
            <a:avLst/>
          </a:prstGeom>
          <a:noFill/>
          <a:ln>
            <a:noFill/>
          </a:ln>
        </p:spPr>
      </p:pic>
      <p:pic>
        <p:nvPicPr>
          <p:cNvPr id="686" name="Google Shape;686;p50"/>
          <p:cNvPicPr preferRelativeResize="0"/>
          <p:nvPr/>
        </p:nvPicPr>
        <p:blipFill>
          <a:blip r:embed="rId3">
            <a:alphaModFix/>
          </a:blip>
          <a:stretch>
            <a:fillRect/>
          </a:stretch>
        </p:blipFill>
        <p:spPr>
          <a:xfrm rot="5400000">
            <a:off x="4768492" y="1439684"/>
            <a:ext cx="664839" cy="2129572"/>
          </a:xfrm>
          <a:prstGeom prst="rect">
            <a:avLst/>
          </a:prstGeom>
          <a:noFill/>
          <a:ln>
            <a:noFill/>
          </a:ln>
        </p:spPr>
      </p:pic>
      <p:sp>
        <p:nvSpPr>
          <p:cNvPr id="687" name="Google Shape;687;p50"/>
          <p:cNvSpPr txBox="1"/>
          <p:nvPr/>
        </p:nvSpPr>
        <p:spPr>
          <a:xfrm>
            <a:off x="8598825" y="1273100"/>
            <a:ext cx="914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Gap</a:t>
            </a:r>
            <a:endParaRPr sz="1800">
              <a:solidFill>
                <a:schemeClr val="dk1"/>
              </a:solidFill>
            </a:endParaRPr>
          </a:p>
        </p:txBody>
      </p:sp>
      <p:cxnSp>
        <p:nvCxnSpPr>
          <p:cNvPr id="688" name="Google Shape;688;p50"/>
          <p:cNvCxnSpPr>
            <a:stCxn id="687" idx="1"/>
          </p:cNvCxnSpPr>
          <p:nvPr/>
        </p:nvCxnSpPr>
        <p:spPr>
          <a:xfrm rot="10800000">
            <a:off x="6946425" y="1478450"/>
            <a:ext cx="1652400" cy="25500"/>
          </a:xfrm>
          <a:prstGeom prst="straightConnector1">
            <a:avLst/>
          </a:prstGeom>
          <a:noFill/>
          <a:ln cap="flat" cmpd="sng" w="19050">
            <a:solidFill>
              <a:srgbClr val="0B5394"/>
            </a:solidFill>
            <a:prstDash val="solid"/>
            <a:round/>
            <a:headEnd len="med" w="med" type="none"/>
            <a:tailEnd len="med" w="med" type="triangle"/>
          </a:ln>
        </p:spPr>
      </p:cxnSp>
      <p:cxnSp>
        <p:nvCxnSpPr>
          <p:cNvPr id="689" name="Google Shape;689;p50"/>
          <p:cNvCxnSpPr/>
          <p:nvPr/>
        </p:nvCxnSpPr>
        <p:spPr>
          <a:xfrm flipH="1">
            <a:off x="5115563" y="2235825"/>
            <a:ext cx="1494000" cy="170700"/>
          </a:xfrm>
          <a:prstGeom prst="straightConnector1">
            <a:avLst/>
          </a:prstGeom>
          <a:noFill/>
          <a:ln cap="flat" cmpd="sng" w="19050">
            <a:solidFill>
              <a:srgbClr val="0B5394"/>
            </a:solidFill>
            <a:prstDash val="solid"/>
            <a:round/>
            <a:headEnd len="med" w="med" type="none"/>
            <a:tailEnd len="med" w="med" type="triangle"/>
          </a:ln>
        </p:spPr>
      </p:cxnSp>
      <p:sp>
        <p:nvSpPr>
          <p:cNvPr id="690" name="Google Shape;690;p50"/>
          <p:cNvSpPr txBox="1"/>
          <p:nvPr/>
        </p:nvSpPr>
        <p:spPr>
          <a:xfrm>
            <a:off x="6777550" y="1994275"/>
            <a:ext cx="19932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es">
                <a:solidFill>
                  <a:schemeClr val="dk1"/>
                </a:solidFill>
              </a:rPr>
              <a:t>Encontrar Línea vecina</a:t>
            </a:r>
            <a:endParaRPr>
              <a:solidFill>
                <a:schemeClr val="dk1"/>
              </a:solidFill>
            </a:endParaRPr>
          </a:p>
        </p:txBody>
      </p:sp>
      <p:sp>
        <p:nvSpPr>
          <p:cNvPr id="691" name="Google Shape;691;p50"/>
          <p:cNvSpPr txBox="1"/>
          <p:nvPr/>
        </p:nvSpPr>
        <p:spPr>
          <a:xfrm>
            <a:off x="6884952" y="2444700"/>
            <a:ext cx="1846500" cy="615600"/>
          </a:xfrm>
          <a:prstGeom prst="rect">
            <a:avLst/>
          </a:prstGeom>
          <a:noFill/>
          <a:ln>
            <a:noFill/>
          </a:ln>
        </p:spPr>
        <p:txBody>
          <a:bodyPr anchorCtr="0" anchor="t" bIns="91425" lIns="91425" spcFirstLastPara="1" rIns="91425" wrap="square" tIns="91425">
            <a:spAutoFit/>
          </a:bodyPr>
          <a:lstStyle/>
          <a:p>
            <a:pPr indent="-360000" lvl="0" marL="360000" rtl="0" algn="l">
              <a:spcBef>
                <a:spcPts val="0"/>
              </a:spcBef>
              <a:spcAft>
                <a:spcPts val="0"/>
              </a:spcAft>
              <a:buNone/>
            </a:pPr>
            <a:r>
              <a:rPr lang="es">
                <a:solidFill>
                  <a:schemeClr val="dk1"/>
                </a:solidFill>
              </a:rPr>
              <a:t>2. 	</a:t>
            </a:r>
            <a:r>
              <a:rPr lang="es">
                <a:solidFill>
                  <a:schemeClr val="dk1"/>
                </a:solidFill>
              </a:rPr>
              <a:t>Encontrar Cara      vecina</a:t>
            </a:r>
            <a:endParaRPr>
              <a:solidFill>
                <a:schemeClr val="dk1"/>
              </a:solidFill>
            </a:endParaRPr>
          </a:p>
        </p:txBody>
      </p:sp>
      <p:cxnSp>
        <p:nvCxnSpPr>
          <p:cNvPr id="692" name="Google Shape;692;p50"/>
          <p:cNvCxnSpPr/>
          <p:nvPr/>
        </p:nvCxnSpPr>
        <p:spPr>
          <a:xfrm rot="10800000">
            <a:off x="5799388" y="2425300"/>
            <a:ext cx="761400" cy="186900"/>
          </a:xfrm>
          <a:prstGeom prst="straightConnector1">
            <a:avLst/>
          </a:prstGeom>
          <a:noFill/>
          <a:ln cap="flat" cmpd="sng" w="19050">
            <a:solidFill>
              <a:srgbClr val="0B5394"/>
            </a:solidFill>
            <a:prstDash val="solid"/>
            <a:round/>
            <a:headEnd len="med" w="med" type="none"/>
            <a:tailEnd len="med" w="med" type="triangle"/>
          </a:ln>
        </p:spPr>
      </p:cxnSp>
      <p:pic>
        <p:nvPicPr>
          <p:cNvPr id="693" name="Google Shape;693;p50"/>
          <p:cNvPicPr preferRelativeResize="0"/>
          <p:nvPr/>
        </p:nvPicPr>
        <p:blipFill>
          <a:blip r:embed="rId4">
            <a:alphaModFix/>
          </a:blip>
          <a:stretch>
            <a:fillRect/>
          </a:stretch>
        </p:blipFill>
        <p:spPr>
          <a:xfrm>
            <a:off x="311700" y="921375"/>
            <a:ext cx="3281379" cy="677100"/>
          </a:xfrm>
          <a:prstGeom prst="rect">
            <a:avLst/>
          </a:prstGeom>
          <a:noFill/>
          <a:ln>
            <a:noFill/>
          </a:ln>
        </p:spPr>
      </p:pic>
      <p:pic>
        <p:nvPicPr>
          <p:cNvPr id="694" name="Google Shape;694;p50"/>
          <p:cNvPicPr preferRelativeResize="0"/>
          <p:nvPr/>
        </p:nvPicPr>
        <p:blipFill>
          <a:blip r:embed="rId5">
            <a:alphaModFix/>
          </a:blip>
          <a:stretch>
            <a:fillRect/>
          </a:stretch>
        </p:blipFill>
        <p:spPr>
          <a:xfrm>
            <a:off x="311700" y="1730725"/>
            <a:ext cx="1275100" cy="173100"/>
          </a:xfrm>
          <a:prstGeom prst="rect">
            <a:avLst/>
          </a:prstGeom>
          <a:noFill/>
          <a:ln>
            <a:noFill/>
          </a:ln>
        </p:spPr>
      </p:pic>
      <p:pic>
        <p:nvPicPr>
          <p:cNvPr id="695" name="Google Shape;695;p50"/>
          <p:cNvPicPr preferRelativeResize="0"/>
          <p:nvPr/>
        </p:nvPicPr>
        <p:blipFill>
          <a:blip r:embed="rId6">
            <a:alphaModFix/>
          </a:blip>
          <a:stretch>
            <a:fillRect/>
          </a:stretch>
        </p:blipFill>
        <p:spPr>
          <a:xfrm>
            <a:off x="311700" y="2036075"/>
            <a:ext cx="1032801" cy="173100"/>
          </a:xfrm>
          <a:prstGeom prst="rect">
            <a:avLst/>
          </a:prstGeom>
          <a:noFill/>
          <a:ln>
            <a:noFill/>
          </a:ln>
        </p:spPr>
      </p:pic>
      <p:pic>
        <p:nvPicPr>
          <p:cNvPr id="696" name="Google Shape;696;p50"/>
          <p:cNvPicPr preferRelativeResize="0"/>
          <p:nvPr/>
        </p:nvPicPr>
        <p:blipFill>
          <a:blip r:embed="rId7">
            <a:alphaModFix/>
          </a:blip>
          <a:stretch>
            <a:fillRect/>
          </a:stretch>
        </p:blipFill>
        <p:spPr>
          <a:xfrm>
            <a:off x="311700" y="2341425"/>
            <a:ext cx="2085800" cy="399275"/>
          </a:xfrm>
          <a:prstGeom prst="rect">
            <a:avLst/>
          </a:prstGeom>
          <a:noFill/>
          <a:ln>
            <a:noFill/>
          </a:ln>
        </p:spPr>
      </p:pic>
      <p:pic>
        <p:nvPicPr>
          <p:cNvPr id="697" name="Google Shape;697;p50"/>
          <p:cNvPicPr preferRelativeResize="0"/>
          <p:nvPr/>
        </p:nvPicPr>
        <p:blipFill>
          <a:blip r:embed="rId8">
            <a:alphaModFix/>
          </a:blip>
          <a:stretch>
            <a:fillRect/>
          </a:stretch>
        </p:blipFill>
        <p:spPr>
          <a:xfrm>
            <a:off x="311700" y="3010970"/>
            <a:ext cx="2846145" cy="572700"/>
          </a:xfrm>
          <a:prstGeom prst="rect">
            <a:avLst/>
          </a:prstGeom>
          <a:noFill/>
          <a:ln>
            <a:noFill/>
          </a:ln>
        </p:spPr>
      </p:pic>
      <p:pic>
        <p:nvPicPr>
          <p:cNvPr id="698" name="Google Shape;698;p50"/>
          <p:cNvPicPr preferRelativeResize="0"/>
          <p:nvPr/>
        </p:nvPicPr>
        <p:blipFill>
          <a:blip r:embed="rId9">
            <a:alphaModFix/>
          </a:blip>
          <a:stretch>
            <a:fillRect/>
          </a:stretch>
        </p:blipFill>
        <p:spPr>
          <a:xfrm>
            <a:off x="294788" y="3925075"/>
            <a:ext cx="3315192" cy="399275"/>
          </a:xfrm>
          <a:prstGeom prst="rect">
            <a:avLst/>
          </a:prstGeom>
          <a:noFill/>
          <a:ln>
            <a:noFill/>
          </a:ln>
        </p:spPr>
      </p:pic>
      <p:sp>
        <p:nvSpPr>
          <p:cNvPr id="699" name="Google Shape;699;p50"/>
          <p:cNvSpPr/>
          <p:nvPr/>
        </p:nvSpPr>
        <p:spPr>
          <a:xfrm>
            <a:off x="3791950" y="3116563"/>
            <a:ext cx="181200" cy="467100"/>
          </a:xfrm>
          <a:prstGeom prst="rightBrace">
            <a:avLst>
              <a:gd fmla="val 50000" name="adj1"/>
              <a:gd fmla="val 50422"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0" name="Google Shape;700;p50"/>
          <p:cNvPicPr preferRelativeResize="0"/>
          <p:nvPr/>
        </p:nvPicPr>
        <p:blipFill>
          <a:blip r:embed="rId3">
            <a:alphaModFix/>
          </a:blip>
          <a:stretch>
            <a:fillRect/>
          </a:stretch>
        </p:blipFill>
        <p:spPr>
          <a:xfrm rot="5400000">
            <a:off x="7105654" y="2327934"/>
            <a:ext cx="664839" cy="2129572"/>
          </a:xfrm>
          <a:prstGeom prst="rect">
            <a:avLst/>
          </a:prstGeom>
          <a:noFill/>
          <a:ln>
            <a:noFill/>
          </a:ln>
        </p:spPr>
      </p:pic>
      <p:sp>
        <p:nvSpPr>
          <p:cNvPr id="701" name="Google Shape;701;p50"/>
          <p:cNvSpPr txBox="1"/>
          <p:nvPr/>
        </p:nvSpPr>
        <p:spPr>
          <a:xfrm>
            <a:off x="4080645" y="3110551"/>
            <a:ext cx="1993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dk1"/>
                </a:solidFill>
              </a:rPr>
              <a:t>¿Que TopoGeometría contiene la cara?</a:t>
            </a:r>
            <a:endParaRPr>
              <a:solidFill>
                <a:schemeClr val="dk1"/>
              </a:solidFill>
            </a:endParaRPr>
          </a:p>
        </p:txBody>
      </p:sp>
      <p:cxnSp>
        <p:nvCxnSpPr>
          <p:cNvPr id="702" name="Google Shape;702;p50"/>
          <p:cNvCxnSpPr/>
          <p:nvPr/>
        </p:nvCxnSpPr>
        <p:spPr>
          <a:xfrm flipH="1" rot="10800000">
            <a:off x="6302445" y="3255751"/>
            <a:ext cx="1372200" cy="162600"/>
          </a:xfrm>
          <a:prstGeom prst="straightConnector1">
            <a:avLst/>
          </a:prstGeom>
          <a:noFill/>
          <a:ln cap="flat" cmpd="sng" w="19050">
            <a:solidFill>
              <a:srgbClr val="0B5394"/>
            </a:solidFill>
            <a:prstDash val="solid"/>
            <a:round/>
            <a:headEnd len="med" w="med" type="none"/>
            <a:tailEnd len="med" w="med" type="triangle"/>
          </a:ln>
        </p:spPr>
      </p:cxnSp>
      <p:sp>
        <p:nvSpPr>
          <p:cNvPr id="703" name="Google Shape;703;p50"/>
          <p:cNvSpPr/>
          <p:nvPr/>
        </p:nvSpPr>
        <p:spPr>
          <a:xfrm>
            <a:off x="3791950" y="3878563"/>
            <a:ext cx="181200" cy="467100"/>
          </a:xfrm>
          <a:prstGeom prst="rightBrace">
            <a:avLst>
              <a:gd fmla="val 50000" name="adj1"/>
              <a:gd fmla="val 50422"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4" name="Google Shape;704;p50"/>
          <p:cNvPicPr preferRelativeResize="0"/>
          <p:nvPr/>
        </p:nvPicPr>
        <p:blipFill>
          <a:blip r:embed="rId3">
            <a:alphaModFix/>
          </a:blip>
          <a:stretch>
            <a:fillRect/>
          </a:stretch>
        </p:blipFill>
        <p:spPr>
          <a:xfrm rot="5400000">
            <a:off x="7087929" y="3331859"/>
            <a:ext cx="664839" cy="2129572"/>
          </a:xfrm>
          <a:prstGeom prst="rect">
            <a:avLst/>
          </a:prstGeom>
          <a:noFill/>
          <a:ln>
            <a:noFill/>
          </a:ln>
        </p:spPr>
      </p:pic>
      <p:sp>
        <p:nvSpPr>
          <p:cNvPr id="705" name="Google Shape;705;p50"/>
          <p:cNvSpPr/>
          <p:nvPr/>
        </p:nvSpPr>
        <p:spPr>
          <a:xfrm rot="700025">
            <a:off x="6352173" y="4326152"/>
            <a:ext cx="2161458" cy="115729"/>
          </a:xfrm>
          <a:prstGeom prst="triangle">
            <a:avLst>
              <a:gd fmla="val 15217" name="adj"/>
            </a:avLst>
          </a:prstGeom>
          <a:solidFill>
            <a:srgbClr val="FFFF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6" name="Google Shape;706;p50"/>
          <p:cNvSpPr/>
          <p:nvPr/>
        </p:nvSpPr>
        <p:spPr>
          <a:xfrm>
            <a:off x="1586800" y="1604038"/>
            <a:ext cx="181200" cy="467100"/>
          </a:xfrm>
          <a:prstGeom prst="rightBrace">
            <a:avLst>
              <a:gd fmla="val 50000" name="adj1"/>
              <a:gd fmla="val 50422"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7" name="Google Shape;707;p50"/>
          <p:cNvSpPr/>
          <p:nvPr/>
        </p:nvSpPr>
        <p:spPr>
          <a:xfrm>
            <a:off x="1836325" y="1604050"/>
            <a:ext cx="1428600" cy="46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Recordemos la </a:t>
            </a:r>
            <a:r>
              <a:rPr lang="es"/>
              <a:t>Línea</a:t>
            </a:r>
            <a:endParaRPr/>
          </a:p>
        </p:txBody>
      </p:sp>
      <p:sp>
        <p:nvSpPr>
          <p:cNvPr id="708" name="Google Shape;708;p50"/>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Versión simple para limpiar Gaps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709" name="Google Shape;709;p50"/>
          <p:cNvPicPr preferRelativeResize="0"/>
          <p:nvPr/>
        </p:nvPicPr>
        <p:blipFill>
          <a:blip r:embed="rId10">
            <a:alphaModFix/>
          </a:blip>
          <a:stretch>
            <a:fillRect/>
          </a:stretch>
        </p:blipFill>
        <p:spPr>
          <a:xfrm>
            <a:off x="7768625" y="59125"/>
            <a:ext cx="1331376" cy="332450"/>
          </a:xfrm>
          <a:prstGeom prst="rect">
            <a:avLst/>
          </a:prstGeom>
          <a:noFill/>
          <a:ln>
            <a:noFill/>
          </a:ln>
        </p:spPr>
      </p:pic>
      <p:sp>
        <p:nvSpPr>
          <p:cNvPr id="710" name="Google Shape;710;p50"/>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1" name="Google Shape;711;p50"/>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1"/>
          <p:cNvSpPr txBox="1"/>
          <p:nvPr>
            <p:ph idx="1" type="body"/>
          </p:nvPr>
        </p:nvSpPr>
        <p:spPr>
          <a:xfrm>
            <a:off x="792750" y="2497550"/>
            <a:ext cx="7698600" cy="8307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1200"/>
              </a:spcAft>
              <a:buNone/>
            </a:pPr>
            <a:r>
              <a:rPr lang="es">
                <a:solidFill>
                  <a:schemeClr val="dk1"/>
                </a:solidFill>
              </a:rPr>
              <a:t>Esta es una buena soluci</a:t>
            </a:r>
            <a:r>
              <a:rPr lang="es">
                <a:solidFill>
                  <a:schemeClr val="dk1"/>
                </a:solidFill>
              </a:rPr>
              <a:t>ón mientras tengamos </a:t>
            </a:r>
            <a:r>
              <a:rPr lang="es">
                <a:solidFill>
                  <a:schemeClr val="dk1"/>
                </a:solidFill>
              </a:rPr>
              <a:t>geometrías</a:t>
            </a:r>
            <a:r>
              <a:rPr lang="es">
                <a:solidFill>
                  <a:schemeClr val="dk1"/>
                </a:solidFill>
              </a:rPr>
              <a:t> de error pequeñas, la </a:t>
            </a:r>
            <a:r>
              <a:rPr lang="es">
                <a:solidFill>
                  <a:schemeClr val="dk1"/>
                </a:solidFill>
              </a:rPr>
              <a:t>mayoría</a:t>
            </a:r>
            <a:r>
              <a:rPr lang="es">
                <a:solidFill>
                  <a:schemeClr val="dk1"/>
                </a:solidFill>
              </a:rPr>
              <a:t> lo son, para mejor solución para </a:t>
            </a:r>
            <a:r>
              <a:rPr lang="es">
                <a:solidFill>
                  <a:schemeClr val="dk1"/>
                </a:solidFill>
              </a:rPr>
              <a:t>geometrías</a:t>
            </a:r>
            <a:r>
              <a:rPr lang="es">
                <a:solidFill>
                  <a:schemeClr val="dk1"/>
                </a:solidFill>
              </a:rPr>
              <a:t> grandes.</a:t>
            </a:r>
            <a:endParaRPr>
              <a:solidFill>
                <a:schemeClr val="dk1"/>
              </a:solidFill>
            </a:endParaRPr>
          </a:p>
        </p:txBody>
      </p:sp>
      <p:pic>
        <p:nvPicPr>
          <p:cNvPr id="717" name="Google Shape;717;p51"/>
          <p:cNvPicPr preferRelativeResize="0"/>
          <p:nvPr/>
        </p:nvPicPr>
        <p:blipFill>
          <a:blip r:embed="rId3">
            <a:alphaModFix/>
          </a:blip>
          <a:stretch>
            <a:fillRect/>
          </a:stretch>
        </p:blipFill>
        <p:spPr>
          <a:xfrm>
            <a:off x="911725" y="1486150"/>
            <a:ext cx="3040467" cy="269825"/>
          </a:xfrm>
          <a:prstGeom prst="rect">
            <a:avLst/>
          </a:prstGeom>
          <a:noFill/>
          <a:ln>
            <a:noFill/>
          </a:ln>
        </p:spPr>
      </p:pic>
      <p:pic>
        <p:nvPicPr>
          <p:cNvPr id="718" name="Google Shape;718;p51"/>
          <p:cNvPicPr preferRelativeResize="0"/>
          <p:nvPr/>
        </p:nvPicPr>
        <p:blipFill>
          <a:blip r:embed="rId4">
            <a:alphaModFix/>
          </a:blip>
          <a:stretch>
            <a:fillRect/>
          </a:stretch>
        </p:blipFill>
        <p:spPr>
          <a:xfrm rot="5400000">
            <a:off x="4968179" y="556271"/>
            <a:ext cx="664839" cy="2129572"/>
          </a:xfrm>
          <a:prstGeom prst="rect">
            <a:avLst/>
          </a:prstGeom>
          <a:noFill/>
          <a:ln>
            <a:noFill/>
          </a:ln>
        </p:spPr>
      </p:pic>
      <p:sp>
        <p:nvSpPr>
          <p:cNvPr id="719" name="Google Shape;719;p51"/>
          <p:cNvSpPr/>
          <p:nvPr/>
        </p:nvSpPr>
        <p:spPr>
          <a:xfrm rot="700025">
            <a:off x="4232423" y="1550565"/>
            <a:ext cx="2161458" cy="115729"/>
          </a:xfrm>
          <a:prstGeom prst="triangle">
            <a:avLst>
              <a:gd fmla="val 15217" name="adj"/>
            </a:avLst>
          </a:prstGeom>
          <a:solidFill>
            <a:srgbClr val="D8E64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0" name="Google Shape;720;p51"/>
          <p:cNvSpPr/>
          <p:nvPr/>
        </p:nvSpPr>
        <p:spPr>
          <a:xfrm>
            <a:off x="6674100" y="1276025"/>
            <a:ext cx="1654800" cy="6648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Hacer que tengan el mismo color</a:t>
            </a:r>
            <a:endParaRPr/>
          </a:p>
        </p:txBody>
      </p:sp>
      <p:sp>
        <p:nvSpPr>
          <p:cNvPr id="721" name="Google Shape;721;p51"/>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2" name="Google Shape;722;p51"/>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Versión simple para limpiar Gaps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723" name="Google Shape;723;p51"/>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724" name="Google Shape;724;p51"/>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5" name="Google Shape;725;p51"/>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6"/>
          <p:cNvPicPr preferRelativeResize="0"/>
          <p:nvPr/>
        </p:nvPicPr>
        <p:blipFill>
          <a:blip r:embed="rId3">
            <a:alphaModFix/>
          </a:blip>
          <a:stretch>
            <a:fillRect/>
          </a:stretch>
        </p:blipFill>
        <p:spPr>
          <a:xfrm rot="5399990">
            <a:off x="3649548" y="543515"/>
            <a:ext cx="1692500" cy="4252021"/>
          </a:xfrm>
          <a:prstGeom prst="rect">
            <a:avLst/>
          </a:prstGeom>
          <a:noFill/>
          <a:ln>
            <a:noFill/>
          </a:ln>
        </p:spPr>
      </p:pic>
      <p:sp>
        <p:nvSpPr>
          <p:cNvPr id="99" name="Google Shape;99;p16"/>
          <p:cNvSpPr txBox="1"/>
          <p:nvPr/>
        </p:nvSpPr>
        <p:spPr>
          <a:xfrm>
            <a:off x="513725" y="1594675"/>
            <a:ext cx="188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00" name="Google Shape;100;p16"/>
          <p:cNvSpPr txBox="1"/>
          <p:nvPr/>
        </p:nvSpPr>
        <p:spPr>
          <a:xfrm>
            <a:off x="-75200" y="1456075"/>
            <a:ext cx="223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Military facilities?</a:t>
            </a:r>
            <a:endParaRPr sz="1800">
              <a:solidFill>
                <a:schemeClr val="dk1"/>
              </a:solidFill>
            </a:endParaRPr>
          </a:p>
        </p:txBody>
      </p:sp>
      <p:sp>
        <p:nvSpPr>
          <p:cNvPr id="101" name="Google Shape;101;p16"/>
          <p:cNvSpPr txBox="1"/>
          <p:nvPr/>
        </p:nvSpPr>
        <p:spPr>
          <a:xfrm>
            <a:off x="129975" y="2916525"/>
            <a:ext cx="223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Medical facilities?</a:t>
            </a:r>
            <a:endParaRPr sz="1800">
              <a:solidFill>
                <a:schemeClr val="dk1"/>
              </a:solidFill>
            </a:endParaRPr>
          </a:p>
        </p:txBody>
      </p:sp>
      <p:sp>
        <p:nvSpPr>
          <p:cNvPr id="102" name="Google Shape;102;p16"/>
          <p:cNvSpPr txBox="1"/>
          <p:nvPr/>
        </p:nvSpPr>
        <p:spPr>
          <a:xfrm>
            <a:off x="3375888" y="916600"/>
            <a:ext cx="223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Private properties?</a:t>
            </a:r>
            <a:endParaRPr sz="1800">
              <a:solidFill>
                <a:schemeClr val="dk1"/>
              </a:solidFill>
            </a:endParaRPr>
          </a:p>
        </p:txBody>
      </p:sp>
      <p:sp>
        <p:nvSpPr>
          <p:cNvPr id="103" name="Google Shape;103;p16"/>
          <p:cNvSpPr txBox="1"/>
          <p:nvPr/>
        </p:nvSpPr>
        <p:spPr>
          <a:xfrm>
            <a:off x="1924688" y="3960900"/>
            <a:ext cx="5309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rgbClr val="0B5394"/>
                </a:solidFill>
              </a:rPr>
              <a:t>You will not know to who I belongs!</a:t>
            </a:r>
            <a:endParaRPr b="1" sz="1800">
              <a:solidFill>
                <a:srgbClr val="0B5394"/>
              </a:solidFill>
            </a:endParaRPr>
          </a:p>
        </p:txBody>
      </p:sp>
      <p:sp>
        <p:nvSpPr>
          <p:cNvPr id="104" name="Google Shape;104;p16"/>
          <p:cNvSpPr txBox="1"/>
          <p:nvPr/>
        </p:nvSpPr>
        <p:spPr>
          <a:xfrm>
            <a:off x="6777025" y="1733263"/>
            <a:ext cx="223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Responsibility</a:t>
            </a:r>
            <a:r>
              <a:rPr lang="es" sz="1800">
                <a:solidFill>
                  <a:schemeClr val="dk1"/>
                </a:solidFill>
              </a:rPr>
              <a:t>?</a:t>
            </a:r>
            <a:endParaRPr sz="1800">
              <a:solidFill>
                <a:schemeClr val="dk1"/>
              </a:solidFill>
            </a:endParaRPr>
          </a:p>
        </p:txBody>
      </p:sp>
      <p:sp>
        <p:nvSpPr>
          <p:cNvPr id="105" name="Google Shape;105;p16"/>
          <p:cNvSpPr txBox="1"/>
          <p:nvPr/>
        </p:nvSpPr>
        <p:spPr>
          <a:xfrm>
            <a:off x="6621800" y="3253775"/>
            <a:ext cx="2239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Population?</a:t>
            </a:r>
            <a:endParaRPr sz="1800">
              <a:solidFill>
                <a:schemeClr val="dk1"/>
              </a:solidFill>
            </a:endParaRPr>
          </a:p>
        </p:txBody>
      </p:sp>
      <p:sp>
        <p:nvSpPr>
          <p:cNvPr id="106" name="Google Shape;106;p16"/>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6"/>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51886"/>
              <a:buFont typeface="Arial"/>
              <a:buNone/>
            </a:pPr>
            <a:r>
              <a:rPr lang="es" sz="2120">
                <a:solidFill>
                  <a:schemeClr val="lt1"/>
                </a:solidFill>
              </a:rPr>
              <a:t>What I contains?</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108" name="Google Shape;108;p16"/>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109" name="Google Shape;109;p16"/>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6"/>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2"/>
          <p:cNvSpPr/>
          <p:nvPr/>
        </p:nvSpPr>
        <p:spPr>
          <a:xfrm>
            <a:off x="7421100" y="867651"/>
            <a:ext cx="1539300" cy="1839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t>Global Key</a:t>
            </a:r>
            <a:endParaRPr/>
          </a:p>
        </p:txBody>
      </p:sp>
      <p:sp>
        <p:nvSpPr>
          <p:cNvPr id="731" name="Google Shape;731;p52"/>
          <p:cNvSpPr/>
          <p:nvPr/>
        </p:nvSpPr>
        <p:spPr>
          <a:xfrm>
            <a:off x="4536125" y="1468200"/>
            <a:ext cx="2009400" cy="572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Crear una TopoGeometria</a:t>
            </a:r>
            <a:endParaRPr/>
          </a:p>
        </p:txBody>
      </p:sp>
      <p:sp>
        <p:nvSpPr>
          <p:cNvPr id="732" name="Google Shape;732;p52"/>
          <p:cNvSpPr/>
          <p:nvPr/>
        </p:nvSpPr>
        <p:spPr>
          <a:xfrm>
            <a:off x="178873" y="1090975"/>
            <a:ext cx="3821040" cy="1456596"/>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communes_topo.relations</a:t>
            </a:r>
            <a:endParaRPr/>
          </a:p>
        </p:txBody>
      </p:sp>
      <p:graphicFrame>
        <p:nvGraphicFramePr>
          <p:cNvPr id="733" name="Google Shape;733;p52"/>
          <p:cNvGraphicFramePr/>
          <p:nvPr/>
        </p:nvGraphicFramePr>
        <p:xfrm>
          <a:off x="4571975" y="3029725"/>
          <a:ext cx="3000000" cy="3000000"/>
        </p:xfrm>
        <a:graphic>
          <a:graphicData uri="http://schemas.openxmlformats.org/drawingml/2006/table">
            <a:tbl>
              <a:tblPr>
                <a:noFill/>
                <a:tableStyleId>{A6D3D52E-A5C4-4A7E-BB8C-D4265610C273}</a:tableStyleId>
              </a:tblPr>
              <a:tblGrid>
                <a:gridCol w="1806275"/>
                <a:gridCol w="1806275"/>
              </a:tblGrid>
              <a:tr h="381000">
                <a:tc gridSpan="2">
                  <a:txBody>
                    <a:bodyPr/>
                    <a:lstStyle/>
                    <a:p>
                      <a:pPr indent="0" lvl="0" marL="0" rtl="0" algn="ctr">
                        <a:spcBef>
                          <a:spcPts val="0"/>
                        </a:spcBef>
                        <a:spcAft>
                          <a:spcPts val="0"/>
                        </a:spcAft>
                        <a:buNone/>
                      </a:pPr>
                      <a:r>
                        <a:rPr lang="es"/>
                        <a:t>TopoGeometry</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hMerge="1"/>
              </a:tr>
              <a:tr h="381000">
                <a:tc>
                  <a:txBody>
                    <a:bodyPr/>
                    <a:lstStyle/>
                    <a:p>
                      <a:pPr indent="0" lvl="0" marL="0" rtl="0" algn="ctr">
                        <a:spcBef>
                          <a:spcPts val="0"/>
                        </a:spcBef>
                        <a:spcAft>
                          <a:spcPts val="0"/>
                        </a:spcAft>
                        <a:buNone/>
                      </a:pPr>
                      <a:r>
                        <a:rPr lang="es"/>
                        <a:t>TopoGeometria Key</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Primitive Type</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
        <p:nvSpPr>
          <p:cNvPr id="734" name="Google Shape;734;p52"/>
          <p:cNvSpPr/>
          <p:nvPr/>
        </p:nvSpPr>
        <p:spPr>
          <a:xfrm>
            <a:off x="7545450" y="1276113"/>
            <a:ext cx="1290600" cy="332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topology_id</a:t>
            </a:r>
            <a:endParaRPr/>
          </a:p>
        </p:txBody>
      </p:sp>
      <p:sp>
        <p:nvSpPr>
          <p:cNvPr id="735" name="Google Shape;735;p52"/>
          <p:cNvSpPr/>
          <p:nvPr/>
        </p:nvSpPr>
        <p:spPr>
          <a:xfrm>
            <a:off x="7545450" y="1691190"/>
            <a:ext cx="1290600" cy="332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layer_id</a:t>
            </a:r>
            <a:endParaRPr/>
          </a:p>
        </p:txBody>
      </p:sp>
      <p:sp>
        <p:nvSpPr>
          <p:cNvPr id="736" name="Google Shape;736;p52"/>
          <p:cNvSpPr/>
          <p:nvPr/>
        </p:nvSpPr>
        <p:spPr>
          <a:xfrm>
            <a:off x="6677725" y="1624350"/>
            <a:ext cx="473100" cy="2397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7" name="Google Shape;737;p52"/>
          <p:cNvSpPr/>
          <p:nvPr/>
        </p:nvSpPr>
        <p:spPr>
          <a:xfrm rot="5397820">
            <a:off x="5304271" y="2362034"/>
            <a:ext cx="473100" cy="2400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738" name="Google Shape;738;p52"/>
          <p:cNvGraphicFramePr/>
          <p:nvPr/>
        </p:nvGraphicFramePr>
        <p:xfrm>
          <a:off x="421875" y="3010375"/>
          <a:ext cx="3000000" cy="3000000"/>
        </p:xfrm>
        <a:graphic>
          <a:graphicData uri="http://schemas.openxmlformats.org/drawingml/2006/table">
            <a:tbl>
              <a:tblPr>
                <a:noFill/>
                <a:tableStyleId>{A6D3D52E-A5C4-4A7E-BB8C-D4265610C273}</a:tableStyleId>
              </a:tblPr>
              <a:tblGrid>
                <a:gridCol w="1737725"/>
                <a:gridCol w="1737725"/>
              </a:tblGrid>
              <a:tr h="381000">
                <a:tc gridSpan="2">
                  <a:txBody>
                    <a:bodyPr/>
                    <a:lstStyle/>
                    <a:p>
                      <a:pPr indent="0" lvl="0" marL="0" rtl="0" algn="ctr">
                        <a:spcBef>
                          <a:spcPts val="0"/>
                        </a:spcBef>
                        <a:spcAft>
                          <a:spcPts val="0"/>
                        </a:spcAft>
                        <a:buNone/>
                      </a:pPr>
                      <a:r>
                        <a:rPr lang="es">
                          <a:solidFill>
                            <a:schemeClr val="dk1"/>
                          </a:solidFill>
                        </a:rPr>
                        <a:t>Componente</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hMerge="1"/>
              </a:tr>
              <a:tr h="381000">
                <a:tc>
                  <a:txBody>
                    <a:bodyPr/>
                    <a:lstStyle/>
                    <a:p>
                      <a:pPr indent="0" lvl="0" marL="0" rtl="0" algn="ctr">
                        <a:spcBef>
                          <a:spcPts val="0"/>
                        </a:spcBef>
                        <a:spcAft>
                          <a:spcPts val="0"/>
                        </a:spcAft>
                        <a:buClr>
                          <a:schemeClr val="dk1"/>
                        </a:buClr>
                        <a:buSzPts val="1100"/>
                        <a:buFont typeface="Arial"/>
                        <a:buNone/>
                      </a:pPr>
                      <a:r>
                        <a:rPr lang="es">
                          <a:solidFill>
                            <a:schemeClr val="dk1"/>
                          </a:solidFill>
                        </a:rPr>
                        <a:t>TopoGeometry Key</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TopoElement</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r h="381000">
                <a:tc rowSpan="2">
                  <a:txBody>
                    <a:bodyPr/>
                    <a:lstStyle/>
                    <a:p>
                      <a:pPr indent="0" lvl="0" marL="0" rtl="0" algn="ctr">
                        <a:spcBef>
                          <a:spcPts val="0"/>
                        </a:spcBef>
                        <a:spcAft>
                          <a:spcPts val="0"/>
                        </a:spcAft>
                        <a:buNone/>
                      </a:pPr>
                      <a:r>
                        <a:rPr lang="es"/>
                        <a:t>TopoGeometry 1</a:t>
                      </a:r>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Primitive 1</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r h="381000">
                <a:tc vMerge="1"/>
                <a:tc>
                  <a:txBody>
                    <a:bodyPr/>
                    <a:lstStyle/>
                    <a:p>
                      <a:pPr indent="0" lvl="0" marL="0" rtl="0" algn="ctr">
                        <a:spcBef>
                          <a:spcPts val="0"/>
                        </a:spcBef>
                        <a:spcAft>
                          <a:spcPts val="0"/>
                        </a:spcAft>
                        <a:buNone/>
                      </a:pPr>
                      <a:r>
                        <a:rPr lang="es"/>
                        <a:t>Primitive 2</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
        <p:nvSpPr>
          <p:cNvPr id="739" name="Google Shape;739;p52"/>
          <p:cNvSpPr/>
          <p:nvPr/>
        </p:nvSpPr>
        <p:spPr>
          <a:xfrm>
            <a:off x="7545450" y="2106277"/>
            <a:ext cx="1290600" cy="473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id</a:t>
            </a:r>
            <a:endParaRPr/>
          </a:p>
          <a:p>
            <a:pPr indent="0" lvl="0" marL="0" rtl="0" algn="ctr">
              <a:spcBef>
                <a:spcPts val="0"/>
              </a:spcBef>
              <a:spcAft>
                <a:spcPts val="0"/>
              </a:spcAft>
              <a:buNone/>
            </a:pPr>
            <a:r>
              <a:rPr lang="es"/>
              <a:t>topogeo_id</a:t>
            </a:r>
            <a:endParaRPr/>
          </a:p>
        </p:txBody>
      </p:sp>
      <p:sp>
        <p:nvSpPr>
          <p:cNvPr id="740" name="Google Shape;740;p52"/>
          <p:cNvSpPr/>
          <p:nvPr/>
        </p:nvSpPr>
        <p:spPr>
          <a:xfrm rot="5396393">
            <a:off x="2014094" y="2658978"/>
            <a:ext cx="285900" cy="2400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1" name="Google Shape;741;p52"/>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2" name="Google Shape;742;p52"/>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Creando un TopoGeometry</a:t>
            </a:r>
            <a:endParaRPr sz="2120">
              <a:solidFill>
                <a:schemeClr val="lt1"/>
              </a:solidFill>
            </a:endParaRPr>
          </a:p>
        </p:txBody>
      </p:sp>
      <p:pic>
        <p:nvPicPr>
          <p:cNvPr id="743" name="Google Shape;743;p52"/>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744" name="Google Shape;744;p52"/>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5" name="Google Shape;745;p52"/>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53"/>
          <p:cNvSpPr txBox="1"/>
          <p:nvPr>
            <p:ph idx="1" type="body"/>
          </p:nvPr>
        </p:nvSpPr>
        <p:spPr>
          <a:xfrm>
            <a:off x="202425" y="1327900"/>
            <a:ext cx="4596600" cy="2966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CREATE EXTENSION postgis_topology;</a:t>
            </a:r>
            <a:endParaRPr/>
          </a:p>
          <a:p>
            <a:pPr indent="0" lvl="0" marL="0" rtl="0" algn="l">
              <a:spcBef>
                <a:spcPts val="1200"/>
              </a:spcBef>
              <a:spcAft>
                <a:spcPts val="0"/>
              </a:spcAft>
              <a:buNone/>
            </a:pPr>
            <a:r>
              <a:rPr lang="es"/>
              <a:t>SELECT topology.CreateTopology(</a:t>
            </a:r>
            <a:endParaRPr/>
          </a:p>
          <a:p>
            <a:pPr indent="457200" lvl="0" marL="0" rtl="0" algn="l">
              <a:spcBef>
                <a:spcPts val="1200"/>
              </a:spcBef>
              <a:spcAft>
                <a:spcPts val="0"/>
              </a:spcAft>
              <a:buNone/>
            </a:pPr>
            <a:r>
              <a:rPr lang="es"/>
              <a:t>“states_topology”,</a:t>
            </a:r>
            <a:endParaRPr/>
          </a:p>
          <a:p>
            <a:pPr indent="457200" lvl="0" marL="0" rtl="0" algn="l">
              <a:spcBef>
                <a:spcPts val="1200"/>
              </a:spcBef>
              <a:spcAft>
                <a:spcPts val="0"/>
              </a:spcAft>
              <a:buNone/>
            </a:pPr>
            <a:r>
              <a:rPr lang="es"/>
              <a:t>26918,</a:t>
            </a:r>
            <a:endParaRPr/>
          </a:p>
          <a:p>
            <a:pPr indent="457200" lvl="0" marL="0" rtl="0" algn="l">
              <a:spcBef>
                <a:spcPts val="1200"/>
              </a:spcBef>
              <a:spcAft>
                <a:spcPts val="0"/>
              </a:spcAft>
              <a:buNone/>
            </a:pPr>
            <a:r>
              <a:rPr lang="es"/>
              <a:t>0.5</a:t>
            </a:r>
            <a:endParaRPr/>
          </a:p>
          <a:p>
            <a:pPr indent="0" lvl="0" marL="0" rtl="0" algn="l">
              <a:spcBef>
                <a:spcPts val="1200"/>
              </a:spcBef>
              <a:spcAft>
                <a:spcPts val="0"/>
              </a:spcAft>
              <a:buNone/>
            </a:pPr>
            <a:r>
              <a:rPr lang="es"/>
              <a:t>);</a:t>
            </a:r>
            <a:endParaRPr/>
          </a:p>
          <a:p>
            <a:pPr indent="0" lvl="0" marL="0" rtl="0" algn="l">
              <a:spcBef>
                <a:spcPts val="1200"/>
              </a:spcBef>
              <a:spcAft>
                <a:spcPts val="1200"/>
              </a:spcAft>
              <a:buNone/>
            </a:pPr>
            <a:r>
              <a:t/>
            </a:r>
            <a:endParaRPr/>
          </a:p>
        </p:txBody>
      </p:sp>
      <p:pic>
        <p:nvPicPr>
          <p:cNvPr id="751" name="Google Shape;751;p53"/>
          <p:cNvPicPr preferRelativeResize="0"/>
          <p:nvPr/>
        </p:nvPicPr>
        <p:blipFill>
          <a:blip r:embed="rId3">
            <a:alphaModFix/>
          </a:blip>
          <a:stretch>
            <a:fillRect/>
          </a:stretch>
        </p:blipFill>
        <p:spPr>
          <a:xfrm>
            <a:off x="5065100" y="1744250"/>
            <a:ext cx="3798200" cy="1436500"/>
          </a:xfrm>
          <a:prstGeom prst="rect">
            <a:avLst/>
          </a:prstGeom>
          <a:noFill/>
          <a:ln>
            <a:noFill/>
          </a:ln>
        </p:spPr>
      </p:pic>
      <p:sp>
        <p:nvSpPr>
          <p:cNvPr id="752" name="Google Shape;752;p53"/>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3" name="Google Shape;753;p53"/>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Creando una topología</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754" name="Google Shape;754;p53"/>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755" name="Google Shape;755;p53"/>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6" name="Google Shape;756;p53"/>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54"/>
          <p:cNvSpPr txBox="1"/>
          <p:nvPr>
            <p:ph idx="1" type="body"/>
          </p:nvPr>
        </p:nvSpPr>
        <p:spPr>
          <a:xfrm>
            <a:off x="2219500" y="694900"/>
            <a:ext cx="4503900" cy="4231800"/>
          </a:xfrm>
          <a:prstGeom prst="rect">
            <a:avLst/>
          </a:prstGeom>
        </p:spPr>
        <p:txBody>
          <a:bodyPr anchorCtr="0" anchor="t" bIns="0" lIns="91425" spcFirstLastPara="1" rIns="91425" wrap="square" tIns="0">
            <a:noAutofit/>
          </a:bodyPr>
          <a:lstStyle/>
          <a:p>
            <a:pPr indent="0" lvl="0" marL="0" rtl="0" algn="l">
              <a:lnSpc>
                <a:spcPct val="100000"/>
              </a:lnSpc>
              <a:spcBef>
                <a:spcPts val="0"/>
              </a:spcBef>
              <a:spcAft>
                <a:spcPts val="0"/>
              </a:spcAft>
              <a:buSzPts val="688"/>
              <a:buNone/>
            </a:pPr>
            <a:r>
              <a:rPr lang="es" sz="1225">
                <a:solidFill>
                  <a:schemeClr val="dk1"/>
                </a:solidFill>
              </a:rPr>
              <a:t>CREATE TABLE states_t(id INTEGER);</a:t>
            </a:r>
            <a:endParaRPr sz="1225">
              <a:solidFill>
                <a:schemeClr val="dk1"/>
              </a:solidFill>
            </a:endParaRPr>
          </a:p>
          <a:p>
            <a:pPr indent="0" lvl="0" marL="0" rtl="0" algn="l">
              <a:lnSpc>
                <a:spcPct val="100000"/>
              </a:lnSpc>
              <a:spcBef>
                <a:spcPts val="1200"/>
              </a:spcBef>
              <a:spcAft>
                <a:spcPts val="0"/>
              </a:spcAft>
              <a:buSzPts val="688"/>
              <a:buNone/>
            </a:pPr>
            <a:r>
              <a:rPr lang="es" sz="1225">
                <a:solidFill>
                  <a:schemeClr val="dk1"/>
                </a:solidFill>
              </a:rPr>
              <a:t>SELECT</a:t>
            </a:r>
            <a:endParaRPr sz="1225">
              <a:solidFill>
                <a:schemeClr val="dk1"/>
              </a:solidFill>
            </a:endParaRPr>
          </a:p>
          <a:p>
            <a:pPr indent="0" lvl="0" marL="457200" rtl="0" algn="l">
              <a:lnSpc>
                <a:spcPct val="100000"/>
              </a:lnSpc>
              <a:spcBef>
                <a:spcPts val="1200"/>
              </a:spcBef>
              <a:spcAft>
                <a:spcPts val="0"/>
              </a:spcAft>
              <a:buSzPts val="688"/>
              <a:buNone/>
            </a:pPr>
            <a:r>
              <a:rPr lang="es" sz="1225">
                <a:solidFill>
                  <a:schemeClr val="dk1"/>
                </a:solidFill>
              </a:rPr>
              <a:t>topology.AddTopoGeometryColumn(</a:t>
            </a:r>
            <a:endParaRPr sz="1225">
              <a:solidFill>
                <a:schemeClr val="dk1"/>
              </a:solidFill>
            </a:endParaRPr>
          </a:p>
          <a:p>
            <a:pPr indent="457200" lvl="0" marL="457200" rtl="0" algn="l">
              <a:lnSpc>
                <a:spcPct val="100000"/>
              </a:lnSpc>
              <a:spcBef>
                <a:spcPts val="1200"/>
              </a:spcBef>
              <a:spcAft>
                <a:spcPts val="0"/>
              </a:spcAft>
              <a:buSzPts val="688"/>
              <a:buNone/>
            </a:pPr>
            <a:r>
              <a:rPr lang="es" sz="1225">
                <a:solidFill>
                  <a:schemeClr val="dk1"/>
                </a:solidFill>
              </a:rPr>
              <a:t>'states_topology',</a:t>
            </a:r>
            <a:endParaRPr sz="1225">
              <a:solidFill>
                <a:schemeClr val="dk1"/>
              </a:solidFill>
            </a:endParaRPr>
          </a:p>
          <a:p>
            <a:pPr indent="457200" lvl="0" marL="457200" rtl="0" algn="l">
              <a:lnSpc>
                <a:spcPct val="100000"/>
              </a:lnSpc>
              <a:spcBef>
                <a:spcPts val="1200"/>
              </a:spcBef>
              <a:spcAft>
                <a:spcPts val="0"/>
              </a:spcAft>
              <a:buSzPts val="688"/>
              <a:buNone/>
            </a:pPr>
            <a:r>
              <a:rPr lang="es" sz="1225">
                <a:solidFill>
                  <a:schemeClr val="dk1"/>
                </a:solidFill>
              </a:rPr>
              <a:t>'public',</a:t>
            </a:r>
            <a:endParaRPr sz="1225">
              <a:solidFill>
                <a:schemeClr val="dk1"/>
              </a:solidFill>
            </a:endParaRPr>
          </a:p>
          <a:p>
            <a:pPr indent="457200" lvl="0" marL="457200" rtl="0" algn="l">
              <a:lnSpc>
                <a:spcPct val="100000"/>
              </a:lnSpc>
              <a:spcBef>
                <a:spcPts val="1200"/>
              </a:spcBef>
              <a:spcAft>
                <a:spcPts val="0"/>
              </a:spcAft>
              <a:buSzPts val="688"/>
              <a:buNone/>
            </a:pPr>
            <a:r>
              <a:rPr lang="es" sz="1225">
                <a:solidFill>
                  <a:schemeClr val="dk1"/>
                </a:solidFill>
              </a:rPr>
              <a:t>'states_t', </a:t>
            </a:r>
            <a:endParaRPr sz="1225">
              <a:solidFill>
                <a:schemeClr val="dk1"/>
              </a:solidFill>
            </a:endParaRPr>
          </a:p>
          <a:p>
            <a:pPr indent="457200" lvl="0" marL="457200" rtl="0" algn="l">
              <a:lnSpc>
                <a:spcPct val="100000"/>
              </a:lnSpc>
              <a:spcBef>
                <a:spcPts val="1200"/>
              </a:spcBef>
              <a:spcAft>
                <a:spcPts val="0"/>
              </a:spcAft>
              <a:buSzPts val="688"/>
              <a:buNone/>
            </a:pPr>
            <a:r>
              <a:rPr lang="es" sz="1225">
                <a:solidFill>
                  <a:schemeClr val="dk1"/>
                </a:solidFill>
              </a:rPr>
              <a:t>'topo',</a:t>
            </a:r>
            <a:endParaRPr sz="1225">
              <a:solidFill>
                <a:schemeClr val="dk1"/>
              </a:solidFill>
            </a:endParaRPr>
          </a:p>
          <a:p>
            <a:pPr indent="457200" lvl="0" marL="457200" rtl="0" algn="l">
              <a:lnSpc>
                <a:spcPct val="100000"/>
              </a:lnSpc>
              <a:spcBef>
                <a:spcPts val="1200"/>
              </a:spcBef>
              <a:spcAft>
                <a:spcPts val="0"/>
              </a:spcAft>
              <a:buSzPts val="688"/>
              <a:buNone/>
            </a:pPr>
            <a:r>
              <a:rPr lang="es" sz="1225">
                <a:solidFill>
                  <a:schemeClr val="dk1"/>
                </a:solidFill>
              </a:rPr>
              <a:t>'POLYGON'</a:t>
            </a:r>
            <a:endParaRPr sz="1225">
              <a:solidFill>
                <a:schemeClr val="dk1"/>
              </a:solidFill>
            </a:endParaRPr>
          </a:p>
          <a:p>
            <a:pPr indent="0" lvl="0" marL="457200" rtl="0" algn="l">
              <a:lnSpc>
                <a:spcPct val="100000"/>
              </a:lnSpc>
              <a:spcBef>
                <a:spcPts val="1200"/>
              </a:spcBef>
              <a:spcAft>
                <a:spcPts val="0"/>
              </a:spcAft>
              <a:buSzPts val="688"/>
              <a:buNone/>
            </a:pPr>
            <a:r>
              <a:rPr lang="es" sz="1225">
                <a:solidFill>
                  <a:schemeClr val="dk1"/>
                </a:solidFill>
              </a:rPr>
              <a:t>) As  layer_id;</a:t>
            </a:r>
            <a:endParaRPr sz="1225">
              <a:solidFill>
                <a:schemeClr val="dk1"/>
              </a:solidFill>
            </a:endParaRPr>
          </a:p>
          <a:p>
            <a:pPr indent="0" lvl="0" marL="0" rtl="0" algn="l">
              <a:lnSpc>
                <a:spcPct val="100000"/>
              </a:lnSpc>
              <a:spcBef>
                <a:spcPts val="1200"/>
              </a:spcBef>
              <a:spcAft>
                <a:spcPts val="0"/>
              </a:spcAft>
              <a:buSzPts val="688"/>
              <a:buNone/>
            </a:pPr>
            <a:r>
              <a:rPr lang="es" sz="1225">
                <a:solidFill>
                  <a:schemeClr val="dk1"/>
                </a:solidFill>
              </a:rPr>
              <a:t>INSERT INTO states_t(id, topo)</a:t>
            </a:r>
            <a:endParaRPr sz="1225">
              <a:solidFill>
                <a:schemeClr val="dk1"/>
              </a:solidFill>
            </a:endParaRPr>
          </a:p>
          <a:p>
            <a:pPr indent="0" lvl="0" marL="0" rtl="0" algn="l">
              <a:lnSpc>
                <a:spcPct val="100000"/>
              </a:lnSpc>
              <a:spcBef>
                <a:spcPts val="1200"/>
              </a:spcBef>
              <a:spcAft>
                <a:spcPts val="0"/>
              </a:spcAft>
              <a:buSzPts val="688"/>
              <a:buNone/>
            </a:pPr>
            <a:r>
              <a:rPr lang="es" sz="1225">
                <a:solidFill>
                  <a:schemeClr val="dk1"/>
                </a:solidFill>
              </a:rPr>
              <a:t>SELECT id,  topology.toTopoGeom(geom, 'states_topology', 1)</a:t>
            </a:r>
            <a:endParaRPr sz="1225">
              <a:solidFill>
                <a:schemeClr val="dk1"/>
              </a:solidFill>
            </a:endParaRPr>
          </a:p>
          <a:p>
            <a:pPr indent="0" lvl="0" marL="0" rtl="0" algn="l">
              <a:lnSpc>
                <a:spcPct val="100000"/>
              </a:lnSpc>
              <a:spcBef>
                <a:spcPts val="1200"/>
              </a:spcBef>
              <a:spcAft>
                <a:spcPts val="1200"/>
              </a:spcAft>
              <a:buSzPts val="688"/>
              <a:buNone/>
            </a:pPr>
            <a:r>
              <a:rPr lang="es" sz="1225">
                <a:solidFill>
                  <a:schemeClr val="dk1"/>
                </a:solidFill>
              </a:rPr>
              <a:t>FROM states;</a:t>
            </a:r>
            <a:endParaRPr sz="1225">
              <a:solidFill>
                <a:schemeClr val="dk1"/>
              </a:solidFill>
            </a:endParaRPr>
          </a:p>
        </p:txBody>
      </p:sp>
      <p:sp>
        <p:nvSpPr>
          <p:cNvPr id="762" name="Google Shape;762;p54"/>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3" name="Google Shape;763;p54"/>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Rellenando topo con una tabla</a:t>
            </a:r>
            <a:endParaRPr sz="2120">
              <a:solidFill>
                <a:schemeClr val="lt1"/>
              </a:solidFill>
            </a:endParaRPr>
          </a:p>
        </p:txBody>
      </p:sp>
      <p:pic>
        <p:nvPicPr>
          <p:cNvPr id="764" name="Google Shape;764;p54"/>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765" name="Google Shape;765;p54"/>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6" name="Google Shape;766;p54"/>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55"/>
          <p:cNvSpPr/>
          <p:nvPr/>
        </p:nvSpPr>
        <p:spPr>
          <a:xfrm>
            <a:off x="7245925" y="911288"/>
            <a:ext cx="1539300" cy="12537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t>Key</a:t>
            </a:r>
            <a:endParaRPr/>
          </a:p>
        </p:txBody>
      </p:sp>
      <p:sp>
        <p:nvSpPr>
          <p:cNvPr id="772" name="Google Shape;772;p55"/>
          <p:cNvSpPr/>
          <p:nvPr/>
        </p:nvSpPr>
        <p:spPr>
          <a:xfrm>
            <a:off x="535350" y="1728150"/>
            <a:ext cx="2009400" cy="572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Crear Columna para TopoGeometrias</a:t>
            </a:r>
            <a:endParaRPr/>
          </a:p>
        </p:txBody>
      </p:sp>
      <p:sp>
        <p:nvSpPr>
          <p:cNvPr id="773" name="Google Shape;773;p55"/>
          <p:cNvSpPr/>
          <p:nvPr/>
        </p:nvSpPr>
        <p:spPr>
          <a:xfrm>
            <a:off x="3586325" y="1728150"/>
            <a:ext cx="2009400" cy="572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Se </a:t>
            </a:r>
            <a:r>
              <a:rPr lang="es"/>
              <a:t>creará</a:t>
            </a:r>
            <a:r>
              <a:rPr lang="es"/>
              <a:t> un Layer</a:t>
            </a:r>
            <a:endParaRPr/>
          </a:p>
        </p:txBody>
      </p:sp>
      <p:sp>
        <p:nvSpPr>
          <p:cNvPr id="774" name="Google Shape;774;p55"/>
          <p:cNvSpPr/>
          <p:nvPr/>
        </p:nvSpPr>
        <p:spPr>
          <a:xfrm>
            <a:off x="7370275" y="1270813"/>
            <a:ext cx="1290600" cy="332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topology_id</a:t>
            </a:r>
            <a:endParaRPr/>
          </a:p>
        </p:txBody>
      </p:sp>
      <p:sp>
        <p:nvSpPr>
          <p:cNvPr id="775" name="Google Shape;775;p55"/>
          <p:cNvSpPr/>
          <p:nvPr/>
        </p:nvSpPr>
        <p:spPr>
          <a:xfrm>
            <a:off x="7370275" y="1685890"/>
            <a:ext cx="1290600" cy="332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layer_id</a:t>
            </a:r>
            <a:endParaRPr/>
          </a:p>
        </p:txBody>
      </p:sp>
      <p:sp>
        <p:nvSpPr>
          <p:cNvPr id="776" name="Google Shape;776;p55"/>
          <p:cNvSpPr txBox="1"/>
          <p:nvPr/>
        </p:nvSpPr>
        <p:spPr>
          <a:xfrm>
            <a:off x="7199875" y="433163"/>
            <a:ext cx="1631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500">
                <a:solidFill>
                  <a:schemeClr val="dk1"/>
                </a:solidFill>
              </a:rPr>
              <a:t>topology</a:t>
            </a:r>
            <a:r>
              <a:rPr lang="es" sz="1500">
                <a:solidFill>
                  <a:schemeClr val="dk1"/>
                </a:solidFill>
              </a:rPr>
              <a:t>.layer</a:t>
            </a:r>
            <a:endParaRPr sz="1500">
              <a:solidFill>
                <a:schemeClr val="dk1"/>
              </a:solidFill>
            </a:endParaRPr>
          </a:p>
        </p:txBody>
      </p:sp>
      <p:sp>
        <p:nvSpPr>
          <p:cNvPr id="777" name="Google Shape;777;p55"/>
          <p:cNvSpPr txBox="1"/>
          <p:nvPr/>
        </p:nvSpPr>
        <p:spPr>
          <a:xfrm>
            <a:off x="2065550" y="2920463"/>
            <a:ext cx="3401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2"/>
                </a:solidFill>
              </a:rPr>
              <a:t>{schema_name}.relations</a:t>
            </a:r>
            <a:endParaRPr sz="1800">
              <a:solidFill>
                <a:schemeClr val="dk2"/>
              </a:solidFill>
            </a:endParaRPr>
          </a:p>
        </p:txBody>
      </p:sp>
      <p:sp>
        <p:nvSpPr>
          <p:cNvPr id="778" name="Google Shape;778;p55"/>
          <p:cNvSpPr/>
          <p:nvPr/>
        </p:nvSpPr>
        <p:spPr>
          <a:xfrm>
            <a:off x="4101600" y="3515100"/>
            <a:ext cx="1428600" cy="572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Primitiva</a:t>
            </a:r>
            <a:endParaRPr/>
          </a:p>
        </p:txBody>
      </p:sp>
      <p:sp>
        <p:nvSpPr>
          <p:cNvPr id="779" name="Google Shape;779;p55"/>
          <p:cNvSpPr/>
          <p:nvPr/>
        </p:nvSpPr>
        <p:spPr>
          <a:xfrm>
            <a:off x="4101600" y="4213988"/>
            <a:ext cx="1428600" cy="5727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TopoGeometry</a:t>
            </a:r>
            <a:endParaRPr/>
          </a:p>
        </p:txBody>
      </p:sp>
      <p:sp>
        <p:nvSpPr>
          <p:cNvPr id="780" name="Google Shape;780;p55"/>
          <p:cNvSpPr/>
          <p:nvPr/>
        </p:nvSpPr>
        <p:spPr>
          <a:xfrm>
            <a:off x="5697075" y="3929050"/>
            <a:ext cx="1419000" cy="4893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Layer Key</a:t>
            </a:r>
            <a:endParaRPr/>
          </a:p>
        </p:txBody>
      </p:sp>
      <p:sp>
        <p:nvSpPr>
          <p:cNvPr id="781" name="Google Shape;781;p55"/>
          <p:cNvSpPr/>
          <p:nvPr/>
        </p:nvSpPr>
        <p:spPr>
          <a:xfrm rot="10800000">
            <a:off x="2856225" y="4274238"/>
            <a:ext cx="1078500" cy="2397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2" name="Google Shape;782;p55"/>
          <p:cNvSpPr/>
          <p:nvPr/>
        </p:nvSpPr>
        <p:spPr>
          <a:xfrm>
            <a:off x="387775" y="3822175"/>
            <a:ext cx="2212272" cy="1143828"/>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No pertenezco a esta Layer</a:t>
            </a:r>
            <a:endParaRPr/>
          </a:p>
        </p:txBody>
      </p:sp>
      <p:sp>
        <p:nvSpPr>
          <p:cNvPr id="783" name="Google Shape;783;p55"/>
          <p:cNvSpPr/>
          <p:nvPr/>
        </p:nvSpPr>
        <p:spPr>
          <a:xfrm>
            <a:off x="5867325" y="1936388"/>
            <a:ext cx="1078500" cy="2397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4" name="Google Shape;784;p55"/>
          <p:cNvSpPr/>
          <p:nvPr/>
        </p:nvSpPr>
        <p:spPr>
          <a:xfrm>
            <a:off x="2682138" y="1926775"/>
            <a:ext cx="766800" cy="2397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5" name="Google Shape;785;p55"/>
          <p:cNvSpPr/>
          <p:nvPr/>
        </p:nvSpPr>
        <p:spPr>
          <a:xfrm rot="5400000">
            <a:off x="3789600" y="2529575"/>
            <a:ext cx="384300" cy="239700"/>
          </a:xfrm>
          <a:prstGeom prst="right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6" name="Google Shape;786;p55"/>
          <p:cNvSpPr/>
          <p:nvPr/>
        </p:nvSpPr>
        <p:spPr>
          <a:xfrm>
            <a:off x="7245925" y="2162325"/>
            <a:ext cx="1539300" cy="1590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a:t>Propiedades</a:t>
            </a:r>
            <a:endParaRPr/>
          </a:p>
        </p:txBody>
      </p:sp>
      <p:sp>
        <p:nvSpPr>
          <p:cNvPr id="787" name="Google Shape;787;p55"/>
          <p:cNvSpPr/>
          <p:nvPr/>
        </p:nvSpPr>
        <p:spPr>
          <a:xfrm>
            <a:off x="7370275" y="2552238"/>
            <a:ext cx="1290600" cy="332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Tipo Primitiva</a:t>
            </a:r>
            <a:endParaRPr/>
          </a:p>
        </p:txBody>
      </p:sp>
      <p:sp>
        <p:nvSpPr>
          <p:cNvPr id="788" name="Google Shape;788;p55"/>
          <p:cNvSpPr/>
          <p:nvPr/>
        </p:nvSpPr>
        <p:spPr>
          <a:xfrm>
            <a:off x="7370275" y="2921763"/>
            <a:ext cx="1290600" cy="332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Donde</a:t>
            </a:r>
            <a:endParaRPr/>
          </a:p>
        </p:txBody>
      </p:sp>
      <p:sp>
        <p:nvSpPr>
          <p:cNvPr id="789" name="Google Shape;789;p55"/>
          <p:cNvSpPr/>
          <p:nvPr/>
        </p:nvSpPr>
        <p:spPr>
          <a:xfrm>
            <a:off x="7370275" y="3291288"/>
            <a:ext cx="1290600" cy="3324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Hijos</a:t>
            </a:r>
            <a:endParaRPr/>
          </a:p>
        </p:txBody>
      </p:sp>
      <p:sp>
        <p:nvSpPr>
          <p:cNvPr id="790" name="Google Shape;790;p55"/>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1" name="Google Shape;791;p55"/>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Estructura básica de relación</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pic>
        <p:nvPicPr>
          <p:cNvPr id="792" name="Google Shape;792;p55"/>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793" name="Google Shape;793;p55"/>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4" name="Google Shape;794;p55"/>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graphicFrame>
        <p:nvGraphicFramePr>
          <p:cNvPr id="799" name="Google Shape;799;p56"/>
          <p:cNvGraphicFramePr/>
          <p:nvPr/>
        </p:nvGraphicFramePr>
        <p:xfrm>
          <a:off x="2292700" y="1044850"/>
          <a:ext cx="3000000" cy="3000000"/>
        </p:xfrm>
        <a:graphic>
          <a:graphicData uri="http://schemas.openxmlformats.org/drawingml/2006/table">
            <a:tbl>
              <a:tblPr>
                <a:noFill/>
                <a:tableStyleId>{A6D3D52E-A5C4-4A7E-BB8C-D4265610C273}</a:tableStyleId>
              </a:tblPr>
              <a:tblGrid>
                <a:gridCol w="1139650"/>
                <a:gridCol w="1139650"/>
                <a:gridCol w="1139650"/>
                <a:gridCol w="1139650"/>
              </a:tblGrid>
              <a:tr h="282475">
                <a:tc gridSpan="4">
                  <a:txBody>
                    <a:bodyPr/>
                    <a:lstStyle/>
                    <a:p>
                      <a:pPr indent="0" lvl="0" marL="0" rtl="0" algn="ctr">
                        <a:spcBef>
                          <a:spcPts val="0"/>
                        </a:spcBef>
                        <a:spcAft>
                          <a:spcPts val="0"/>
                        </a:spcAft>
                        <a:buNone/>
                      </a:pPr>
                      <a:r>
                        <a:rPr lang="es"/>
                        <a:t>TopoGeometry Composite Field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hMerge="1"/>
                <a:tc hMerge="1"/>
                <a:tc hMerge="1"/>
              </a:tr>
              <a:tr h="282475">
                <a:tc gridSpan="2">
                  <a:txBody>
                    <a:bodyPr/>
                    <a:lstStyle/>
                    <a:p>
                      <a:pPr indent="0" lvl="0" marL="0" rtl="0" algn="ctr">
                        <a:spcBef>
                          <a:spcPts val="0"/>
                        </a:spcBef>
                        <a:spcAft>
                          <a:spcPts val="0"/>
                        </a:spcAft>
                        <a:buNone/>
                      </a:pPr>
                      <a:r>
                        <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hMerge="1"/>
                <a:tc gridSpan="2">
                  <a:txBody>
                    <a:bodyPr/>
                    <a:lstStyle/>
                    <a:p>
                      <a:pPr indent="0" lvl="0" marL="0" rtl="0" algn="ctr">
                        <a:spcBef>
                          <a:spcPts val="0"/>
                        </a:spcBef>
                        <a:spcAft>
                          <a:spcPts val="0"/>
                        </a:spcAft>
                        <a:buNone/>
                      </a:pPr>
                      <a:r>
                        <a:rPr lang="es"/>
                        <a:t>TopoElement</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hMerge="1"/>
              </a:tr>
              <a:tr h="282475">
                <a:tc>
                  <a:txBody>
                    <a:bodyPr/>
                    <a:lstStyle/>
                    <a:p>
                      <a:pPr indent="0" lvl="0" marL="0" rtl="0" algn="ctr">
                        <a:spcBef>
                          <a:spcPts val="0"/>
                        </a:spcBef>
                        <a:spcAft>
                          <a:spcPts val="0"/>
                        </a:spcAft>
                        <a:buNone/>
                      </a:pPr>
                      <a:r>
                        <a:rPr lang="es"/>
                        <a:t>topology_id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layer_id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type</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graphicFrame>
        <p:nvGraphicFramePr>
          <p:cNvPr id="800" name="Google Shape;800;p56"/>
          <p:cNvGraphicFramePr/>
          <p:nvPr/>
        </p:nvGraphicFramePr>
        <p:xfrm>
          <a:off x="1910800" y="3338850"/>
          <a:ext cx="3000000" cy="3000000"/>
        </p:xfrm>
        <a:graphic>
          <a:graphicData uri="http://schemas.openxmlformats.org/drawingml/2006/table">
            <a:tbl>
              <a:tblPr>
                <a:noFill/>
                <a:tableStyleId>{A6D3D52E-A5C4-4A7E-BB8C-D4265610C273}</a:tableStyleId>
              </a:tblPr>
              <a:tblGrid>
                <a:gridCol w="1330600"/>
                <a:gridCol w="1330600"/>
                <a:gridCol w="1330600"/>
                <a:gridCol w="1330600"/>
              </a:tblGrid>
              <a:tr h="381000">
                <a:tc>
                  <a:txBody>
                    <a:bodyPr/>
                    <a:lstStyle/>
                    <a:p>
                      <a:pPr indent="0" lvl="0" marL="0" rtl="0" algn="ctr">
                        <a:spcBef>
                          <a:spcPts val="0"/>
                        </a:spcBef>
                        <a:spcAft>
                          <a:spcPts val="0"/>
                        </a:spcAft>
                        <a:buNone/>
                      </a:pPr>
                      <a:r>
                        <a:rPr lang="es"/>
                        <a:t>topogeo_id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layer_id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element_id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element_type</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
        <p:nvSpPr>
          <p:cNvPr id="801" name="Google Shape;801;p56"/>
          <p:cNvSpPr txBox="1"/>
          <p:nvPr/>
        </p:nvSpPr>
        <p:spPr>
          <a:xfrm>
            <a:off x="3247800" y="3910353"/>
            <a:ext cx="264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dk1"/>
                </a:solidFill>
              </a:rPr>
              <a:t>{schema_name}.relation</a:t>
            </a:r>
            <a:endParaRPr sz="1600">
              <a:solidFill>
                <a:schemeClr val="dk1"/>
              </a:solidFill>
            </a:endParaRPr>
          </a:p>
        </p:txBody>
      </p:sp>
      <p:sp>
        <p:nvSpPr>
          <p:cNvPr id="802" name="Google Shape;802;p56"/>
          <p:cNvSpPr/>
          <p:nvPr/>
        </p:nvSpPr>
        <p:spPr>
          <a:xfrm flipH="1" rot="-5400000">
            <a:off x="1201875" y="1650900"/>
            <a:ext cx="655800" cy="1331100"/>
          </a:xfrm>
          <a:prstGeom prst="bentArrow">
            <a:avLst>
              <a:gd fmla="val 10053" name="adj1"/>
              <a:gd fmla="val 11037" name="adj2"/>
              <a:gd fmla="val 15954" name="adj3"/>
              <a:gd fmla="val 43750" name="adj4"/>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3" name="Google Shape;803;p56"/>
          <p:cNvSpPr/>
          <p:nvPr/>
        </p:nvSpPr>
        <p:spPr>
          <a:xfrm>
            <a:off x="216050" y="2776650"/>
            <a:ext cx="1414800" cy="64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Get Topology Name from topology schema</a:t>
            </a:r>
            <a:endParaRPr sz="1200"/>
          </a:p>
        </p:txBody>
      </p:sp>
      <p:sp>
        <p:nvSpPr>
          <p:cNvPr id="804" name="Google Shape;804;p56"/>
          <p:cNvSpPr/>
          <p:nvPr/>
        </p:nvSpPr>
        <p:spPr>
          <a:xfrm flipH="1" rot="10798721">
            <a:off x="864225" y="3501175"/>
            <a:ext cx="2418300" cy="767400"/>
          </a:xfrm>
          <a:prstGeom prst="bentArrow">
            <a:avLst>
              <a:gd fmla="val 9440" name="adj1"/>
              <a:gd fmla="val 12983" name="adj2"/>
              <a:gd fmla="val 17310" name="adj3"/>
              <a:gd fmla="val 43750" name="adj4"/>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5" name="Google Shape;805;p56"/>
          <p:cNvSpPr txBox="1"/>
          <p:nvPr/>
        </p:nvSpPr>
        <p:spPr>
          <a:xfrm>
            <a:off x="5421188" y="2672850"/>
            <a:ext cx="1812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500">
                <a:solidFill>
                  <a:schemeClr val="dk1"/>
                </a:solidFill>
              </a:rPr>
              <a:t>Primitive Type</a:t>
            </a:r>
            <a:endParaRPr sz="1500">
              <a:solidFill>
                <a:schemeClr val="dk1"/>
              </a:solidFill>
            </a:endParaRPr>
          </a:p>
        </p:txBody>
      </p:sp>
      <p:sp>
        <p:nvSpPr>
          <p:cNvPr id="806" name="Google Shape;806;p56"/>
          <p:cNvSpPr/>
          <p:nvPr/>
        </p:nvSpPr>
        <p:spPr>
          <a:xfrm>
            <a:off x="7262225" y="1044850"/>
            <a:ext cx="264900" cy="11886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7" name="Google Shape;807;p56"/>
          <p:cNvSpPr txBox="1"/>
          <p:nvPr/>
        </p:nvSpPr>
        <p:spPr>
          <a:xfrm>
            <a:off x="7617600" y="1269700"/>
            <a:ext cx="1435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Field of one Record</a:t>
            </a:r>
            <a:endParaRPr sz="1600">
              <a:solidFill>
                <a:schemeClr val="dk1"/>
              </a:solidFill>
            </a:endParaRPr>
          </a:p>
        </p:txBody>
      </p:sp>
      <p:sp>
        <p:nvSpPr>
          <p:cNvPr id="808" name="Google Shape;808;p56"/>
          <p:cNvSpPr txBox="1"/>
          <p:nvPr/>
        </p:nvSpPr>
        <p:spPr>
          <a:xfrm>
            <a:off x="7617600" y="3120400"/>
            <a:ext cx="1094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Multiple</a:t>
            </a:r>
            <a:r>
              <a:rPr lang="es" sz="1600">
                <a:solidFill>
                  <a:schemeClr val="dk1"/>
                </a:solidFill>
              </a:rPr>
              <a:t> Records</a:t>
            </a:r>
            <a:endParaRPr sz="1600">
              <a:solidFill>
                <a:schemeClr val="dk1"/>
              </a:solidFill>
            </a:endParaRPr>
          </a:p>
        </p:txBody>
      </p:sp>
      <p:sp>
        <p:nvSpPr>
          <p:cNvPr id="809" name="Google Shape;809;p56"/>
          <p:cNvSpPr/>
          <p:nvPr/>
        </p:nvSpPr>
        <p:spPr>
          <a:xfrm>
            <a:off x="7306900" y="3214600"/>
            <a:ext cx="237000" cy="644700"/>
          </a:xfrm>
          <a:prstGeom prst="rightBrace">
            <a:avLst>
              <a:gd fmla="val 50000" name="adj1"/>
              <a:gd fmla="val 50000" name="adj2"/>
            </a:avLst>
          </a:prstGeom>
          <a:no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0" name="Google Shape;810;p56"/>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1" name="Google Shape;811;p56"/>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Estructura de padres e hijos</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cxnSp>
        <p:nvCxnSpPr>
          <p:cNvPr id="812" name="Google Shape;812;p56"/>
          <p:cNvCxnSpPr/>
          <p:nvPr/>
        </p:nvCxnSpPr>
        <p:spPr>
          <a:xfrm flipH="1">
            <a:off x="2803563" y="2337425"/>
            <a:ext cx="2284500" cy="875100"/>
          </a:xfrm>
          <a:prstGeom prst="straightConnector1">
            <a:avLst/>
          </a:prstGeom>
          <a:noFill/>
          <a:ln cap="flat" cmpd="sng" w="28575">
            <a:solidFill>
              <a:srgbClr val="3D85C6"/>
            </a:solidFill>
            <a:prstDash val="solid"/>
            <a:round/>
            <a:headEnd len="med" w="med" type="none"/>
            <a:tailEnd len="med" w="med" type="triangle"/>
          </a:ln>
        </p:spPr>
      </p:cxnSp>
      <p:cxnSp>
        <p:nvCxnSpPr>
          <p:cNvPr id="813" name="Google Shape;813;p56"/>
          <p:cNvCxnSpPr/>
          <p:nvPr/>
        </p:nvCxnSpPr>
        <p:spPr>
          <a:xfrm>
            <a:off x="3897525" y="2353100"/>
            <a:ext cx="7500" cy="866100"/>
          </a:xfrm>
          <a:prstGeom prst="straightConnector1">
            <a:avLst/>
          </a:prstGeom>
          <a:noFill/>
          <a:ln cap="flat" cmpd="sng" w="28575">
            <a:solidFill>
              <a:srgbClr val="3D85C6"/>
            </a:solidFill>
            <a:prstDash val="solid"/>
            <a:round/>
            <a:headEnd len="med" w="med" type="none"/>
            <a:tailEnd len="med" w="med" type="triangle"/>
          </a:ln>
        </p:spPr>
      </p:cxnSp>
      <p:cxnSp>
        <p:nvCxnSpPr>
          <p:cNvPr id="814" name="Google Shape;814;p56"/>
          <p:cNvCxnSpPr/>
          <p:nvPr/>
        </p:nvCxnSpPr>
        <p:spPr>
          <a:xfrm>
            <a:off x="6298550" y="2384250"/>
            <a:ext cx="0" cy="288600"/>
          </a:xfrm>
          <a:prstGeom prst="straightConnector1">
            <a:avLst/>
          </a:prstGeom>
          <a:noFill/>
          <a:ln cap="flat" cmpd="sng" w="28575">
            <a:solidFill>
              <a:srgbClr val="3D85C6"/>
            </a:solidFill>
            <a:prstDash val="solid"/>
            <a:round/>
            <a:headEnd len="med" w="med" type="none"/>
            <a:tailEnd len="med" w="med" type="triangle"/>
          </a:ln>
        </p:spPr>
      </p:cxnSp>
      <p:pic>
        <p:nvPicPr>
          <p:cNvPr id="815" name="Google Shape;815;p56"/>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816" name="Google Shape;816;p56"/>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7" name="Google Shape;817;p56"/>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graphicFrame>
        <p:nvGraphicFramePr>
          <p:cNvPr id="822" name="Google Shape;822;p57"/>
          <p:cNvGraphicFramePr/>
          <p:nvPr/>
        </p:nvGraphicFramePr>
        <p:xfrm>
          <a:off x="3206400" y="1306350"/>
          <a:ext cx="3000000" cy="3000000"/>
        </p:xfrm>
        <a:graphic>
          <a:graphicData uri="http://schemas.openxmlformats.org/drawingml/2006/table">
            <a:tbl>
              <a:tblPr>
                <a:noFill/>
                <a:tableStyleId>{A6D3D52E-A5C4-4A7E-BB8C-D4265610C273}</a:tableStyleId>
              </a:tblPr>
              <a:tblGrid>
                <a:gridCol w="1289400"/>
                <a:gridCol w="1289400"/>
              </a:tblGrid>
              <a:tr h="381000">
                <a:tc>
                  <a:txBody>
                    <a:bodyPr/>
                    <a:lstStyle/>
                    <a:p>
                      <a:pPr indent="0" lvl="0" marL="0" rtl="0" algn="ctr">
                        <a:spcBef>
                          <a:spcPts val="0"/>
                        </a:spcBef>
                        <a:spcAft>
                          <a:spcPts val="0"/>
                        </a:spcAft>
                        <a:buNone/>
                      </a:pPr>
                      <a:r>
                        <a:rPr lang="es"/>
                        <a:t>topogeo_id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layer_id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
        <p:nvSpPr>
          <p:cNvPr id="823" name="Google Shape;823;p57"/>
          <p:cNvSpPr/>
          <p:nvPr/>
        </p:nvSpPr>
        <p:spPr>
          <a:xfrm>
            <a:off x="3864450" y="2062050"/>
            <a:ext cx="1262700" cy="350400"/>
          </a:xfrm>
          <a:prstGeom prst="rect">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rPr>
              <a:t>¿Soy padre?</a:t>
            </a:r>
            <a:endParaRPr b="1">
              <a:solidFill>
                <a:schemeClr val="lt1"/>
              </a:solidFill>
            </a:endParaRPr>
          </a:p>
        </p:txBody>
      </p:sp>
      <p:graphicFrame>
        <p:nvGraphicFramePr>
          <p:cNvPr id="824" name="Google Shape;824;p57"/>
          <p:cNvGraphicFramePr/>
          <p:nvPr/>
        </p:nvGraphicFramePr>
        <p:xfrm>
          <a:off x="5826525" y="3029125"/>
          <a:ext cx="3000000" cy="3000000"/>
        </p:xfrm>
        <a:graphic>
          <a:graphicData uri="http://schemas.openxmlformats.org/drawingml/2006/table">
            <a:tbl>
              <a:tblPr>
                <a:noFill/>
                <a:tableStyleId>{A6D3D52E-A5C4-4A7E-BB8C-D4265610C273}</a:tableStyleId>
              </a:tblPr>
              <a:tblGrid>
                <a:gridCol w="1289400"/>
                <a:gridCol w="1289400"/>
              </a:tblGrid>
              <a:tr h="381000">
                <a:tc>
                  <a:txBody>
                    <a:bodyPr/>
                    <a:lstStyle/>
                    <a:p>
                      <a:pPr indent="0" lvl="0" marL="0" rtl="0" algn="ctr">
                        <a:spcBef>
                          <a:spcPts val="0"/>
                        </a:spcBef>
                        <a:spcAft>
                          <a:spcPts val="0"/>
                        </a:spcAft>
                        <a:buNone/>
                      </a:pPr>
                      <a:r>
                        <a:rPr lang="es"/>
                        <a:t>element_id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element_type</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graphicFrame>
        <p:nvGraphicFramePr>
          <p:cNvPr id="825" name="Google Shape;825;p57"/>
          <p:cNvGraphicFramePr/>
          <p:nvPr/>
        </p:nvGraphicFramePr>
        <p:xfrm>
          <a:off x="362475" y="4038750"/>
          <a:ext cx="3000000" cy="3000000"/>
        </p:xfrm>
        <a:graphic>
          <a:graphicData uri="http://schemas.openxmlformats.org/drawingml/2006/table">
            <a:tbl>
              <a:tblPr>
                <a:noFill/>
                <a:tableStyleId>{A6D3D52E-A5C4-4A7E-BB8C-D4265610C273}</a:tableStyleId>
              </a:tblPr>
              <a:tblGrid>
                <a:gridCol w="1324200"/>
                <a:gridCol w="1324200"/>
              </a:tblGrid>
              <a:tr h="381000">
                <a:tc>
                  <a:txBody>
                    <a:bodyPr/>
                    <a:lstStyle/>
                    <a:p>
                      <a:pPr indent="0" lvl="0" marL="0" rtl="0" algn="ctr">
                        <a:spcBef>
                          <a:spcPts val="0"/>
                        </a:spcBef>
                        <a:spcAft>
                          <a:spcPts val="0"/>
                        </a:spcAft>
                        <a:buNone/>
                      </a:pPr>
                      <a:r>
                        <a:rPr lang="es"/>
                        <a:t>Primitive 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Primitive Type</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graphicFrame>
        <p:nvGraphicFramePr>
          <p:cNvPr id="826" name="Google Shape;826;p57"/>
          <p:cNvGraphicFramePr/>
          <p:nvPr/>
        </p:nvGraphicFramePr>
        <p:xfrm>
          <a:off x="5826525" y="4038738"/>
          <a:ext cx="3000000" cy="3000000"/>
        </p:xfrm>
        <a:graphic>
          <a:graphicData uri="http://schemas.openxmlformats.org/drawingml/2006/table">
            <a:tbl>
              <a:tblPr>
                <a:noFill/>
                <a:tableStyleId>{A6D3D52E-A5C4-4A7E-BB8C-D4265610C273}</a:tableStyleId>
              </a:tblPr>
              <a:tblGrid>
                <a:gridCol w="1289400"/>
                <a:gridCol w="1289400"/>
              </a:tblGrid>
              <a:tr h="381000">
                <a:tc>
                  <a:txBody>
                    <a:bodyPr/>
                    <a:lstStyle/>
                    <a:p>
                      <a:pPr indent="0" lvl="0" marL="0" rtl="0" algn="ctr">
                        <a:spcBef>
                          <a:spcPts val="0"/>
                        </a:spcBef>
                        <a:spcAft>
                          <a:spcPts val="0"/>
                        </a:spcAft>
                        <a:buNone/>
                      </a:pPr>
                      <a:r>
                        <a:rPr lang="es"/>
                        <a:t>topogeo_id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layer_id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graphicFrame>
        <p:nvGraphicFramePr>
          <p:cNvPr id="827" name="Google Shape;827;p57"/>
          <p:cNvGraphicFramePr/>
          <p:nvPr/>
        </p:nvGraphicFramePr>
        <p:xfrm>
          <a:off x="397275" y="3029125"/>
          <a:ext cx="3000000" cy="3000000"/>
        </p:xfrm>
        <a:graphic>
          <a:graphicData uri="http://schemas.openxmlformats.org/drawingml/2006/table">
            <a:tbl>
              <a:tblPr>
                <a:noFill/>
                <a:tableStyleId>{A6D3D52E-A5C4-4A7E-BB8C-D4265610C273}</a:tableStyleId>
              </a:tblPr>
              <a:tblGrid>
                <a:gridCol w="1289400"/>
                <a:gridCol w="1289400"/>
              </a:tblGrid>
              <a:tr h="381000">
                <a:tc>
                  <a:txBody>
                    <a:bodyPr/>
                    <a:lstStyle/>
                    <a:p>
                      <a:pPr indent="0" lvl="0" marL="0" rtl="0" algn="ctr">
                        <a:spcBef>
                          <a:spcPts val="0"/>
                        </a:spcBef>
                        <a:spcAft>
                          <a:spcPts val="0"/>
                        </a:spcAft>
                        <a:buNone/>
                      </a:pPr>
                      <a:r>
                        <a:rPr lang="es"/>
                        <a:t>element_id</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c>
                  <a:txBody>
                    <a:bodyPr/>
                    <a:lstStyle/>
                    <a:p>
                      <a:pPr indent="0" lvl="0" marL="0" rtl="0" algn="ctr">
                        <a:spcBef>
                          <a:spcPts val="0"/>
                        </a:spcBef>
                        <a:spcAft>
                          <a:spcPts val="0"/>
                        </a:spcAft>
                        <a:buNone/>
                      </a:pPr>
                      <a:r>
                        <a:rPr lang="es"/>
                        <a:t>element_type</a:t>
                      </a:r>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
        <p:nvSpPr>
          <p:cNvPr id="828" name="Google Shape;828;p57"/>
          <p:cNvSpPr txBox="1"/>
          <p:nvPr/>
        </p:nvSpPr>
        <p:spPr>
          <a:xfrm rot="-1624404">
            <a:off x="2938999" y="2235184"/>
            <a:ext cx="514137" cy="46167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No</a:t>
            </a:r>
            <a:endParaRPr sz="1800">
              <a:solidFill>
                <a:schemeClr val="dk1"/>
              </a:solidFill>
            </a:endParaRPr>
          </a:p>
        </p:txBody>
      </p:sp>
      <p:sp>
        <p:nvSpPr>
          <p:cNvPr id="829" name="Google Shape;829;p57"/>
          <p:cNvSpPr txBox="1"/>
          <p:nvPr/>
        </p:nvSpPr>
        <p:spPr>
          <a:xfrm rot="2701419">
            <a:off x="5472504" y="2311432"/>
            <a:ext cx="513996" cy="46159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Si</a:t>
            </a:r>
            <a:endParaRPr sz="1800">
              <a:solidFill>
                <a:schemeClr val="dk1"/>
              </a:solidFill>
            </a:endParaRPr>
          </a:p>
        </p:txBody>
      </p:sp>
      <p:sp>
        <p:nvSpPr>
          <p:cNvPr id="830" name="Google Shape;830;p57"/>
          <p:cNvSpPr/>
          <p:nvPr/>
        </p:nvSpPr>
        <p:spPr>
          <a:xfrm>
            <a:off x="1589775" y="3524628"/>
            <a:ext cx="193800" cy="424800"/>
          </a:xfrm>
          <a:prstGeom prst="down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1" name="Google Shape;831;p57"/>
          <p:cNvSpPr/>
          <p:nvPr/>
        </p:nvSpPr>
        <p:spPr>
          <a:xfrm>
            <a:off x="7019025" y="3519641"/>
            <a:ext cx="193800" cy="424800"/>
          </a:xfrm>
          <a:prstGeom prst="down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2" name="Google Shape;832;p57"/>
          <p:cNvSpPr/>
          <p:nvPr/>
        </p:nvSpPr>
        <p:spPr>
          <a:xfrm>
            <a:off x="6202977" y="988263"/>
            <a:ext cx="2578824" cy="1032372"/>
          </a:xfrm>
          <a:prstGeom prst="cloud">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200"/>
              <a:t>We can know topology_id with the Schema name</a:t>
            </a:r>
            <a:endParaRPr sz="1200"/>
          </a:p>
        </p:txBody>
      </p:sp>
      <p:sp>
        <p:nvSpPr>
          <p:cNvPr id="833" name="Google Shape;833;p57"/>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4" name="Google Shape;834;p57"/>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Alcanzando la primitiva</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p:txBody>
      </p:sp>
      <p:cxnSp>
        <p:nvCxnSpPr>
          <p:cNvPr id="835" name="Google Shape;835;p57"/>
          <p:cNvCxnSpPr/>
          <p:nvPr/>
        </p:nvCxnSpPr>
        <p:spPr>
          <a:xfrm flipH="1">
            <a:off x="2976075" y="2484850"/>
            <a:ext cx="660900" cy="395100"/>
          </a:xfrm>
          <a:prstGeom prst="straightConnector1">
            <a:avLst/>
          </a:prstGeom>
          <a:noFill/>
          <a:ln cap="flat" cmpd="sng" w="28575">
            <a:solidFill>
              <a:srgbClr val="3D85C6"/>
            </a:solidFill>
            <a:prstDash val="solid"/>
            <a:round/>
            <a:headEnd len="med" w="med" type="none"/>
            <a:tailEnd len="med" w="med" type="triangle"/>
          </a:ln>
        </p:spPr>
      </p:cxnSp>
      <p:cxnSp>
        <p:nvCxnSpPr>
          <p:cNvPr id="836" name="Google Shape;836;p57"/>
          <p:cNvCxnSpPr/>
          <p:nvPr/>
        </p:nvCxnSpPr>
        <p:spPr>
          <a:xfrm>
            <a:off x="5369875" y="2511700"/>
            <a:ext cx="563700" cy="406200"/>
          </a:xfrm>
          <a:prstGeom prst="straightConnector1">
            <a:avLst/>
          </a:prstGeom>
          <a:noFill/>
          <a:ln cap="flat" cmpd="sng" w="28575">
            <a:solidFill>
              <a:srgbClr val="3D85C6"/>
            </a:solidFill>
            <a:prstDash val="solid"/>
            <a:round/>
            <a:headEnd len="med" w="med" type="none"/>
            <a:tailEnd len="med" w="med" type="triangle"/>
          </a:ln>
        </p:spPr>
      </p:cxnSp>
      <p:pic>
        <p:nvPicPr>
          <p:cNvPr id="837" name="Google Shape;837;p57"/>
          <p:cNvPicPr preferRelativeResize="0"/>
          <p:nvPr/>
        </p:nvPicPr>
        <p:blipFill>
          <a:blip r:embed="rId3">
            <a:alphaModFix/>
          </a:blip>
          <a:stretch>
            <a:fillRect/>
          </a:stretch>
        </p:blipFill>
        <p:spPr>
          <a:xfrm>
            <a:off x="7768625" y="59125"/>
            <a:ext cx="1331376" cy="332450"/>
          </a:xfrm>
          <a:prstGeom prst="rect">
            <a:avLst/>
          </a:prstGeom>
          <a:noFill/>
          <a:ln>
            <a:noFill/>
          </a:ln>
        </p:spPr>
      </p:pic>
      <p:sp>
        <p:nvSpPr>
          <p:cNvPr id="838" name="Google Shape;838;p57"/>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9" name="Google Shape;839;p57"/>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5" name="Google Shape;845;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7"/>
          <p:cNvPicPr preferRelativeResize="0"/>
          <p:nvPr/>
        </p:nvPicPr>
        <p:blipFill>
          <a:blip r:embed="rId3">
            <a:alphaModFix/>
          </a:blip>
          <a:stretch>
            <a:fillRect/>
          </a:stretch>
        </p:blipFill>
        <p:spPr>
          <a:xfrm>
            <a:off x="2926961" y="800950"/>
            <a:ext cx="3280437" cy="2276398"/>
          </a:xfrm>
          <a:prstGeom prst="rect">
            <a:avLst/>
          </a:prstGeom>
          <a:noFill/>
          <a:ln>
            <a:noFill/>
          </a:ln>
        </p:spPr>
      </p:pic>
      <p:sp>
        <p:nvSpPr>
          <p:cNvPr id="116" name="Google Shape;116;p17"/>
          <p:cNvSpPr txBox="1"/>
          <p:nvPr/>
        </p:nvSpPr>
        <p:spPr>
          <a:xfrm>
            <a:off x="1401638" y="3294838"/>
            <a:ext cx="6355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rgbClr val="04587D"/>
                </a:solidFill>
              </a:rPr>
              <a:t>I’m a hidden gap or overlap</a:t>
            </a:r>
            <a:endParaRPr b="1" sz="1800">
              <a:solidFill>
                <a:srgbClr val="04587D"/>
              </a:solidFill>
            </a:endParaRPr>
          </a:p>
          <a:p>
            <a:pPr indent="0" lvl="0" marL="0" rtl="0" algn="ctr">
              <a:spcBef>
                <a:spcPts val="0"/>
              </a:spcBef>
              <a:spcAft>
                <a:spcPts val="0"/>
              </a:spcAft>
              <a:buNone/>
            </a:pPr>
            <a:r>
              <a:rPr b="1" lang="es" sz="1800">
                <a:solidFill>
                  <a:srgbClr val="04587D"/>
                </a:solidFill>
              </a:rPr>
              <a:t>I can break your algorithm or result</a:t>
            </a:r>
            <a:endParaRPr b="1" sz="1800">
              <a:solidFill>
                <a:srgbClr val="04587D"/>
              </a:solidFill>
            </a:endParaRPr>
          </a:p>
        </p:txBody>
      </p:sp>
      <p:sp>
        <p:nvSpPr>
          <p:cNvPr id="117" name="Google Shape;117;p17"/>
          <p:cNvSpPr txBox="1"/>
          <p:nvPr/>
        </p:nvSpPr>
        <p:spPr>
          <a:xfrm>
            <a:off x="428150" y="800950"/>
            <a:ext cx="2009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Intersect geometries?</a:t>
            </a:r>
            <a:endParaRPr sz="1800">
              <a:solidFill>
                <a:schemeClr val="dk1"/>
              </a:solidFill>
            </a:endParaRPr>
          </a:p>
        </p:txBody>
      </p:sp>
      <p:sp>
        <p:nvSpPr>
          <p:cNvPr id="118" name="Google Shape;118;p17"/>
          <p:cNvSpPr txBox="1"/>
          <p:nvPr/>
        </p:nvSpPr>
        <p:spPr>
          <a:xfrm>
            <a:off x="367625" y="2049775"/>
            <a:ext cx="2009400" cy="101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1"/>
                </a:solidFill>
              </a:rPr>
              <a:t>Algorithms that require spatial contiguity?</a:t>
            </a:r>
            <a:endParaRPr sz="1800">
              <a:solidFill>
                <a:schemeClr val="dk1"/>
              </a:solidFill>
            </a:endParaRPr>
          </a:p>
        </p:txBody>
      </p:sp>
      <p:sp>
        <p:nvSpPr>
          <p:cNvPr id="119" name="Google Shape;119;p17"/>
          <p:cNvSpPr txBox="1"/>
          <p:nvPr/>
        </p:nvSpPr>
        <p:spPr>
          <a:xfrm>
            <a:off x="6651875" y="800950"/>
            <a:ext cx="200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KNN Algorithms?</a:t>
            </a:r>
            <a:endParaRPr sz="1800">
              <a:solidFill>
                <a:schemeClr val="dk1"/>
              </a:solidFill>
            </a:endParaRPr>
          </a:p>
        </p:txBody>
      </p:sp>
      <p:sp>
        <p:nvSpPr>
          <p:cNvPr id="120" name="Google Shape;120;p17"/>
          <p:cNvSpPr txBox="1"/>
          <p:nvPr/>
        </p:nvSpPr>
        <p:spPr>
          <a:xfrm>
            <a:off x="6651875" y="2275925"/>
            <a:ext cx="2009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Spatial autocorrelation?</a:t>
            </a:r>
            <a:endParaRPr sz="1800">
              <a:solidFill>
                <a:schemeClr val="dk1"/>
              </a:solidFill>
            </a:endParaRPr>
          </a:p>
        </p:txBody>
      </p:sp>
      <p:pic>
        <p:nvPicPr>
          <p:cNvPr id="121" name="Google Shape;121;p17"/>
          <p:cNvPicPr preferRelativeResize="0"/>
          <p:nvPr/>
        </p:nvPicPr>
        <p:blipFill>
          <a:blip r:embed="rId4">
            <a:alphaModFix/>
          </a:blip>
          <a:stretch>
            <a:fillRect/>
          </a:stretch>
        </p:blipFill>
        <p:spPr>
          <a:xfrm>
            <a:off x="2227713" y="4169947"/>
            <a:ext cx="4678925" cy="679078"/>
          </a:xfrm>
          <a:prstGeom prst="rect">
            <a:avLst/>
          </a:prstGeom>
          <a:noFill/>
          <a:ln>
            <a:noFill/>
          </a:ln>
        </p:spPr>
      </p:pic>
      <p:sp>
        <p:nvSpPr>
          <p:cNvPr id="122" name="Google Shape;122;p17"/>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7"/>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Can you use me?</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124" name="Google Shape;124;p17"/>
          <p:cNvPicPr preferRelativeResize="0"/>
          <p:nvPr/>
        </p:nvPicPr>
        <p:blipFill>
          <a:blip r:embed="rId5">
            <a:alphaModFix/>
          </a:blip>
          <a:stretch>
            <a:fillRect/>
          </a:stretch>
        </p:blipFill>
        <p:spPr>
          <a:xfrm>
            <a:off x="7768625" y="59125"/>
            <a:ext cx="1331376" cy="332450"/>
          </a:xfrm>
          <a:prstGeom prst="rect">
            <a:avLst/>
          </a:prstGeom>
          <a:noFill/>
          <a:ln>
            <a:noFill/>
          </a:ln>
        </p:spPr>
      </p:pic>
      <p:cxnSp>
        <p:nvCxnSpPr>
          <p:cNvPr id="125" name="Google Shape;125;p17"/>
          <p:cNvCxnSpPr/>
          <p:nvPr/>
        </p:nvCxnSpPr>
        <p:spPr>
          <a:xfrm flipH="1">
            <a:off x="4493113" y="1926475"/>
            <a:ext cx="539400" cy="1419000"/>
          </a:xfrm>
          <a:prstGeom prst="straightConnector1">
            <a:avLst/>
          </a:prstGeom>
          <a:noFill/>
          <a:ln cap="flat" cmpd="sng" w="28575">
            <a:solidFill>
              <a:srgbClr val="3D85C6"/>
            </a:solidFill>
            <a:prstDash val="solid"/>
            <a:round/>
            <a:headEnd len="med" w="med" type="none"/>
            <a:tailEnd len="med" w="med" type="triangle"/>
          </a:ln>
        </p:spPr>
      </p:cxnSp>
      <p:sp>
        <p:nvSpPr>
          <p:cNvPr id="126" name="Google Shape;126;p17"/>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17"/>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8"/>
          <p:cNvPicPr preferRelativeResize="0"/>
          <p:nvPr/>
        </p:nvPicPr>
        <p:blipFill>
          <a:blip r:embed="rId3">
            <a:alphaModFix/>
          </a:blip>
          <a:stretch>
            <a:fillRect/>
          </a:stretch>
        </p:blipFill>
        <p:spPr>
          <a:xfrm>
            <a:off x="955087" y="779912"/>
            <a:ext cx="2476824" cy="1687200"/>
          </a:xfrm>
          <a:prstGeom prst="rect">
            <a:avLst/>
          </a:prstGeom>
          <a:noFill/>
          <a:ln>
            <a:noFill/>
          </a:ln>
        </p:spPr>
      </p:pic>
      <p:pic>
        <p:nvPicPr>
          <p:cNvPr id="133" name="Google Shape;133;p18"/>
          <p:cNvPicPr preferRelativeResize="0"/>
          <p:nvPr/>
        </p:nvPicPr>
        <p:blipFill>
          <a:blip r:embed="rId4">
            <a:alphaModFix/>
          </a:blip>
          <a:stretch>
            <a:fillRect/>
          </a:stretch>
        </p:blipFill>
        <p:spPr>
          <a:xfrm>
            <a:off x="5655450" y="751994"/>
            <a:ext cx="2476824" cy="1687226"/>
          </a:xfrm>
          <a:prstGeom prst="rect">
            <a:avLst/>
          </a:prstGeom>
          <a:noFill/>
          <a:ln>
            <a:noFill/>
          </a:ln>
        </p:spPr>
      </p:pic>
      <p:sp>
        <p:nvSpPr>
          <p:cNvPr id="134" name="Google Shape;134;p18"/>
          <p:cNvSpPr txBox="1"/>
          <p:nvPr/>
        </p:nvSpPr>
        <p:spPr>
          <a:xfrm>
            <a:off x="672338" y="2467100"/>
            <a:ext cx="3042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Everything is nice in QGIS</a:t>
            </a:r>
            <a:endParaRPr sz="1600">
              <a:solidFill>
                <a:schemeClr val="dk1"/>
              </a:solidFill>
            </a:endParaRPr>
          </a:p>
        </p:txBody>
      </p:sp>
      <p:sp>
        <p:nvSpPr>
          <p:cNvPr id="135" name="Google Shape;135;p18"/>
          <p:cNvSpPr txBox="1"/>
          <p:nvPr/>
        </p:nvSpPr>
        <p:spPr>
          <a:xfrm>
            <a:off x="3305275" y="1751538"/>
            <a:ext cx="2476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solidFill>
                  <a:schemeClr val="dk1"/>
                </a:solidFill>
              </a:rPr>
              <a:t>Select the </a:t>
            </a:r>
            <a:r>
              <a:rPr lang="es">
                <a:solidFill>
                  <a:schemeClr val="dk1"/>
                </a:solidFill>
              </a:rPr>
              <a:t>polygon</a:t>
            </a:r>
            <a:r>
              <a:rPr lang="es">
                <a:solidFill>
                  <a:schemeClr val="dk1"/>
                </a:solidFill>
              </a:rPr>
              <a:t> above</a:t>
            </a:r>
            <a:endParaRPr>
              <a:solidFill>
                <a:schemeClr val="dk1"/>
              </a:solidFill>
            </a:endParaRPr>
          </a:p>
        </p:txBody>
      </p:sp>
      <p:sp>
        <p:nvSpPr>
          <p:cNvPr id="136" name="Google Shape;136;p18"/>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18"/>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Can you fix me by hand?</a:t>
            </a:r>
            <a:endParaRPr sz="2120">
              <a:solidFill>
                <a:schemeClr val="lt1"/>
              </a:solidFill>
            </a:endParaRPr>
          </a:p>
        </p:txBody>
      </p:sp>
      <p:cxnSp>
        <p:nvCxnSpPr>
          <p:cNvPr id="138" name="Google Shape;138;p18"/>
          <p:cNvCxnSpPr/>
          <p:nvPr/>
        </p:nvCxnSpPr>
        <p:spPr>
          <a:xfrm>
            <a:off x="4175275" y="1602288"/>
            <a:ext cx="736800" cy="0"/>
          </a:xfrm>
          <a:prstGeom prst="straightConnector1">
            <a:avLst/>
          </a:prstGeom>
          <a:noFill/>
          <a:ln cap="flat" cmpd="sng" w="28575">
            <a:solidFill>
              <a:srgbClr val="3D85C6"/>
            </a:solidFill>
            <a:prstDash val="solid"/>
            <a:round/>
            <a:headEnd len="med" w="med" type="none"/>
            <a:tailEnd len="med" w="med" type="triangle"/>
          </a:ln>
        </p:spPr>
      </p:cxnSp>
      <p:sp>
        <p:nvSpPr>
          <p:cNvPr id="139" name="Google Shape;139;p18"/>
          <p:cNvSpPr txBox="1"/>
          <p:nvPr/>
        </p:nvSpPr>
        <p:spPr>
          <a:xfrm>
            <a:off x="2482138" y="4324905"/>
            <a:ext cx="3963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rgbClr val="04587D"/>
                </a:solidFill>
              </a:rPr>
              <a:t>Find me if you can!</a:t>
            </a:r>
            <a:endParaRPr sz="2400">
              <a:solidFill>
                <a:srgbClr val="04587D"/>
              </a:solidFill>
            </a:endParaRPr>
          </a:p>
        </p:txBody>
      </p:sp>
      <p:sp>
        <p:nvSpPr>
          <p:cNvPr id="140" name="Google Shape;140;p18"/>
          <p:cNvSpPr txBox="1"/>
          <p:nvPr/>
        </p:nvSpPr>
        <p:spPr>
          <a:xfrm>
            <a:off x="5470214" y="2439225"/>
            <a:ext cx="2847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Hidden overlap found!</a:t>
            </a:r>
            <a:endParaRPr sz="1600">
              <a:solidFill>
                <a:schemeClr val="dk1"/>
              </a:solidFill>
            </a:endParaRPr>
          </a:p>
        </p:txBody>
      </p:sp>
      <p:sp>
        <p:nvSpPr>
          <p:cNvPr id="141" name="Google Shape;141;p18"/>
          <p:cNvSpPr txBox="1"/>
          <p:nvPr/>
        </p:nvSpPr>
        <p:spPr>
          <a:xfrm>
            <a:off x="1240600" y="3195750"/>
            <a:ext cx="64467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700">
                <a:solidFill>
                  <a:schemeClr val="dk1"/>
                </a:solidFill>
              </a:rPr>
              <a:t>I can have an area or perimeter of kilometers to nanometers</a:t>
            </a:r>
            <a:endParaRPr sz="1700">
              <a:solidFill>
                <a:schemeClr val="dk1"/>
              </a:solidFill>
            </a:endParaRPr>
          </a:p>
          <a:p>
            <a:pPr indent="0" lvl="0" marL="0" rtl="0" algn="ctr">
              <a:spcBef>
                <a:spcPts val="0"/>
              </a:spcBef>
              <a:spcAft>
                <a:spcPts val="0"/>
              </a:spcAft>
              <a:buNone/>
            </a:pPr>
            <a:r>
              <a:rPr lang="es" sz="1700">
                <a:solidFill>
                  <a:schemeClr val="dk1"/>
                </a:solidFill>
              </a:rPr>
              <a:t>I can be very wide, or so thin that you won't be able to see me Even if I'm big I'll hide </a:t>
            </a:r>
            <a:r>
              <a:rPr lang="es" sz="1700">
                <a:solidFill>
                  <a:schemeClr val="dk1"/>
                </a:solidFill>
              </a:rPr>
              <a:t>among</a:t>
            </a:r>
            <a:r>
              <a:rPr lang="es" sz="1700">
                <a:solidFill>
                  <a:schemeClr val="dk1"/>
                </a:solidFill>
              </a:rPr>
              <a:t> your polygons!</a:t>
            </a:r>
            <a:endParaRPr sz="1700">
              <a:solidFill>
                <a:schemeClr val="dk1"/>
              </a:solidFill>
            </a:endParaRPr>
          </a:p>
        </p:txBody>
      </p:sp>
      <p:pic>
        <p:nvPicPr>
          <p:cNvPr id="142" name="Google Shape;142;p18"/>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143" name="Google Shape;143;p18"/>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18"/>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19"/>
          <p:cNvPicPr preferRelativeResize="0"/>
          <p:nvPr/>
        </p:nvPicPr>
        <p:blipFill>
          <a:blip r:embed="rId3">
            <a:alphaModFix/>
          </a:blip>
          <a:stretch>
            <a:fillRect/>
          </a:stretch>
        </p:blipFill>
        <p:spPr>
          <a:xfrm>
            <a:off x="5247200" y="1610013"/>
            <a:ext cx="3619500" cy="2333625"/>
          </a:xfrm>
          <a:prstGeom prst="rect">
            <a:avLst/>
          </a:prstGeom>
          <a:noFill/>
          <a:ln>
            <a:noFill/>
          </a:ln>
        </p:spPr>
      </p:pic>
      <p:pic>
        <p:nvPicPr>
          <p:cNvPr id="150" name="Google Shape;150;p19"/>
          <p:cNvPicPr preferRelativeResize="0"/>
          <p:nvPr/>
        </p:nvPicPr>
        <p:blipFill>
          <a:blip r:embed="rId4">
            <a:alphaModFix/>
          </a:blip>
          <a:stretch>
            <a:fillRect/>
          </a:stretch>
        </p:blipFill>
        <p:spPr>
          <a:xfrm>
            <a:off x="90000" y="1610025"/>
            <a:ext cx="3619500" cy="2333625"/>
          </a:xfrm>
          <a:prstGeom prst="rect">
            <a:avLst/>
          </a:prstGeom>
          <a:noFill/>
          <a:ln>
            <a:noFill/>
          </a:ln>
        </p:spPr>
      </p:pic>
      <p:pic>
        <p:nvPicPr>
          <p:cNvPr id="151" name="Google Shape;151;p19"/>
          <p:cNvPicPr preferRelativeResize="0"/>
          <p:nvPr/>
        </p:nvPicPr>
        <p:blipFill>
          <a:blip r:embed="rId5">
            <a:alphaModFix/>
          </a:blip>
          <a:stretch>
            <a:fillRect/>
          </a:stretch>
        </p:blipFill>
        <p:spPr>
          <a:xfrm>
            <a:off x="1187500" y="1545025"/>
            <a:ext cx="1828800" cy="352425"/>
          </a:xfrm>
          <a:prstGeom prst="rect">
            <a:avLst/>
          </a:prstGeom>
          <a:noFill/>
          <a:ln>
            <a:noFill/>
          </a:ln>
        </p:spPr>
      </p:pic>
      <p:sp>
        <p:nvSpPr>
          <p:cNvPr id="152" name="Google Shape;152;p19"/>
          <p:cNvSpPr/>
          <p:nvPr/>
        </p:nvSpPr>
        <p:spPr>
          <a:xfrm>
            <a:off x="3792100" y="2715475"/>
            <a:ext cx="1372500" cy="352500"/>
          </a:xfrm>
          <a:prstGeom prst="rightArrow">
            <a:avLst>
              <a:gd fmla="val 26411"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txBox="1"/>
          <p:nvPr/>
        </p:nvSpPr>
        <p:spPr>
          <a:xfrm>
            <a:off x="3600550" y="3112825"/>
            <a:ext cx="17556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600">
                <a:solidFill>
                  <a:schemeClr val="dk1"/>
                </a:solidFill>
              </a:rPr>
              <a:t>Change a node’s position</a:t>
            </a:r>
            <a:endParaRPr sz="1600">
              <a:solidFill>
                <a:schemeClr val="dk1"/>
              </a:solidFill>
            </a:endParaRPr>
          </a:p>
        </p:txBody>
      </p:sp>
      <p:sp>
        <p:nvSpPr>
          <p:cNvPr id="154" name="Google Shape;154;p19"/>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9"/>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s" sz="2120">
                <a:solidFill>
                  <a:schemeClr val="lt1"/>
                </a:solidFill>
              </a:rPr>
              <a:t>What are Postgis Topologies?</a:t>
            </a:r>
            <a:endParaRPr sz="2120">
              <a:solidFill>
                <a:schemeClr val="lt1"/>
              </a:solidFill>
            </a:endParaRPr>
          </a:p>
        </p:txBody>
      </p:sp>
      <p:pic>
        <p:nvPicPr>
          <p:cNvPr id="156" name="Google Shape;156;p19"/>
          <p:cNvPicPr preferRelativeResize="0"/>
          <p:nvPr/>
        </p:nvPicPr>
        <p:blipFill>
          <a:blip r:embed="rId6">
            <a:alphaModFix/>
          </a:blip>
          <a:stretch>
            <a:fillRect/>
          </a:stretch>
        </p:blipFill>
        <p:spPr>
          <a:xfrm>
            <a:off x="7768625" y="59125"/>
            <a:ext cx="1331376" cy="332450"/>
          </a:xfrm>
          <a:prstGeom prst="rect">
            <a:avLst/>
          </a:prstGeom>
          <a:noFill/>
          <a:ln>
            <a:noFill/>
          </a:ln>
        </p:spPr>
      </p:pic>
      <p:sp>
        <p:nvSpPr>
          <p:cNvPr id="157" name="Google Shape;157;p19"/>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9"/>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0"/>
          <p:cNvPicPr preferRelativeResize="0"/>
          <p:nvPr/>
        </p:nvPicPr>
        <p:blipFill>
          <a:blip r:embed="rId3">
            <a:alphaModFix/>
          </a:blip>
          <a:stretch>
            <a:fillRect/>
          </a:stretch>
        </p:blipFill>
        <p:spPr>
          <a:xfrm>
            <a:off x="705050" y="1055663"/>
            <a:ext cx="2514600" cy="2238375"/>
          </a:xfrm>
          <a:prstGeom prst="rect">
            <a:avLst/>
          </a:prstGeom>
          <a:noFill/>
          <a:ln>
            <a:noFill/>
          </a:ln>
        </p:spPr>
      </p:pic>
      <p:pic>
        <p:nvPicPr>
          <p:cNvPr id="164" name="Google Shape;164;p20"/>
          <p:cNvPicPr preferRelativeResize="0"/>
          <p:nvPr/>
        </p:nvPicPr>
        <p:blipFill>
          <a:blip r:embed="rId4">
            <a:alphaModFix/>
          </a:blip>
          <a:stretch>
            <a:fillRect/>
          </a:stretch>
        </p:blipFill>
        <p:spPr>
          <a:xfrm>
            <a:off x="6077900" y="1055675"/>
            <a:ext cx="2514600" cy="2238375"/>
          </a:xfrm>
          <a:prstGeom prst="rect">
            <a:avLst/>
          </a:prstGeom>
          <a:noFill/>
          <a:ln>
            <a:noFill/>
          </a:ln>
        </p:spPr>
      </p:pic>
      <p:cxnSp>
        <p:nvCxnSpPr>
          <p:cNvPr id="165" name="Google Shape;165;p20"/>
          <p:cNvCxnSpPr>
            <a:endCxn id="166" idx="0"/>
          </p:cNvCxnSpPr>
          <p:nvPr/>
        </p:nvCxnSpPr>
        <p:spPr>
          <a:xfrm flipH="1">
            <a:off x="1245525" y="1945925"/>
            <a:ext cx="374700" cy="1723200"/>
          </a:xfrm>
          <a:prstGeom prst="straightConnector1">
            <a:avLst/>
          </a:prstGeom>
          <a:noFill/>
          <a:ln cap="flat" cmpd="sng" w="28575">
            <a:solidFill>
              <a:srgbClr val="4A86E8"/>
            </a:solidFill>
            <a:prstDash val="solid"/>
            <a:round/>
            <a:headEnd len="med" w="med" type="none"/>
            <a:tailEnd len="med" w="med" type="triangle"/>
          </a:ln>
        </p:spPr>
      </p:cxnSp>
      <p:sp>
        <p:nvSpPr>
          <p:cNvPr id="166" name="Google Shape;166;p20"/>
          <p:cNvSpPr txBox="1"/>
          <p:nvPr/>
        </p:nvSpPr>
        <p:spPr>
          <a:xfrm>
            <a:off x="891975" y="3669125"/>
            <a:ext cx="707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Gap</a:t>
            </a:r>
            <a:endParaRPr sz="1800">
              <a:solidFill>
                <a:schemeClr val="dk1"/>
              </a:solidFill>
            </a:endParaRPr>
          </a:p>
        </p:txBody>
      </p:sp>
      <p:sp>
        <p:nvSpPr>
          <p:cNvPr id="167" name="Google Shape;167;p20"/>
          <p:cNvSpPr txBox="1"/>
          <p:nvPr/>
        </p:nvSpPr>
        <p:spPr>
          <a:xfrm>
            <a:off x="3455675" y="2127300"/>
            <a:ext cx="2386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Assign a gap to a neighbor polygon</a:t>
            </a:r>
            <a:endParaRPr sz="1800">
              <a:solidFill>
                <a:schemeClr val="dk1"/>
              </a:solidFill>
            </a:endParaRPr>
          </a:p>
        </p:txBody>
      </p:sp>
      <p:sp>
        <p:nvSpPr>
          <p:cNvPr id="168" name="Google Shape;168;p20"/>
          <p:cNvSpPr txBox="1"/>
          <p:nvPr/>
        </p:nvSpPr>
        <p:spPr>
          <a:xfrm>
            <a:off x="2513075" y="3840925"/>
            <a:ext cx="4271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1800">
                <a:solidFill>
                  <a:schemeClr val="dk1"/>
                </a:solidFill>
              </a:rPr>
              <a:t>It is a reasonable method if the polygons are small or narrow</a:t>
            </a:r>
            <a:endParaRPr sz="1800">
              <a:solidFill>
                <a:schemeClr val="dk1"/>
              </a:solidFill>
            </a:endParaRPr>
          </a:p>
        </p:txBody>
      </p:sp>
      <p:sp>
        <p:nvSpPr>
          <p:cNvPr id="169" name="Google Shape;169;p20"/>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0"/>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886"/>
              <a:buFont typeface="Arial"/>
              <a:buNone/>
            </a:pPr>
            <a:r>
              <a:rPr lang="es" sz="2120">
                <a:solidFill>
                  <a:schemeClr val="lt1"/>
                </a:solidFill>
              </a:rPr>
              <a:t>An easy way to fix a map</a:t>
            </a:r>
            <a:endParaRPr sz="2120">
              <a:solidFill>
                <a:schemeClr val="lt1"/>
              </a:solidFill>
            </a:endParaRPr>
          </a:p>
          <a:p>
            <a:pPr indent="0" lvl="0" marL="0" rtl="0" algn="l">
              <a:spcBef>
                <a:spcPts val="0"/>
              </a:spcBef>
              <a:spcAft>
                <a:spcPts val="0"/>
              </a:spcAft>
              <a:buClr>
                <a:schemeClr val="dk1"/>
              </a:buClr>
              <a:buSzPct val="51886"/>
              <a:buFont typeface="Arial"/>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171" name="Google Shape;171;p20"/>
          <p:cNvPicPr preferRelativeResize="0"/>
          <p:nvPr/>
        </p:nvPicPr>
        <p:blipFill>
          <a:blip r:embed="rId5">
            <a:alphaModFix/>
          </a:blip>
          <a:stretch>
            <a:fillRect/>
          </a:stretch>
        </p:blipFill>
        <p:spPr>
          <a:xfrm>
            <a:off x="7768625" y="59125"/>
            <a:ext cx="1331376" cy="332450"/>
          </a:xfrm>
          <a:prstGeom prst="rect">
            <a:avLst/>
          </a:prstGeom>
          <a:noFill/>
          <a:ln>
            <a:noFill/>
          </a:ln>
        </p:spPr>
      </p:pic>
      <p:sp>
        <p:nvSpPr>
          <p:cNvPr id="172" name="Google Shape;172;p20"/>
          <p:cNvSpPr/>
          <p:nvPr/>
        </p:nvSpPr>
        <p:spPr>
          <a:xfrm>
            <a:off x="3606350" y="1829850"/>
            <a:ext cx="2150700" cy="332400"/>
          </a:xfrm>
          <a:prstGeom prst="rightArrow">
            <a:avLst>
              <a:gd fmla="val 49850" name="adj1"/>
              <a:gd fmla="val 5029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0"/>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1"/>
          <p:cNvPicPr preferRelativeResize="0"/>
          <p:nvPr/>
        </p:nvPicPr>
        <p:blipFill>
          <a:blip r:embed="rId3">
            <a:alphaModFix/>
          </a:blip>
          <a:stretch>
            <a:fillRect/>
          </a:stretch>
        </p:blipFill>
        <p:spPr>
          <a:xfrm>
            <a:off x="7685150" y="627825"/>
            <a:ext cx="1090275" cy="4131124"/>
          </a:xfrm>
          <a:prstGeom prst="rect">
            <a:avLst/>
          </a:prstGeom>
          <a:noFill/>
          <a:ln>
            <a:noFill/>
          </a:ln>
        </p:spPr>
      </p:pic>
      <p:sp>
        <p:nvSpPr>
          <p:cNvPr id="180" name="Google Shape;180;p21"/>
          <p:cNvSpPr/>
          <p:nvPr/>
        </p:nvSpPr>
        <p:spPr>
          <a:xfrm>
            <a:off x="4075675" y="2386325"/>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56 Provinces</a:t>
            </a:r>
            <a:endParaRPr/>
          </a:p>
        </p:txBody>
      </p:sp>
      <p:sp>
        <p:nvSpPr>
          <p:cNvPr id="181" name="Google Shape;181;p21"/>
          <p:cNvSpPr/>
          <p:nvPr/>
        </p:nvSpPr>
        <p:spPr>
          <a:xfrm>
            <a:off x="4075675" y="3425825"/>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346 Communes</a:t>
            </a:r>
            <a:endParaRPr/>
          </a:p>
        </p:txBody>
      </p:sp>
      <p:sp>
        <p:nvSpPr>
          <p:cNvPr id="182" name="Google Shape;182;p21"/>
          <p:cNvSpPr/>
          <p:nvPr/>
        </p:nvSpPr>
        <p:spPr>
          <a:xfrm>
            <a:off x="4075675" y="1346813"/>
            <a:ext cx="1870800" cy="614100"/>
          </a:xfrm>
          <a:prstGeom prst="rect">
            <a:avLst/>
          </a:prstGeom>
          <a:solidFill>
            <a:schemeClr val="lt2"/>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16 Regions</a:t>
            </a:r>
            <a:endParaRPr/>
          </a:p>
        </p:txBody>
      </p:sp>
      <p:sp>
        <p:nvSpPr>
          <p:cNvPr id="183" name="Google Shape;183;p21"/>
          <p:cNvSpPr/>
          <p:nvPr/>
        </p:nvSpPr>
        <p:spPr>
          <a:xfrm>
            <a:off x="4948225" y="3083975"/>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1"/>
          <p:cNvSpPr/>
          <p:nvPr/>
        </p:nvSpPr>
        <p:spPr>
          <a:xfrm>
            <a:off x="4948225" y="2044475"/>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1"/>
          <p:cNvSpPr/>
          <p:nvPr/>
        </p:nvSpPr>
        <p:spPr>
          <a:xfrm>
            <a:off x="1087225" y="2268238"/>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communes</a:t>
            </a:r>
            <a:endParaRPr/>
          </a:p>
        </p:txBody>
      </p:sp>
      <p:sp>
        <p:nvSpPr>
          <p:cNvPr id="186" name="Google Shape;186;p21"/>
          <p:cNvSpPr/>
          <p:nvPr/>
        </p:nvSpPr>
        <p:spPr>
          <a:xfrm>
            <a:off x="1087225" y="1228737"/>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Build using provinces</a:t>
            </a:r>
            <a:endParaRPr/>
          </a:p>
        </p:txBody>
      </p:sp>
      <p:sp>
        <p:nvSpPr>
          <p:cNvPr id="187" name="Google Shape;187;p21"/>
          <p:cNvSpPr/>
          <p:nvPr/>
        </p:nvSpPr>
        <p:spPr>
          <a:xfrm>
            <a:off x="1087225" y="3307738"/>
            <a:ext cx="2076948" cy="85028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a:t>Fix communes fixes all tables</a:t>
            </a:r>
            <a:endParaRPr/>
          </a:p>
        </p:txBody>
      </p:sp>
      <p:sp>
        <p:nvSpPr>
          <p:cNvPr id="188" name="Google Shape;188;p21"/>
          <p:cNvSpPr/>
          <p:nvPr/>
        </p:nvSpPr>
        <p:spPr>
          <a:xfrm rot="5400000">
            <a:off x="3557075" y="3603713"/>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1"/>
          <p:cNvSpPr/>
          <p:nvPr/>
        </p:nvSpPr>
        <p:spPr>
          <a:xfrm rot="5400000">
            <a:off x="3557075" y="2564213"/>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1"/>
          <p:cNvSpPr/>
          <p:nvPr/>
        </p:nvSpPr>
        <p:spPr>
          <a:xfrm rot="5400000">
            <a:off x="3557075" y="1546050"/>
            <a:ext cx="125700" cy="258300"/>
          </a:xfrm>
          <a:prstGeom prst="upArrow">
            <a:avLst>
              <a:gd fmla="val 50000" name="adj1"/>
              <a:gd fmla="val 50000" name="adj2"/>
            </a:avLst>
          </a:prstGeom>
          <a:solidFill>
            <a:srgbClr val="3D85C6"/>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 name="Google Shape;191;p21"/>
          <p:cNvSpPr/>
          <p:nvPr/>
        </p:nvSpPr>
        <p:spPr>
          <a:xfrm>
            <a:off x="7400" y="14775"/>
            <a:ext cx="9144000" cy="4311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21"/>
          <p:cNvSpPr txBox="1"/>
          <p:nvPr>
            <p:ph type="title"/>
          </p:nvPr>
        </p:nvSpPr>
        <p:spPr>
          <a:xfrm>
            <a:off x="7400" y="-9700"/>
            <a:ext cx="9144000" cy="30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1886"/>
              <a:buNone/>
            </a:pPr>
            <a:r>
              <a:rPr lang="es" sz="2120">
                <a:solidFill>
                  <a:schemeClr val="lt1"/>
                </a:solidFill>
              </a:rPr>
              <a:t>Chile</a:t>
            </a:r>
            <a:endParaRPr sz="2120">
              <a:solidFill>
                <a:schemeClr val="lt1"/>
              </a:solidFill>
            </a:endParaRPr>
          </a:p>
          <a:p>
            <a:pPr indent="0" lvl="0" marL="0" rtl="0" algn="l">
              <a:spcBef>
                <a:spcPts val="0"/>
              </a:spcBef>
              <a:spcAft>
                <a:spcPts val="0"/>
              </a:spcAft>
              <a:buSzPct val="51886"/>
              <a:buNone/>
            </a:pPr>
            <a:r>
              <a:t/>
            </a:r>
            <a:endParaRPr sz="2120">
              <a:solidFill>
                <a:schemeClr val="lt1"/>
              </a:solidFill>
            </a:endParaRPr>
          </a:p>
          <a:p>
            <a:pPr indent="0" lvl="0" marL="0" rtl="0" algn="l">
              <a:spcBef>
                <a:spcPts val="0"/>
              </a:spcBef>
              <a:spcAft>
                <a:spcPts val="0"/>
              </a:spcAft>
              <a:buSzPct val="46698"/>
              <a:buNone/>
            </a:pPr>
            <a:r>
              <a:t/>
            </a:r>
            <a:endParaRPr sz="2120">
              <a:solidFill>
                <a:schemeClr val="lt1"/>
              </a:solidFill>
            </a:endParaRPr>
          </a:p>
        </p:txBody>
      </p:sp>
      <p:pic>
        <p:nvPicPr>
          <p:cNvPr id="193" name="Google Shape;193;p21"/>
          <p:cNvPicPr preferRelativeResize="0"/>
          <p:nvPr/>
        </p:nvPicPr>
        <p:blipFill>
          <a:blip r:embed="rId4">
            <a:alphaModFix/>
          </a:blip>
          <a:stretch>
            <a:fillRect/>
          </a:stretch>
        </p:blipFill>
        <p:spPr>
          <a:xfrm>
            <a:off x="7768625" y="59125"/>
            <a:ext cx="1331376" cy="332450"/>
          </a:xfrm>
          <a:prstGeom prst="rect">
            <a:avLst/>
          </a:prstGeom>
          <a:noFill/>
          <a:ln>
            <a:noFill/>
          </a:ln>
        </p:spPr>
      </p:pic>
      <p:sp>
        <p:nvSpPr>
          <p:cNvPr id="194" name="Google Shape;194;p21"/>
          <p:cNvSpPr/>
          <p:nvPr/>
        </p:nvSpPr>
        <p:spPr>
          <a:xfrm>
            <a:off x="8884025" y="4789950"/>
            <a:ext cx="260100" cy="267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1"/>
          <p:cNvSpPr txBox="1"/>
          <p:nvPr>
            <p:ph idx="12" type="sldNum"/>
          </p:nvPr>
        </p:nvSpPr>
        <p:spPr>
          <a:xfrm>
            <a:off x="86248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1" lang="es">
                <a:solidFill>
                  <a:schemeClr val="dk1"/>
                </a:solidFill>
              </a:rPr>
              <a:t>‹#›</a:t>
            </a:fld>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