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57" r:id="rId5"/>
    <p:sldId id="261" r:id="rId6"/>
    <p:sldId id="259" r:id="rId7"/>
    <p:sldId id="262" r:id="rId8"/>
    <p:sldId id="260"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47" d="100"/>
          <a:sy n="47" d="100"/>
        </p:scale>
        <p:origin x="10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08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303ABE9-C56C-47E4-85F2-1F57F86A78B0}"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159007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1149270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98451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377936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073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4271661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3695244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53865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401504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03ABE9-C56C-47E4-85F2-1F57F86A78B0}"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51399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3ABE9-C56C-47E4-85F2-1F57F86A78B0}"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152743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3ABE9-C56C-47E4-85F2-1F57F86A78B0}" type="datetimeFigureOut">
              <a:rPr lang="en-US" smtClean="0"/>
              <a:t>10/14/2018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148101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3ABE9-C56C-47E4-85F2-1F57F86A78B0}"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427101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3ABE9-C56C-47E4-85F2-1F57F86A78B0}" type="datetimeFigureOut">
              <a:rPr lang="en-US" smtClean="0"/>
              <a:t>10/14/2018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354741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03ABE9-C56C-47E4-85F2-1F57F86A78B0}"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38890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03ABE9-C56C-47E4-85F2-1F57F86A78B0}"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F82D6-39CC-4010-A14D-2EBFD01D362F}" type="slidenum">
              <a:rPr lang="en-US" smtClean="0"/>
              <a:t>‹#›</a:t>
            </a:fld>
            <a:endParaRPr lang="en-US"/>
          </a:p>
        </p:txBody>
      </p:sp>
    </p:spTree>
    <p:extLst>
      <p:ext uri="{BB962C8B-B14F-4D97-AF65-F5344CB8AC3E}">
        <p14:creationId xmlns:p14="http://schemas.microsoft.com/office/powerpoint/2010/main" val="288337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03ABE9-C56C-47E4-85F2-1F57F86A78B0}" type="datetimeFigureOut">
              <a:rPr lang="en-US" smtClean="0"/>
              <a:t>10/14/2018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8F82D6-39CC-4010-A14D-2EBFD01D362F}" type="slidenum">
              <a:rPr lang="en-US" smtClean="0"/>
              <a:t>‹#›</a:t>
            </a:fld>
            <a:endParaRPr lang="en-US"/>
          </a:p>
        </p:txBody>
      </p:sp>
    </p:spTree>
    <p:extLst>
      <p:ext uri="{BB962C8B-B14F-4D97-AF65-F5344CB8AC3E}">
        <p14:creationId xmlns:p14="http://schemas.microsoft.com/office/powerpoint/2010/main" val="443441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oracle.com/javase/tutorial/collections/interfaces/index.html" TargetMode="External"/><Relationship Id="rId2" Type="http://schemas.openxmlformats.org/officeDocument/2006/relationships/hyperlink" Target="http://tutorials.jenkov.com/java-collections/collection.html" TargetMode="External"/><Relationship Id="rId1" Type="http://schemas.openxmlformats.org/officeDocument/2006/relationships/slideLayout" Target="../slideLayouts/slideLayout1.xml"/><Relationship Id="rId5" Type="http://schemas.openxmlformats.org/officeDocument/2006/relationships/hyperlink" Target="https://docs.oracle.com/javase/tutorial/collections/intro/index.html" TargetMode="External"/><Relationship Id="rId4" Type="http://schemas.openxmlformats.org/officeDocument/2006/relationships/hyperlink" Target="https://geeksforgeeks.org/collections-in-java-2/"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callicoder.com/java-hashmap/" TargetMode="External"/><Relationship Id="rId3" Type="http://schemas.openxmlformats.org/officeDocument/2006/relationships/hyperlink" Target="https://www.callicoder.com/java-arraylist/" TargetMode="External"/><Relationship Id="rId7" Type="http://schemas.openxmlformats.org/officeDocument/2006/relationships/hyperlink" Target="https://www.callicoder.com/java-priority-queue/" TargetMode="External"/><Relationship Id="rId2" Type="http://schemas.openxmlformats.org/officeDocument/2006/relationships/hyperlink" Target="https://www.callicoder.com/java-linkedlist/" TargetMode="External"/><Relationship Id="rId1" Type="http://schemas.openxmlformats.org/officeDocument/2006/relationships/slideLayout" Target="../slideLayouts/slideLayout1.xml"/><Relationship Id="rId6" Type="http://schemas.openxmlformats.org/officeDocument/2006/relationships/hyperlink" Target="https://www.callicoder.com/java-queue/" TargetMode="External"/><Relationship Id="rId5" Type="http://schemas.openxmlformats.org/officeDocument/2006/relationships/hyperlink" Target="https://www.callicoder.com/java-treeset/" TargetMode="External"/><Relationship Id="rId10" Type="http://schemas.openxmlformats.org/officeDocument/2006/relationships/hyperlink" Target="https://www.geeksforgeeks.org/deque-interface-java-example/" TargetMode="External"/><Relationship Id="rId4" Type="http://schemas.openxmlformats.org/officeDocument/2006/relationships/hyperlink" Target="https://www.callicoder.com/java-hashset/" TargetMode="External"/><Relationship Id="rId9" Type="http://schemas.openxmlformats.org/officeDocument/2006/relationships/hyperlink" Target="https://www.callicoder.com/java-treemap/"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tutorials.jenkov.com/java-collections/collection.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p:txBody>
          <a:bodyPr/>
          <a:lstStyle/>
          <a:p>
            <a:r>
              <a:rPr lang="en-US" dirty="0"/>
              <a:t>Java Collections</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p:txBody>
          <a:bodyPr/>
          <a:lstStyle/>
          <a:p>
            <a:r>
              <a:rPr lang="en-US" dirty="0"/>
              <a:t>Presented by Wayne Thomas</a:t>
            </a:r>
          </a:p>
        </p:txBody>
      </p:sp>
    </p:spTree>
    <p:extLst>
      <p:ext uri="{BB962C8B-B14F-4D97-AF65-F5344CB8AC3E}">
        <p14:creationId xmlns:p14="http://schemas.microsoft.com/office/powerpoint/2010/main" val="220934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References</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367645" y="1932496"/>
            <a:ext cx="11287543" cy="4004280"/>
          </a:xfrm>
        </p:spPr>
        <p:txBody>
          <a:bodyPr/>
          <a:lstStyle/>
          <a:p>
            <a:pPr marL="457200" indent="-457200" algn="l">
              <a:buAutoNum type="arabicPeriod"/>
            </a:pPr>
            <a:r>
              <a:rPr lang="en-US" dirty="0">
                <a:hlinkClick r:id="rId2"/>
              </a:rPr>
              <a:t>http://tutorials.jenkov.com/java-collections/collection.html</a:t>
            </a:r>
            <a:endParaRPr lang="en-US" dirty="0"/>
          </a:p>
          <a:p>
            <a:pPr marL="457200" indent="-457200" algn="l">
              <a:buAutoNum type="arabicPeriod"/>
            </a:pPr>
            <a:r>
              <a:rPr lang="en-US" dirty="0">
                <a:hlinkClick r:id="rId3"/>
              </a:rPr>
              <a:t>https://doc.oracle.com/javase/tutorial/collections/interfaces/index.html</a:t>
            </a:r>
            <a:endParaRPr lang="en-US" dirty="0"/>
          </a:p>
          <a:p>
            <a:pPr marL="457200" indent="-457200" algn="l">
              <a:buAutoNum type="arabicPeriod"/>
            </a:pPr>
            <a:r>
              <a:rPr lang="en-US" dirty="0">
                <a:hlinkClick r:id="rId4"/>
              </a:rPr>
              <a:t>https://geeksforgeeks.org/collections-in-java-2/</a:t>
            </a:r>
            <a:endParaRPr lang="en-US" dirty="0"/>
          </a:p>
          <a:p>
            <a:pPr marL="457200" indent="-457200" algn="l">
              <a:buAutoNum type="arabicPeriod"/>
            </a:pPr>
            <a:r>
              <a:rPr lang="en-US" dirty="0">
                <a:hlinkClick r:id="rId5"/>
              </a:rPr>
              <a:t>https://docs.oracle.com/javase/tutorial/collections/intro/index.html</a:t>
            </a:r>
            <a:endParaRPr lang="en-US" dirty="0"/>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a:p>
            <a:pPr algn="l"/>
            <a:endParaRPr lang="en-US" dirty="0"/>
          </a:p>
          <a:p>
            <a:pPr marL="457200" indent="-457200" algn="l">
              <a:buAutoNum type="arabicPeriod"/>
            </a:pPr>
            <a:endParaRPr lang="en-US" dirty="0"/>
          </a:p>
        </p:txBody>
      </p:sp>
    </p:spTree>
    <p:extLst>
      <p:ext uri="{BB962C8B-B14F-4D97-AF65-F5344CB8AC3E}">
        <p14:creationId xmlns:p14="http://schemas.microsoft.com/office/powerpoint/2010/main" val="228316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E6871C-B184-4B82-861A-CC508BB2339D}"/>
              </a:ext>
            </a:extLst>
          </p:cNvPr>
          <p:cNvSpPr txBox="1">
            <a:spLocks noGrp="1"/>
          </p:cNvSpPr>
          <p:nvPr>
            <p:ph type="ctrTitle"/>
          </p:nvPr>
        </p:nvSpPr>
        <p:spPr>
          <a:xfrm>
            <a:off x="1524000" y="1122363"/>
            <a:ext cx="9144000" cy="593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Code References</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976674"/>
            <a:ext cx="9144000" cy="3372439"/>
          </a:xfrm>
        </p:spPr>
        <p:txBody>
          <a:bodyPr>
            <a:normAutofit fontScale="92500" lnSpcReduction="20000"/>
          </a:bodyPr>
          <a:lstStyle/>
          <a:p>
            <a:pPr marL="457200" indent="-457200" algn="l">
              <a:buFont typeface="+mj-lt"/>
              <a:buAutoNum type="arabicPeriod"/>
            </a:pPr>
            <a:r>
              <a:rPr lang="en-US" dirty="0">
                <a:hlinkClick r:id="rId2"/>
              </a:rPr>
              <a:t>https://www.callicoder.com/java-linkedlist/</a:t>
            </a:r>
            <a:endParaRPr lang="en-US" dirty="0"/>
          </a:p>
          <a:p>
            <a:pPr marL="457200" indent="-457200" algn="l">
              <a:buFont typeface="+mj-lt"/>
              <a:buAutoNum type="arabicPeriod"/>
            </a:pPr>
            <a:r>
              <a:rPr lang="en-US" dirty="0">
                <a:hlinkClick r:id="rId3"/>
              </a:rPr>
              <a:t>https://www.callicoder.com/java-arraylist/</a:t>
            </a:r>
            <a:endParaRPr lang="en-US" dirty="0"/>
          </a:p>
          <a:p>
            <a:pPr marL="457200" indent="-457200" algn="l">
              <a:buFont typeface="+mj-lt"/>
              <a:buAutoNum type="arabicPeriod"/>
            </a:pPr>
            <a:r>
              <a:rPr lang="en-US" dirty="0">
                <a:hlinkClick r:id="rId4"/>
              </a:rPr>
              <a:t>https://www.callicoder.com/java-hashset/</a:t>
            </a:r>
            <a:endParaRPr lang="en-US" dirty="0"/>
          </a:p>
          <a:p>
            <a:pPr marL="457200" indent="-457200" algn="l">
              <a:buFont typeface="+mj-lt"/>
              <a:buAutoNum type="arabicPeriod"/>
            </a:pPr>
            <a:r>
              <a:rPr lang="en-US" dirty="0">
                <a:hlinkClick r:id="rId5"/>
              </a:rPr>
              <a:t>https://www.callicoder.com/java-treeset/</a:t>
            </a:r>
            <a:endParaRPr lang="en-US" dirty="0"/>
          </a:p>
          <a:p>
            <a:pPr marL="457200" indent="-457200" algn="l">
              <a:buFont typeface="+mj-lt"/>
              <a:buAutoNum type="arabicPeriod"/>
            </a:pPr>
            <a:r>
              <a:rPr lang="en-US" dirty="0">
                <a:hlinkClick r:id="rId6"/>
              </a:rPr>
              <a:t>https://www.callicoder.com/java-queue/</a:t>
            </a:r>
            <a:endParaRPr lang="en-US" dirty="0"/>
          </a:p>
          <a:p>
            <a:pPr marL="457200" indent="-457200" algn="l">
              <a:buFont typeface="+mj-lt"/>
              <a:buAutoNum type="arabicPeriod"/>
            </a:pPr>
            <a:r>
              <a:rPr lang="en-US" dirty="0">
                <a:hlinkClick r:id="rId7"/>
              </a:rPr>
              <a:t>https://www.callicoder.com/java-priority-queue/</a:t>
            </a:r>
            <a:endParaRPr lang="en-US" dirty="0"/>
          </a:p>
          <a:p>
            <a:pPr marL="457200" indent="-457200" algn="l">
              <a:buFont typeface="+mj-lt"/>
              <a:buAutoNum type="arabicPeriod"/>
            </a:pPr>
            <a:r>
              <a:rPr lang="en-US" dirty="0">
                <a:hlinkClick r:id="rId8"/>
              </a:rPr>
              <a:t>https://www.callicoder.com/java-hashmap/</a:t>
            </a:r>
            <a:endParaRPr lang="en-US" dirty="0"/>
          </a:p>
          <a:p>
            <a:pPr marL="457200" indent="-457200" algn="l">
              <a:buFont typeface="+mj-lt"/>
              <a:buAutoNum type="arabicPeriod"/>
            </a:pPr>
            <a:r>
              <a:rPr lang="en-US" dirty="0">
                <a:hlinkClick r:id="rId9"/>
              </a:rPr>
              <a:t>https://www.callicoder.com/java-treemap/</a:t>
            </a:r>
            <a:endParaRPr lang="en-US" dirty="0"/>
          </a:p>
          <a:p>
            <a:pPr marL="457200" indent="-457200" algn="l">
              <a:buFont typeface="+mj-lt"/>
              <a:buAutoNum type="arabicPeriod"/>
            </a:pPr>
            <a:r>
              <a:rPr lang="en-US" dirty="0">
                <a:hlinkClick r:id="rId10"/>
              </a:rPr>
              <a:t>https://www.geeksforgeeks.org/deque-interface-java-example/</a:t>
            </a: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p:txBody>
      </p:sp>
    </p:spTree>
    <p:extLst>
      <p:ext uri="{BB962C8B-B14F-4D97-AF65-F5344CB8AC3E}">
        <p14:creationId xmlns:p14="http://schemas.microsoft.com/office/powerpoint/2010/main" val="334567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fontScale="90000"/>
          </a:bodyPr>
          <a:lstStyle/>
          <a:p>
            <a:r>
              <a:rPr lang="en-US" sz="2800" b="1" dirty="0"/>
              <a:t>Java Collection</a:t>
            </a:r>
            <a:br>
              <a:rPr lang="en-US" sz="2800" dirty="0"/>
            </a:br>
            <a:endParaRPr lang="en-US" sz="2800" dirty="0"/>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9144000" cy="3372439"/>
          </a:xfrm>
        </p:spPr>
        <p:txBody>
          <a:bodyPr/>
          <a:lstStyle/>
          <a:p>
            <a:pPr algn="l"/>
            <a:r>
              <a:rPr lang="en-US" dirty="0"/>
              <a:t>The Java Collection interface represents the operations possible on a generic collection, like on a List, Set, Stack, Queue and Deque. For instance, methods to access the elements based on their index are available in the Java Collection interface. The Java Collection interface is explained in more detail in the </a:t>
            </a:r>
            <a:r>
              <a:rPr lang="en-US" b="1" u="sng" dirty="0">
                <a:hlinkClick r:id="rId2"/>
              </a:rPr>
              <a:t>Java Collection interface</a:t>
            </a:r>
            <a:r>
              <a:rPr lang="en-US" dirty="0"/>
              <a:t> tutorial.</a:t>
            </a:r>
            <a:r>
              <a:rPr lang="en-US" baseline="-25000" dirty="0"/>
              <a:t>1</a:t>
            </a:r>
          </a:p>
          <a:p>
            <a:endParaRPr lang="en-US" dirty="0"/>
          </a:p>
        </p:txBody>
      </p:sp>
    </p:spTree>
    <p:extLst>
      <p:ext uri="{BB962C8B-B14F-4D97-AF65-F5344CB8AC3E}">
        <p14:creationId xmlns:p14="http://schemas.microsoft.com/office/powerpoint/2010/main" val="337073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fontScale="90000"/>
          </a:bodyPr>
          <a:lstStyle/>
          <a:p>
            <a:r>
              <a:rPr lang="en-US" sz="2800" b="1" dirty="0"/>
              <a:t>Java Collection Framework</a:t>
            </a:r>
            <a:br>
              <a:rPr lang="en-US" sz="2800" dirty="0"/>
            </a:br>
            <a:endParaRPr lang="en-US" sz="2800" dirty="0"/>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9144000" cy="3372439"/>
          </a:xfrm>
        </p:spPr>
        <p:txBody>
          <a:bodyPr>
            <a:normAutofit fontScale="77500" lnSpcReduction="20000"/>
          </a:bodyPr>
          <a:lstStyle/>
          <a:p>
            <a:pPr algn="l"/>
            <a:r>
              <a:rPr lang="en-US" sz="1800" b="1" dirty="0"/>
              <a:t>Java Collections framework provides the following benefits</a:t>
            </a:r>
            <a:r>
              <a:rPr lang="en-US" sz="1800" b="1" baseline="-25000" dirty="0"/>
              <a:t>4</a:t>
            </a:r>
            <a:r>
              <a:rPr lang="en-US" sz="1800" b="1" dirty="0"/>
              <a:t>:</a:t>
            </a:r>
          </a:p>
          <a:p>
            <a:pPr marL="342900" indent="-342900" algn="l">
              <a:buFont typeface="Arial" panose="020B0604020202020204" pitchFamily="34" charset="0"/>
              <a:buChar char="•"/>
            </a:pPr>
            <a:r>
              <a:rPr lang="en-US" sz="1800" b="1" dirty="0"/>
              <a:t>Reduced programming effort: </a:t>
            </a:r>
            <a:r>
              <a:rPr lang="en-US" sz="1800" dirty="0"/>
              <a:t>The framework provides the low level structural standard that reduces time and effort in having to recreate code time and time again.</a:t>
            </a:r>
          </a:p>
          <a:p>
            <a:pPr marL="342900" indent="-342900" algn="l">
              <a:buFont typeface="Arial" panose="020B0604020202020204" pitchFamily="34" charset="0"/>
              <a:buChar char="•"/>
            </a:pPr>
            <a:r>
              <a:rPr lang="en-US" sz="1800" b="1" dirty="0"/>
              <a:t>Increases program speed and quality: </a:t>
            </a:r>
            <a:r>
              <a:rPr lang="en-US" sz="1800" dirty="0"/>
              <a:t>This framework standard allows programmers to write their code to utilize collection implementations that best meet the needs of the program they are creating.</a:t>
            </a:r>
          </a:p>
          <a:p>
            <a:pPr marL="342900" indent="-342900" algn="l">
              <a:buFont typeface="Arial" panose="020B0604020202020204" pitchFamily="34" charset="0"/>
              <a:buChar char="•"/>
            </a:pPr>
            <a:r>
              <a:rPr lang="en-US" sz="1800" b="1" dirty="0"/>
              <a:t>Allows interoperability among unrelated APIs: </a:t>
            </a:r>
            <a:r>
              <a:rPr lang="en-US" sz="1800" dirty="0"/>
              <a:t>The collection interfaces are vernacular making ability to interoperate between APIs possible.</a:t>
            </a:r>
          </a:p>
          <a:p>
            <a:pPr marL="342900" indent="-342900" algn="l">
              <a:buFont typeface="Arial" panose="020B0604020202020204" pitchFamily="34" charset="0"/>
              <a:buChar char="•"/>
            </a:pPr>
            <a:r>
              <a:rPr lang="en-US" sz="1800" b="1" dirty="0"/>
              <a:t>Reduces effort to learn and use new APIs: </a:t>
            </a:r>
            <a:r>
              <a:rPr lang="en-US" sz="1800" dirty="0"/>
              <a:t>The creation of standard collection interfaces made inconsistencies between different APIs go away.</a:t>
            </a:r>
          </a:p>
          <a:p>
            <a:pPr marL="342900" indent="-342900" algn="l">
              <a:buFont typeface="Arial" panose="020B0604020202020204" pitchFamily="34" charset="0"/>
              <a:buChar char="•"/>
            </a:pPr>
            <a:r>
              <a:rPr lang="en-US" sz="1800" b="1" dirty="0"/>
              <a:t>Reduces effort to design new APIs: </a:t>
            </a:r>
            <a:r>
              <a:rPr lang="en-US" sz="1800" dirty="0"/>
              <a:t>Reiterating that the building of standard interfaces reduces need to recreate code time and time again.</a:t>
            </a:r>
          </a:p>
          <a:p>
            <a:pPr marL="342900" indent="-342900" algn="l">
              <a:buFont typeface="Arial" panose="020B0604020202020204" pitchFamily="34" charset="0"/>
              <a:buChar char="•"/>
            </a:pPr>
            <a:r>
              <a:rPr lang="en-US" sz="1800" b="1" dirty="0"/>
              <a:t>Fosters software reuse: </a:t>
            </a:r>
            <a:r>
              <a:rPr lang="en-US" sz="1800" dirty="0"/>
              <a:t>The ability to reuse interfaces that share the same structure and algorithms fosters reuse.</a:t>
            </a:r>
          </a:p>
        </p:txBody>
      </p:sp>
    </p:spTree>
    <p:extLst>
      <p:ext uri="{BB962C8B-B14F-4D97-AF65-F5344CB8AC3E}">
        <p14:creationId xmlns:p14="http://schemas.microsoft.com/office/powerpoint/2010/main" val="319719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Interfaces</a:t>
            </a:r>
            <a:r>
              <a:rPr lang="en-US" sz="2800" baseline="-25000" dirty="0"/>
              <a:t>1</a:t>
            </a:r>
            <a:endParaRPr lang="en-US" sz="2800" dirty="0"/>
          </a:p>
        </p:txBody>
      </p:sp>
      <p:pic>
        <p:nvPicPr>
          <p:cNvPr id="4" name="Picture 3">
            <a:extLst>
              <a:ext uri="{FF2B5EF4-FFF2-40B4-BE49-F238E27FC236}">
                <a16:creationId xmlns:a16="http://schemas.microsoft.com/office/drawing/2014/main" id="{9B47A60A-76FC-483E-B60E-F148CD9BF076}"/>
              </a:ext>
            </a:extLst>
          </p:cNvPr>
          <p:cNvPicPr>
            <a:picLocks noChangeAspect="1"/>
          </p:cNvPicPr>
          <p:nvPr/>
        </p:nvPicPr>
        <p:blipFill>
          <a:blip r:embed="rId2"/>
          <a:stretch>
            <a:fillRect/>
          </a:stretch>
        </p:blipFill>
        <p:spPr>
          <a:xfrm>
            <a:off x="1660689" y="2590799"/>
            <a:ext cx="8870622" cy="3144838"/>
          </a:xfrm>
          <a:prstGeom prst="rect">
            <a:avLst/>
          </a:prstGeom>
        </p:spPr>
      </p:pic>
    </p:spTree>
    <p:extLst>
      <p:ext uri="{BB962C8B-B14F-4D97-AF65-F5344CB8AC3E}">
        <p14:creationId xmlns:p14="http://schemas.microsoft.com/office/powerpoint/2010/main" val="231369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Java List</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9634330" cy="3372439"/>
          </a:xfrm>
        </p:spPr>
        <p:txBody>
          <a:bodyPr/>
          <a:lstStyle/>
          <a:p>
            <a:pPr algn="l"/>
            <a:r>
              <a:rPr lang="en-US" dirty="0"/>
              <a:t>Lists can contain duplicates.</a:t>
            </a:r>
          </a:p>
          <a:p>
            <a:pPr algn="l"/>
            <a:r>
              <a:rPr lang="en-US" dirty="0"/>
              <a:t>Elements are ordered.</a:t>
            </a:r>
          </a:p>
          <a:p>
            <a:pPr algn="l"/>
            <a:endParaRPr lang="en-US" dirty="0"/>
          </a:p>
          <a:p>
            <a:pPr algn="l"/>
            <a:r>
              <a:rPr lang="en-US" dirty="0"/>
              <a:t>Examples include:</a:t>
            </a:r>
          </a:p>
          <a:p>
            <a:pPr algn="l"/>
            <a:r>
              <a:rPr lang="en-US" dirty="0" err="1"/>
              <a:t>LinkList</a:t>
            </a:r>
            <a:r>
              <a:rPr lang="en-US" dirty="0"/>
              <a:t> ( Link list based)</a:t>
            </a:r>
          </a:p>
          <a:p>
            <a:pPr algn="l"/>
            <a:r>
              <a:rPr lang="en-US" dirty="0" err="1"/>
              <a:t>ArrayList</a:t>
            </a:r>
            <a:r>
              <a:rPr lang="en-US" dirty="0"/>
              <a:t> ( dynamic array based)</a:t>
            </a:r>
            <a:r>
              <a:rPr lang="en-US" baseline="-25000" dirty="0"/>
              <a:t>3</a:t>
            </a:r>
            <a:endParaRPr lang="en-US" dirty="0"/>
          </a:p>
        </p:txBody>
      </p:sp>
    </p:spTree>
    <p:extLst>
      <p:ext uri="{BB962C8B-B14F-4D97-AF65-F5344CB8AC3E}">
        <p14:creationId xmlns:p14="http://schemas.microsoft.com/office/powerpoint/2010/main" val="55952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Java Set</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9886122" cy="3372439"/>
          </a:xfrm>
        </p:spPr>
        <p:txBody>
          <a:bodyPr>
            <a:normAutofit/>
          </a:bodyPr>
          <a:lstStyle/>
          <a:p>
            <a:pPr algn="l"/>
            <a:r>
              <a:rPr lang="en-US" sz="1800" dirty="0"/>
              <a:t>Elements are not in any guaranteed order</a:t>
            </a:r>
            <a:r>
              <a:rPr lang="en-US" sz="1800" baseline="-25000" dirty="0"/>
              <a:t>1</a:t>
            </a:r>
            <a:r>
              <a:rPr lang="en-US" sz="1800" dirty="0"/>
              <a:t>.</a:t>
            </a:r>
          </a:p>
          <a:p>
            <a:pPr algn="l"/>
            <a:r>
              <a:rPr lang="en-US" sz="1800" dirty="0"/>
              <a:t>It does not allow duplicates.</a:t>
            </a:r>
          </a:p>
          <a:p>
            <a:pPr algn="l"/>
            <a:r>
              <a:rPr lang="en-US" sz="1800" dirty="0"/>
              <a:t>Examples of Set are:</a:t>
            </a:r>
          </a:p>
          <a:p>
            <a:pPr algn="l"/>
            <a:r>
              <a:rPr lang="en-US" sz="1800" dirty="0"/>
              <a:t>HashSet (Hashing Based)</a:t>
            </a:r>
          </a:p>
          <a:p>
            <a:pPr algn="l"/>
            <a:r>
              <a:rPr lang="en-US" sz="1800" dirty="0" err="1"/>
              <a:t>TreeSet</a:t>
            </a:r>
            <a:r>
              <a:rPr lang="en-US" sz="1800" dirty="0"/>
              <a:t> ( Balanced BST based) </a:t>
            </a:r>
            <a:r>
              <a:rPr lang="en-US" sz="1800" dirty="0" err="1"/>
              <a:t>TreeSet</a:t>
            </a:r>
            <a:r>
              <a:rPr lang="en-US" sz="1800" dirty="0"/>
              <a:t> implements SortedSet</a:t>
            </a:r>
            <a:r>
              <a:rPr lang="en-US" sz="1800" baseline="-25000" dirty="0"/>
              <a:t>3</a:t>
            </a:r>
            <a:endParaRPr lang="en-US" sz="1800" dirty="0"/>
          </a:p>
        </p:txBody>
      </p:sp>
    </p:spTree>
    <p:extLst>
      <p:ext uri="{BB962C8B-B14F-4D97-AF65-F5344CB8AC3E}">
        <p14:creationId xmlns:p14="http://schemas.microsoft.com/office/powerpoint/2010/main" val="178620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Java Queue</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10217426" cy="3372439"/>
          </a:xfrm>
        </p:spPr>
        <p:txBody>
          <a:bodyPr/>
          <a:lstStyle/>
          <a:p>
            <a:pPr algn="l"/>
            <a:r>
              <a:rPr lang="en-US" dirty="0"/>
              <a:t>Typically ordered in First in First Out order</a:t>
            </a:r>
          </a:p>
          <a:p>
            <a:pPr algn="l"/>
            <a:r>
              <a:rPr lang="en-US" dirty="0"/>
              <a:t>Exceptions include PriorityQueue</a:t>
            </a:r>
            <a:r>
              <a:rPr lang="en-US" baseline="-25000" dirty="0"/>
              <a:t>3</a:t>
            </a:r>
          </a:p>
        </p:txBody>
      </p:sp>
    </p:spTree>
    <p:extLst>
      <p:ext uri="{BB962C8B-B14F-4D97-AF65-F5344CB8AC3E}">
        <p14:creationId xmlns:p14="http://schemas.microsoft.com/office/powerpoint/2010/main" val="297466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Java </a:t>
            </a:r>
            <a:r>
              <a:rPr lang="en-US" sz="2800" dirty="0" err="1"/>
              <a:t>DeQue</a:t>
            </a:r>
            <a:endParaRPr lang="en-US" sz="2800" dirty="0"/>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4000" y="1894788"/>
            <a:ext cx="10111409" cy="3372439"/>
          </a:xfrm>
        </p:spPr>
        <p:txBody>
          <a:bodyPr/>
          <a:lstStyle/>
          <a:p>
            <a:pPr algn="l"/>
            <a:r>
              <a:rPr lang="en-US" dirty="0"/>
              <a:t>Items can be inserted and removed from both ends of the queue.</a:t>
            </a:r>
          </a:p>
          <a:p>
            <a:pPr algn="l"/>
            <a:r>
              <a:rPr lang="en-US" dirty="0"/>
              <a:t>Can be populated as Last in First Out or First in First Out</a:t>
            </a:r>
            <a:r>
              <a:rPr lang="en-US" baseline="-25000" dirty="0"/>
              <a:t>3</a:t>
            </a:r>
          </a:p>
        </p:txBody>
      </p:sp>
    </p:spTree>
    <p:extLst>
      <p:ext uri="{BB962C8B-B14F-4D97-AF65-F5344CB8AC3E}">
        <p14:creationId xmlns:p14="http://schemas.microsoft.com/office/powerpoint/2010/main" val="69334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FF2B-37FA-4C3F-99A0-B7EE01494EDE}"/>
              </a:ext>
            </a:extLst>
          </p:cNvPr>
          <p:cNvSpPr>
            <a:spLocks noGrp="1"/>
          </p:cNvSpPr>
          <p:nvPr>
            <p:ph type="ctrTitle"/>
          </p:nvPr>
        </p:nvSpPr>
        <p:spPr>
          <a:xfrm>
            <a:off x="1524000" y="1122363"/>
            <a:ext cx="9144000" cy="593315"/>
          </a:xfrm>
        </p:spPr>
        <p:txBody>
          <a:bodyPr>
            <a:normAutofit/>
          </a:bodyPr>
          <a:lstStyle/>
          <a:p>
            <a:r>
              <a:rPr lang="en-US" sz="2800" dirty="0"/>
              <a:t>Java Map</a:t>
            </a:r>
          </a:p>
        </p:txBody>
      </p:sp>
      <p:sp>
        <p:nvSpPr>
          <p:cNvPr id="3" name="Subtitle 2">
            <a:extLst>
              <a:ext uri="{FF2B5EF4-FFF2-40B4-BE49-F238E27FC236}">
                <a16:creationId xmlns:a16="http://schemas.microsoft.com/office/drawing/2014/main" id="{CB9A5675-AC95-406B-B00A-36BFA30222D0}"/>
              </a:ext>
            </a:extLst>
          </p:cNvPr>
          <p:cNvSpPr>
            <a:spLocks noGrp="1"/>
          </p:cNvSpPr>
          <p:nvPr>
            <p:ph type="subTitle" idx="1"/>
          </p:nvPr>
        </p:nvSpPr>
        <p:spPr>
          <a:xfrm>
            <a:off x="1523999" y="1894788"/>
            <a:ext cx="9713843" cy="3372439"/>
          </a:xfrm>
        </p:spPr>
        <p:txBody>
          <a:bodyPr/>
          <a:lstStyle/>
          <a:p>
            <a:pPr algn="l"/>
            <a:r>
              <a:rPr lang="en-US" dirty="0"/>
              <a:t>Contains Key and Value pairs (This is different than Set as Set only has keys)</a:t>
            </a:r>
          </a:p>
          <a:p>
            <a:pPr algn="l"/>
            <a:r>
              <a:rPr lang="en-US" dirty="0"/>
              <a:t>Does not allow duplicates</a:t>
            </a:r>
          </a:p>
          <a:p>
            <a:pPr algn="l"/>
            <a:r>
              <a:rPr lang="en-US" dirty="0"/>
              <a:t>Implementation of Maps include:</a:t>
            </a:r>
          </a:p>
          <a:p>
            <a:pPr algn="l"/>
            <a:r>
              <a:rPr lang="en-US" dirty="0"/>
              <a:t>HashMap</a:t>
            </a:r>
          </a:p>
          <a:p>
            <a:pPr algn="l"/>
            <a:r>
              <a:rPr lang="en-US" dirty="0" err="1"/>
              <a:t>TreeMap</a:t>
            </a:r>
            <a:r>
              <a:rPr lang="en-US" dirty="0"/>
              <a:t> (implements </a:t>
            </a:r>
            <a:r>
              <a:rPr lang="en-US" dirty="0" err="1"/>
              <a:t>SortedMap</a:t>
            </a:r>
            <a:r>
              <a:rPr lang="en-US" dirty="0"/>
              <a:t>)</a:t>
            </a:r>
            <a:r>
              <a:rPr lang="en-US" baseline="-25000" dirty="0"/>
              <a:t>3</a:t>
            </a:r>
            <a:endParaRPr lang="en-US" dirty="0"/>
          </a:p>
        </p:txBody>
      </p:sp>
    </p:spTree>
    <p:extLst>
      <p:ext uri="{BB962C8B-B14F-4D97-AF65-F5344CB8AC3E}">
        <p14:creationId xmlns:p14="http://schemas.microsoft.com/office/powerpoint/2010/main" val="17707259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188</TotalTime>
  <Words>513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Java Collections</vt:lpstr>
      <vt:lpstr>Java Collection </vt:lpstr>
      <vt:lpstr>Java Collection Framework </vt:lpstr>
      <vt:lpstr>Interfaces1</vt:lpstr>
      <vt:lpstr>Java List</vt:lpstr>
      <vt:lpstr>Java Set</vt:lpstr>
      <vt:lpstr>Java Queue</vt:lpstr>
      <vt:lpstr>Java DeQue</vt:lpstr>
      <vt:lpstr>Java Map</vt:lpstr>
      <vt:lpstr>References</vt:lpstr>
      <vt:lpstr>Code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Thomas'</dc:creator>
  <cp:lastModifiedBy>Thomas'</cp:lastModifiedBy>
  <cp:revision>19</cp:revision>
  <dcterms:created xsi:type="dcterms:W3CDTF">2018-10-01T01:14:01Z</dcterms:created>
  <dcterms:modified xsi:type="dcterms:W3CDTF">2018-10-14T15:15:48Z</dcterms:modified>
</cp:coreProperties>
</file>