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d19Nr7VtIhLu5pjs9C1hw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3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6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4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144" y="5324276"/>
            <a:ext cx="1200318" cy="141942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519446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3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2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3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7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6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6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1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12992-B706-4D5F-A05F-EF6466B0DE6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5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bound-services.html" TargetMode="External"/><Relationship Id="rId7" Type="http://schemas.openxmlformats.org/officeDocument/2006/relationships/hyperlink" Target="https://developer.android.com/training/articles/security-tips.html#IPC" TargetMode="External"/><Relationship Id="rId2" Type="http://schemas.openxmlformats.org/officeDocument/2006/relationships/hyperlink" Target="https://developer.android.com/guide/components/servic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os/Handler.html" TargetMode="External"/><Relationship Id="rId5" Type="http://schemas.openxmlformats.org/officeDocument/2006/relationships/hyperlink" Target="https://developer.android.com/reference/android/content/ServiceConnection.html" TargetMode="External"/><Relationship Id="rId4" Type="http://schemas.openxmlformats.org/officeDocument/2006/relationships/hyperlink" Target="https://developer.android.com/reference/android/os/Messeng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What can services do?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Perform long running operations</a:t>
            </a:r>
          </a:p>
          <a:p>
            <a:r>
              <a:rPr lang="en-US" sz="2400" dirty="0">
                <a:latin typeface="Cambria" panose="02040503050406030204" pitchFamily="18" charset="0"/>
              </a:rPr>
              <a:t>Play Music</a:t>
            </a:r>
          </a:p>
          <a:p>
            <a:r>
              <a:rPr lang="en-US" sz="2400" dirty="0">
                <a:latin typeface="Cambria" panose="02040503050406030204" pitchFamily="18" charset="0"/>
              </a:rPr>
              <a:t>Perform file operations</a:t>
            </a:r>
          </a:p>
          <a:p>
            <a:r>
              <a:rPr lang="en-US" sz="2400" dirty="0">
                <a:latin typeface="Cambria" panose="02040503050406030204" pitchFamily="18" charset="0"/>
              </a:rPr>
              <a:t>Handle network transactions</a:t>
            </a:r>
          </a:p>
          <a:p>
            <a:r>
              <a:rPr lang="en-US" sz="2400" dirty="0">
                <a:latin typeface="Cambria" panose="02040503050406030204" pitchFamily="18" charset="0"/>
              </a:rPr>
              <a:t>Interact with content providers</a:t>
            </a:r>
          </a:p>
        </p:txBody>
      </p:sp>
    </p:spTree>
    <p:extLst>
      <p:ext uri="{BB962C8B-B14F-4D97-AF65-F5344CB8AC3E}">
        <p14:creationId xmlns:p14="http://schemas.microsoft.com/office/powerpoint/2010/main" val="243190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Types of Services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Scheduled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The Job Scheduler API – introduced in Android 5.0</a:t>
            </a:r>
          </a:p>
          <a:p>
            <a:r>
              <a:rPr lang="en-US" sz="2400" dirty="0">
                <a:latin typeface="Cambria" panose="02040503050406030204" pitchFamily="18" charset="0"/>
              </a:rPr>
              <a:t>Started 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Starts when an application calls </a:t>
            </a:r>
            <a:r>
              <a:rPr lang="en-US" i="1" dirty="0" err="1">
                <a:latin typeface="Cambria" panose="02040503050406030204" pitchFamily="18" charset="0"/>
              </a:rPr>
              <a:t>startService</a:t>
            </a:r>
            <a:r>
              <a:rPr lang="en-US" i="1" dirty="0">
                <a:latin typeface="Cambria" panose="02040503050406030204" pitchFamily="18" charset="0"/>
              </a:rPr>
              <a:t>()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Runs independently of the lifetime of the calling application component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Usually performs a single operation – downloading a file over the network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Should stop itself</a:t>
            </a:r>
          </a:p>
          <a:p>
            <a:r>
              <a:rPr lang="en-US" sz="2400" dirty="0">
                <a:latin typeface="Cambria" panose="02040503050406030204" pitchFamily="18" charset="0"/>
              </a:rPr>
              <a:t>Bound 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Starts when an activity binds to it using </a:t>
            </a:r>
            <a:r>
              <a:rPr lang="en-US" i="1" dirty="0" err="1">
                <a:latin typeface="Cambria" panose="02040503050406030204" pitchFamily="18" charset="0"/>
              </a:rPr>
              <a:t>bindService</a:t>
            </a:r>
            <a:r>
              <a:rPr lang="en-US" i="1" dirty="0">
                <a:latin typeface="Cambria" panose="02040503050406030204" pitchFamily="18" charset="0"/>
              </a:rPr>
              <a:t>()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Offers a client-server interface - receives requests, sends responses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 back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6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4411" cy="1325563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How do I write a Service? – Started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Started service – one request at a time …</a:t>
            </a:r>
          </a:p>
          <a:p>
            <a:pPr lvl="1"/>
            <a:endParaRPr lang="en-US" dirty="0">
              <a:latin typeface="Cambria" panose="020405030504060302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</a:rPr>
              <a:t>Extend the </a:t>
            </a:r>
            <a:r>
              <a:rPr lang="en-US" i="1" dirty="0" err="1">
                <a:latin typeface="Cambria" panose="02040503050406030204" pitchFamily="18" charset="0"/>
              </a:rPr>
              <a:t>IntentService</a:t>
            </a:r>
            <a:r>
              <a:rPr lang="en-US" dirty="0">
                <a:latin typeface="Cambria" panose="02040503050406030204" pitchFamily="18" charset="0"/>
              </a:rPr>
              <a:t> class 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Creates a worker thread to execute intents 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Maintains a work queue – intents are passed to our handler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Stops the service after all requests are handled</a:t>
            </a:r>
          </a:p>
          <a:p>
            <a:pPr marL="914400" lvl="2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</a:rPr>
              <a:t>What do I need to do then ?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Write the handler ! – implement the </a:t>
            </a:r>
            <a:r>
              <a:rPr lang="en-US" i="1" dirty="0" err="1">
                <a:latin typeface="Cambria" panose="02040503050406030204" pitchFamily="18" charset="0"/>
              </a:rPr>
              <a:t>onHandleIntent</a:t>
            </a:r>
            <a:r>
              <a:rPr lang="en-US" i="1" dirty="0">
                <a:latin typeface="Cambria" panose="02040503050406030204" pitchFamily="18" charset="0"/>
              </a:rPr>
              <a:t>() </a:t>
            </a:r>
            <a:r>
              <a:rPr lang="en-US" dirty="0">
                <a:latin typeface="Cambria" panose="02040503050406030204" pitchFamily="18" charset="0"/>
              </a:rPr>
              <a:t>method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5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942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How do I write a Service? - Started Services ...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What if I anticipate multiple requests to my service?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Started service – multiple simultaneous requests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Extend the Service class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Create a separate thread with a low(background) priority in the constructor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Implement a handler that handles received messages 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Stop the service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3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0663" cy="1325563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How do I write a Service ? – Bound Services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0662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Expose functionality to other applications through IPC</a:t>
            </a:r>
          </a:p>
          <a:p>
            <a:r>
              <a:rPr lang="en-US" sz="2400" dirty="0">
                <a:latin typeface="Cambria" panose="02040503050406030204" pitchFamily="18" charset="0"/>
              </a:rPr>
              <a:t>Services runs only while a component is bound to it</a:t>
            </a:r>
          </a:p>
          <a:p>
            <a:r>
              <a:rPr lang="en-US" sz="2400" dirty="0">
                <a:latin typeface="Cambria" panose="02040503050406030204" pitchFamily="18" charset="0"/>
              </a:rPr>
              <a:t>Specifies implementation of the client-server interface </a:t>
            </a:r>
          </a:p>
          <a:p>
            <a:pPr marL="457200" lvl="1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Details</a:t>
            </a:r>
          </a:p>
          <a:p>
            <a:r>
              <a:rPr lang="en-US" sz="2400" dirty="0">
                <a:latin typeface="Cambria" panose="02040503050406030204" pitchFamily="18" charset="0"/>
              </a:rPr>
              <a:t>Extending the </a:t>
            </a:r>
            <a:r>
              <a:rPr lang="en-US" sz="2400" i="1" dirty="0">
                <a:latin typeface="Cambria" panose="02040503050406030204" pitchFamily="18" charset="0"/>
              </a:rPr>
              <a:t>Binder</a:t>
            </a:r>
            <a:r>
              <a:rPr lang="en-US" sz="2400" dirty="0">
                <a:latin typeface="Cambria" panose="02040503050406030204" pitchFamily="18" charset="0"/>
              </a:rPr>
              <a:t> Class -  service is used only by the local application</a:t>
            </a:r>
          </a:p>
          <a:p>
            <a:r>
              <a:rPr lang="en-US" sz="2400" b="1" dirty="0">
                <a:latin typeface="Cambria" panose="02040503050406030204" pitchFamily="18" charset="0"/>
              </a:rPr>
              <a:t>Using a </a:t>
            </a:r>
            <a:r>
              <a:rPr lang="en-US" sz="2400" b="1" i="1" dirty="0">
                <a:latin typeface="Cambria" panose="02040503050406030204" pitchFamily="18" charset="0"/>
              </a:rPr>
              <a:t>Messenger</a:t>
            </a:r>
            <a:r>
              <a:rPr lang="en-US" sz="2400" b="1" dirty="0">
                <a:latin typeface="Cambria" panose="02040503050406030204" pitchFamily="18" charset="0"/>
              </a:rPr>
              <a:t> - service communicates with remote processes</a:t>
            </a:r>
          </a:p>
          <a:p>
            <a:r>
              <a:rPr lang="en-US" sz="2400" dirty="0">
                <a:latin typeface="Cambria" panose="02040503050406030204" pitchFamily="18" charset="0"/>
              </a:rPr>
              <a:t>Using </a:t>
            </a:r>
            <a:r>
              <a:rPr lang="en-US" sz="2400" i="1" dirty="0">
                <a:latin typeface="Cambria" panose="02040503050406030204" pitchFamily="18" charset="0"/>
              </a:rPr>
              <a:t>AIDL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-  concurrent IPC across different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1485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Determine whether you need a local or a bound service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Local ?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Make sure to have the manifest file restrict access </a:t>
            </a:r>
          </a:p>
          <a:p>
            <a:pPr marL="457200" lvl="1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Bound ?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Android takes care of implicit intents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Which apps have access ?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Are explicit intents restrictive enough ?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Add permissions maybe ?</a:t>
            </a:r>
          </a:p>
        </p:txBody>
      </p:sp>
    </p:spTree>
    <p:extLst>
      <p:ext uri="{BB962C8B-B14F-4D97-AF65-F5344CB8AC3E}">
        <p14:creationId xmlns:p14="http://schemas.microsoft.com/office/powerpoint/2010/main" val="139602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Further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hlinkClick r:id="rId2"/>
              </a:rPr>
              <a:t>The basics of Services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hlinkClick r:id="rId3"/>
              </a:rPr>
              <a:t>Bound Services</a:t>
            </a:r>
            <a:endParaRPr lang="en-US" dirty="0">
              <a:latin typeface="Cambria" panose="020405030504060302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</a:rPr>
              <a:t>Implementing IPC – </a:t>
            </a:r>
            <a:r>
              <a:rPr lang="en-US" dirty="0">
                <a:latin typeface="Cambria" panose="02040503050406030204" pitchFamily="18" charset="0"/>
                <a:hlinkClick r:id="rId4"/>
              </a:rPr>
              <a:t>Messenger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>
                <a:latin typeface="Cambria" panose="02040503050406030204" pitchFamily="18" charset="0"/>
                <a:hlinkClick r:id="rId5"/>
              </a:rPr>
              <a:t>ServiceConnection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>
                <a:latin typeface="Cambria" panose="02040503050406030204" pitchFamily="18" charset="0"/>
                <a:hlinkClick r:id="rId6"/>
              </a:rPr>
              <a:t>Handler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hlinkClick r:id="rId7"/>
              </a:rPr>
              <a:t>Security Tips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2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316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Office Theme</vt:lpstr>
      <vt:lpstr>Services</vt:lpstr>
      <vt:lpstr>What can services do?</vt:lpstr>
      <vt:lpstr>Types of Services</vt:lpstr>
      <vt:lpstr>How do I write a Service? – Started Services</vt:lpstr>
      <vt:lpstr>How do I write a Service? - Started Services ... </vt:lpstr>
      <vt:lpstr>How do I write a Service ? – Bound Services </vt:lpstr>
      <vt:lpstr>Security considerations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</dc:title>
  <dc:creator>Heena Surve</dc:creator>
  <cp:lastModifiedBy>Heena Surve</cp:lastModifiedBy>
  <cp:revision>25</cp:revision>
  <dcterms:created xsi:type="dcterms:W3CDTF">2017-03-29T03:43:57Z</dcterms:created>
  <dcterms:modified xsi:type="dcterms:W3CDTF">2017-04-13T20:43:37Z</dcterms:modified>
</cp:coreProperties>
</file>