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75" r:id="rId7"/>
    <p:sldId id="277" r:id="rId8"/>
    <p:sldId id="278" r:id="rId9"/>
    <p:sldId id="279" r:id="rId10"/>
    <p:sldId id="281" r:id="rId11"/>
    <p:sldId id="280" r:id="rId12"/>
    <p:sldId id="269" r:id="rId13"/>
    <p:sldId id="295" r:id="rId14"/>
    <p:sldId id="294" r:id="rId15"/>
    <p:sldId id="293" r:id="rId16"/>
    <p:sldId id="292" r:id="rId17"/>
    <p:sldId id="291" r:id="rId18"/>
    <p:sldId id="290" r:id="rId19"/>
    <p:sldId id="289" r:id="rId20"/>
    <p:sldId id="288" r:id="rId21"/>
    <p:sldId id="282" r:id="rId22"/>
    <p:sldId id="270" r:id="rId23"/>
    <p:sldId id="272" r:id="rId24"/>
    <p:sldId id="271" r:id="rId25"/>
    <p:sldId id="283" r:id="rId26"/>
    <p:sldId id="286" r:id="rId27"/>
    <p:sldId id="285" r:id="rId28"/>
    <p:sldId id="287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92054-542B-49A6-9ED5-A4B80AA924A0}" v="38" dt="2021-05-30T07:13:01.965"/>
    <p1510:client id="{36528E22-CFFE-4C2F-85FB-281A05F8DA98}" v="2694" dt="2021-05-29T02:03:16.563"/>
    <p1510:client id="{63EBBC95-AA5E-40AE-8948-2EAF46CAC2B3}" v="321" dt="2021-05-29T01:27:38.720"/>
    <p1510:client id="{9394C8FE-1D7F-469D-AC3B-09AFB026D525}" v="6" dt="2021-05-30T07:44:00.393"/>
    <p1510:client id="{C6F7475D-E23A-4742-AE58-DA71A9728DAD}" v="299" dt="2021-05-30T07:29:40.610"/>
    <p1510:client id="{DA54B40E-2492-F273-97B0-50BA468E96E7}" v="430" dt="2021-05-30T05:51:26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fsania Francis Xavier Robin (22873367)" userId="S::22873367@student.uwa.edu.au::a55ce9a9-b9a1-4fb0-8614-45153fdbf567" providerId="AD" clId="Web-{9394C8FE-1D7F-469D-AC3B-09AFB026D525}"/>
    <pc:docChg chg="modSld">
      <pc:chgData name="Lifsania Francis Xavier Robin (22873367)" userId="S::22873367@student.uwa.edu.au::a55ce9a9-b9a1-4fb0-8614-45153fdbf567" providerId="AD" clId="Web-{9394C8FE-1D7F-469D-AC3B-09AFB026D525}" dt="2021-05-30T07:44:00.393" v="2" actId="20577"/>
      <pc:docMkLst>
        <pc:docMk/>
      </pc:docMkLst>
      <pc:sldChg chg="modSp">
        <pc:chgData name="Lifsania Francis Xavier Robin (22873367)" userId="S::22873367@student.uwa.edu.au::a55ce9a9-b9a1-4fb0-8614-45153fdbf567" providerId="AD" clId="Web-{9394C8FE-1D7F-469D-AC3B-09AFB026D525}" dt="2021-05-30T07:44:00.393" v="2" actId="20577"/>
        <pc:sldMkLst>
          <pc:docMk/>
          <pc:sldMk cId="131454191" sldId="277"/>
        </pc:sldMkLst>
        <pc:spChg chg="mod">
          <ac:chgData name="Lifsania Francis Xavier Robin (22873367)" userId="S::22873367@student.uwa.edu.au::a55ce9a9-b9a1-4fb0-8614-45153fdbf567" providerId="AD" clId="Web-{9394C8FE-1D7F-469D-AC3B-09AFB026D525}" dt="2021-05-30T07:44:00.393" v="2" actId="20577"/>
          <ac:spMkLst>
            <pc:docMk/>
            <pc:sldMk cId="131454191" sldId="277"/>
            <ac:spMk id="14" creationId="{00000000-0000-0000-0000-000000000000}"/>
          </ac:spMkLst>
        </pc:spChg>
      </pc:sldChg>
    </pc:docChg>
  </pc:docChgLst>
  <pc:docChgLst>
    <pc:chgData name="Jason Chu (21300674)" userId="S::21300674@student.uwa.edu.au::e346190d-0207-48b9-a0c6-680389da1556" providerId="AD" clId="Web-{C6F7475D-E23A-4742-AE58-DA71A9728DAD}"/>
    <pc:docChg chg="modSld">
      <pc:chgData name="Jason Chu (21300674)" userId="S::21300674@student.uwa.edu.au::e346190d-0207-48b9-a0c6-680389da1556" providerId="AD" clId="Web-{C6F7475D-E23A-4742-AE58-DA71A9728DAD}" dt="2021-05-30T07:29:40.610" v="154" actId="20577"/>
      <pc:docMkLst>
        <pc:docMk/>
      </pc:docMkLst>
      <pc:sldChg chg="modSp">
        <pc:chgData name="Jason Chu (21300674)" userId="S::21300674@student.uwa.edu.au::e346190d-0207-48b9-a0c6-680389da1556" providerId="AD" clId="Web-{C6F7475D-E23A-4742-AE58-DA71A9728DAD}" dt="2021-05-30T07:10:29.406" v="64" actId="20577"/>
        <pc:sldMkLst>
          <pc:docMk/>
          <pc:sldMk cId="1652133998" sldId="256"/>
        </pc:sldMkLst>
        <pc:spChg chg="mod">
          <ac:chgData name="Jason Chu (21300674)" userId="S::21300674@student.uwa.edu.au::e346190d-0207-48b9-a0c6-680389da1556" providerId="AD" clId="Web-{C6F7475D-E23A-4742-AE58-DA71A9728DAD}" dt="2021-05-30T07:10:29.406" v="64" actId="20577"/>
          <ac:spMkLst>
            <pc:docMk/>
            <pc:sldMk cId="1652133998" sldId="256"/>
            <ac:spMk id="6" creationId="{00000000-0000-0000-0000-000000000000}"/>
          </ac:spMkLst>
        </pc:spChg>
      </pc:sldChg>
      <pc:sldChg chg="modSp">
        <pc:chgData name="Jason Chu (21300674)" userId="S::21300674@student.uwa.edu.au::e346190d-0207-48b9-a0c6-680389da1556" providerId="AD" clId="Web-{C6F7475D-E23A-4742-AE58-DA71A9728DAD}" dt="2021-05-30T07:22:32.688" v="147" actId="20577"/>
        <pc:sldMkLst>
          <pc:docMk/>
          <pc:sldMk cId="1814220015" sldId="275"/>
        </pc:sldMkLst>
        <pc:spChg chg="mod">
          <ac:chgData name="Jason Chu (21300674)" userId="S::21300674@student.uwa.edu.au::e346190d-0207-48b9-a0c6-680389da1556" providerId="AD" clId="Web-{C6F7475D-E23A-4742-AE58-DA71A9728DAD}" dt="2021-05-30T07:22:32.688" v="147" actId="20577"/>
          <ac:spMkLst>
            <pc:docMk/>
            <pc:sldMk cId="1814220015" sldId="275"/>
            <ac:spMk id="14" creationId="{00000000-0000-0000-0000-000000000000}"/>
          </ac:spMkLst>
        </pc:spChg>
      </pc:sldChg>
      <pc:sldChg chg="modSp">
        <pc:chgData name="Jason Chu (21300674)" userId="S::21300674@student.uwa.edu.au::e346190d-0207-48b9-a0c6-680389da1556" providerId="AD" clId="Web-{C6F7475D-E23A-4742-AE58-DA71A9728DAD}" dt="2021-05-30T07:29:40.610" v="154" actId="20577"/>
        <pc:sldMkLst>
          <pc:docMk/>
          <pc:sldMk cId="1458097766" sldId="279"/>
        </pc:sldMkLst>
        <pc:spChg chg="mod">
          <ac:chgData name="Jason Chu (21300674)" userId="S::21300674@student.uwa.edu.au::e346190d-0207-48b9-a0c6-680389da1556" providerId="AD" clId="Web-{C6F7475D-E23A-4742-AE58-DA71A9728DAD}" dt="2021-05-30T07:29:40.610" v="154" actId="20577"/>
          <ac:spMkLst>
            <pc:docMk/>
            <pc:sldMk cId="1458097766" sldId="279"/>
            <ac:spMk id="14" creationId="{00000000-0000-0000-0000-000000000000}"/>
          </ac:spMkLst>
        </pc:spChg>
      </pc:sldChg>
      <pc:sldChg chg="modSp">
        <pc:chgData name="Jason Chu (21300674)" userId="S::21300674@student.uwa.edu.au::e346190d-0207-48b9-a0c6-680389da1556" providerId="AD" clId="Web-{C6F7475D-E23A-4742-AE58-DA71A9728DAD}" dt="2021-05-30T07:08:40.689" v="39" actId="20577"/>
        <pc:sldMkLst>
          <pc:docMk/>
          <pc:sldMk cId="1961143835" sldId="288"/>
        </pc:sldMkLst>
        <pc:spChg chg="mod">
          <ac:chgData name="Jason Chu (21300674)" userId="S::21300674@student.uwa.edu.au::e346190d-0207-48b9-a0c6-680389da1556" providerId="AD" clId="Web-{C6F7475D-E23A-4742-AE58-DA71A9728DAD}" dt="2021-05-30T07:08:40.689" v="39" actId="20577"/>
          <ac:spMkLst>
            <pc:docMk/>
            <pc:sldMk cId="1961143835" sldId="288"/>
            <ac:spMk id="3" creationId="{93D8C3EC-7072-41FF-A9E9-88FC1C5D62A6}"/>
          </ac:spMkLst>
        </pc:spChg>
      </pc:sldChg>
    </pc:docChg>
  </pc:docChgLst>
  <pc:docChgLst>
    <pc:chgData name="Yiwen Li (22061312)" userId="S::22061312@student.uwa.edu.au::a6130374-ee75-4c84-9ae7-8b478ef1d92b" providerId="AD" clId="Web-{07F92054-542B-49A6-9ED5-A4B80AA924A0}"/>
    <pc:docChg chg="modSld">
      <pc:chgData name="Yiwen Li (22061312)" userId="S::22061312@student.uwa.edu.au::a6130374-ee75-4c84-9ae7-8b478ef1d92b" providerId="AD" clId="Web-{07F92054-542B-49A6-9ED5-A4B80AA924A0}" dt="2021-05-30T07:13:01.965" v="18" actId="20577"/>
      <pc:docMkLst>
        <pc:docMk/>
      </pc:docMkLst>
      <pc:sldChg chg="modSp">
        <pc:chgData name="Yiwen Li (22061312)" userId="S::22061312@student.uwa.edu.au::a6130374-ee75-4c84-9ae7-8b478ef1d92b" providerId="AD" clId="Web-{07F92054-542B-49A6-9ED5-A4B80AA924A0}" dt="2021-05-30T07:13:01.965" v="18" actId="20577"/>
        <pc:sldMkLst>
          <pc:docMk/>
          <pc:sldMk cId="131454191" sldId="277"/>
        </pc:sldMkLst>
        <pc:spChg chg="mod">
          <ac:chgData name="Yiwen Li (22061312)" userId="S::22061312@student.uwa.edu.au::a6130374-ee75-4c84-9ae7-8b478ef1d92b" providerId="AD" clId="Web-{07F92054-542B-49A6-9ED5-A4B80AA924A0}" dt="2021-05-30T07:13:01.965" v="18" actId="20577"/>
          <ac:spMkLst>
            <pc:docMk/>
            <pc:sldMk cId="131454191" sldId="277"/>
            <ac:spMk id="14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45E8C-8991-46BB-89F8-C5EE526002B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719E70-6E22-42A8-8000-076A690E72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Initial one month load </a:t>
          </a:r>
          <a:r>
            <a:rPr lang="en-US"/>
            <a:t>– Since there is a huge number of records, we load the data only once</a:t>
          </a:r>
        </a:p>
      </dgm:t>
    </dgm:pt>
    <dgm:pt modelId="{5A2ABA41-B43E-4EFB-A6E1-F75D6F253209}" type="parTrans" cxnId="{3A7A5C45-DC65-4981-9670-94C5F9312D0C}">
      <dgm:prSet/>
      <dgm:spPr/>
      <dgm:t>
        <a:bodyPr/>
        <a:lstStyle/>
        <a:p>
          <a:endParaRPr lang="en-US"/>
        </a:p>
      </dgm:t>
    </dgm:pt>
    <dgm:pt modelId="{BCA78DED-B3C0-4683-B0B1-73BB62B9D991}" type="sibTrans" cxnId="{3A7A5C45-DC65-4981-9670-94C5F9312D0C}">
      <dgm:prSet/>
      <dgm:spPr/>
      <dgm:t>
        <a:bodyPr/>
        <a:lstStyle/>
        <a:p>
          <a:endParaRPr lang="en-US"/>
        </a:p>
      </dgm:t>
    </dgm:pt>
    <dgm:pt modelId="{6E4C003B-B567-43AD-AEAA-E1741AA7EA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Latest record every five minutes </a:t>
          </a:r>
          <a:r>
            <a:rPr lang="en-US"/>
            <a:t>– The latest record is auto fetched to save memory</a:t>
          </a:r>
        </a:p>
      </dgm:t>
    </dgm:pt>
    <dgm:pt modelId="{57F2718D-340F-4DA3-BA8F-2C1A9478DA09}" type="parTrans" cxnId="{F6C58480-07C4-440C-B960-E1F52D5FF830}">
      <dgm:prSet/>
      <dgm:spPr/>
      <dgm:t>
        <a:bodyPr/>
        <a:lstStyle/>
        <a:p>
          <a:endParaRPr lang="en-US"/>
        </a:p>
      </dgm:t>
    </dgm:pt>
    <dgm:pt modelId="{915B8020-B27A-488E-8608-0970CA4AA137}" type="sibTrans" cxnId="{F6C58480-07C4-440C-B960-E1F52D5FF830}">
      <dgm:prSet/>
      <dgm:spPr/>
      <dgm:t>
        <a:bodyPr/>
        <a:lstStyle/>
        <a:p>
          <a:endParaRPr lang="en-US"/>
        </a:p>
      </dgm:t>
    </dgm:pt>
    <dgm:pt modelId="{55CC3602-4D75-4880-8E82-E0F33868F6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Configuration Page </a:t>
          </a:r>
          <a:r>
            <a:rPr lang="en-US"/>
            <a:t>– Admin level access to modify devices/attributes</a:t>
          </a:r>
        </a:p>
      </dgm:t>
    </dgm:pt>
    <dgm:pt modelId="{7C44E768-D8DF-4A16-A6F0-265F4B8AF581}" type="parTrans" cxnId="{46682FFF-AA48-4E12-B1A9-B93809040D69}">
      <dgm:prSet/>
      <dgm:spPr/>
      <dgm:t>
        <a:bodyPr/>
        <a:lstStyle/>
        <a:p>
          <a:endParaRPr lang="en-US"/>
        </a:p>
      </dgm:t>
    </dgm:pt>
    <dgm:pt modelId="{A163BF3C-4E5B-428B-B2A6-0951A256B407}" type="sibTrans" cxnId="{46682FFF-AA48-4E12-B1A9-B93809040D69}">
      <dgm:prSet/>
      <dgm:spPr/>
      <dgm:t>
        <a:bodyPr/>
        <a:lstStyle/>
        <a:p>
          <a:endParaRPr lang="en-US"/>
        </a:p>
      </dgm:t>
    </dgm:pt>
    <dgm:pt modelId="{E59F68C9-0D14-44B0-9518-84E40EDFFFB7}" type="pres">
      <dgm:prSet presAssocID="{54045E8C-8991-46BB-89F8-C5EE526002B0}" presName="root" presStyleCnt="0">
        <dgm:presLayoutVars>
          <dgm:dir/>
          <dgm:resizeHandles val="exact"/>
        </dgm:presLayoutVars>
      </dgm:prSet>
      <dgm:spPr/>
    </dgm:pt>
    <dgm:pt modelId="{93E3544A-E522-4D77-A9B0-280FCC97DA3D}" type="pres">
      <dgm:prSet presAssocID="{E8719E70-6E22-42A8-8000-076A690E72EF}" presName="compNode" presStyleCnt="0"/>
      <dgm:spPr/>
    </dgm:pt>
    <dgm:pt modelId="{7CC0A96C-18EB-40BA-8031-AEE80F53A85D}" type="pres">
      <dgm:prSet presAssocID="{E8719E70-6E22-42A8-8000-076A690E72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A322161F-7AC7-45BF-9F2A-9AE1FA7D6C15}" type="pres">
      <dgm:prSet presAssocID="{E8719E70-6E22-42A8-8000-076A690E72EF}" presName="spaceRect" presStyleCnt="0"/>
      <dgm:spPr/>
    </dgm:pt>
    <dgm:pt modelId="{C5D76643-C0FF-4FD4-99E0-6A8E81459127}" type="pres">
      <dgm:prSet presAssocID="{E8719E70-6E22-42A8-8000-076A690E72EF}" presName="textRect" presStyleLbl="revTx" presStyleIdx="0" presStyleCnt="3">
        <dgm:presLayoutVars>
          <dgm:chMax val="1"/>
          <dgm:chPref val="1"/>
        </dgm:presLayoutVars>
      </dgm:prSet>
      <dgm:spPr/>
    </dgm:pt>
    <dgm:pt modelId="{00A9A730-5EF2-4E8B-BB5D-D144286ECF7D}" type="pres">
      <dgm:prSet presAssocID="{BCA78DED-B3C0-4683-B0B1-73BB62B9D991}" presName="sibTrans" presStyleCnt="0"/>
      <dgm:spPr/>
    </dgm:pt>
    <dgm:pt modelId="{11611500-67CA-4A4D-BB10-500F22710920}" type="pres">
      <dgm:prSet presAssocID="{6E4C003B-B567-43AD-AEAA-E1741AA7EABC}" presName="compNode" presStyleCnt="0"/>
      <dgm:spPr/>
    </dgm:pt>
    <dgm:pt modelId="{C08089E0-1101-4E73-80C5-16DA8F60AFB7}" type="pres">
      <dgm:prSet presAssocID="{6E4C003B-B567-43AD-AEAA-E1741AA7EA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F532EAA1-87B4-404E-8466-238366A6D1A0}" type="pres">
      <dgm:prSet presAssocID="{6E4C003B-B567-43AD-AEAA-E1741AA7EABC}" presName="spaceRect" presStyleCnt="0"/>
      <dgm:spPr/>
    </dgm:pt>
    <dgm:pt modelId="{2361D69C-4A36-405A-8F21-BB8F9556ACC0}" type="pres">
      <dgm:prSet presAssocID="{6E4C003B-B567-43AD-AEAA-E1741AA7EABC}" presName="textRect" presStyleLbl="revTx" presStyleIdx="1" presStyleCnt="3">
        <dgm:presLayoutVars>
          <dgm:chMax val="1"/>
          <dgm:chPref val="1"/>
        </dgm:presLayoutVars>
      </dgm:prSet>
      <dgm:spPr/>
    </dgm:pt>
    <dgm:pt modelId="{44D45794-6D13-49A6-BC46-E72BC4008873}" type="pres">
      <dgm:prSet presAssocID="{915B8020-B27A-488E-8608-0970CA4AA137}" presName="sibTrans" presStyleCnt="0"/>
      <dgm:spPr/>
    </dgm:pt>
    <dgm:pt modelId="{75595AE4-A546-4DB4-9E98-3CC753E812F6}" type="pres">
      <dgm:prSet presAssocID="{55CC3602-4D75-4880-8E82-E0F33868F647}" presName="compNode" presStyleCnt="0"/>
      <dgm:spPr/>
    </dgm:pt>
    <dgm:pt modelId="{69EF9686-673A-4C91-BDB9-EA23F12D09D5}" type="pres">
      <dgm:prSet presAssocID="{55CC3602-4D75-4880-8E82-E0F33868F6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22D32FF-1147-44E1-B569-3D77F814B66C}" type="pres">
      <dgm:prSet presAssocID="{55CC3602-4D75-4880-8E82-E0F33868F647}" presName="spaceRect" presStyleCnt="0"/>
      <dgm:spPr/>
    </dgm:pt>
    <dgm:pt modelId="{0A281ECD-302A-493D-B6E1-9B049CBEBEBF}" type="pres">
      <dgm:prSet presAssocID="{55CC3602-4D75-4880-8E82-E0F33868F6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15FDC25-9BD8-4B0F-A5ED-DEB36AD7C2A1}" type="presOf" srcId="{54045E8C-8991-46BB-89F8-C5EE526002B0}" destId="{E59F68C9-0D14-44B0-9518-84E40EDFFFB7}" srcOrd="0" destOrd="0" presId="urn:microsoft.com/office/officeart/2018/2/layout/IconLabelList"/>
    <dgm:cxn modelId="{3A7A5C45-DC65-4981-9670-94C5F9312D0C}" srcId="{54045E8C-8991-46BB-89F8-C5EE526002B0}" destId="{E8719E70-6E22-42A8-8000-076A690E72EF}" srcOrd="0" destOrd="0" parTransId="{5A2ABA41-B43E-4EFB-A6E1-F75D6F253209}" sibTransId="{BCA78DED-B3C0-4683-B0B1-73BB62B9D991}"/>
    <dgm:cxn modelId="{F6C58480-07C4-440C-B960-E1F52D5FF830}" srcId="{54045E8C-8991-46BB-89F8-C5EE526002B0}" destId="{6E4C003B-B567-43AD-AEAA-E1741AA7EABC}" srcOrd="1" destOrd="0" parTransId="{57F2718D-340F-4DA3-BA8F-2C1A9478DA09}" sibTransId="{915B8020-B27A-488E-8608-0970CA4AA137}"/>
    <dgm:cxn modelId="{D6BBF293-19E7-48DC-8ECD-E863116E6F15}" type="presOf" srcId="{6E4C003B-B567-43AD-AEAA-E1741AA7EABC}" destId="{2361D69C-4A36-405A-8F21-BB8F9556ACC0}" srcOrd="0" destOrd="0" presId="urn:microsoft.com/office/officeart/2018/2/layout/IconLabelList"/>
    <dgm:cxn modelId="{95D606BA-F40E-4153-86EF-E9FBCC2B9E77}" type="presOf" srcId="{55CC3602-4D75-4880-8E82-E0F33868F647}" destId="{0A281ECD-302A-493D-B6E1-9B049CBEBEBF}" srcOrd="0" destOrd="0" presId="urn:microsoft.com/office/officeart/2018/2/layout/IconLabelList"/>
    <dgm:cxn modelId="{1EE462DF-B3C6-41A5-B2C3-3C8A645C12D4}" type="presOf" srcId="{E8719E70-6E22-42A8-8000-076A690E72EF}" destId="{C5D76643-C0FF-4FD4-99E0-6A8E81459127}" srcOrd="0" destOrd="0" presId="urn:microsoft.com/office/officeart/2018/2/layout/IconLabelList"/>
    <dgm:cxn modelId="{46682FFF-AA48-4E12-B1A9-B93809040D69}" srcId="{54045E8C-8991-46BB-89F8-C5EE526002B0}" destId="{55CC3602-4D75-4880-8E82-E0F33868F647}" srcOrd="2" destOrd="0" parTransId="{7C44E768-D8DF-4A16-A6F0-265F4B8AF581}" sibTransId="{A163BF3C-4E5B-428B-B2A6-0951A256B407}"/>
    <dgm:cxn modelId="{77A4246F-3617-4460-AF7E-73993671C3FA}" type="presParOf" srcId="{E59F68C9-0D14-44B0-9518-84E40EDFFFB7}" destId="{93E3544A-E522-4D77-A9B0-280FCC97DA3D}" srcOrd="0" destOrd="0" presId="urn:microsoft.com/office/officeart/2018/2/layout/IconLabelList"/>
    <dgm:cxn modelId="{0BD343FF-EBAD-46AB-B60D-D0F631BB3A8F}" type="presParOf" srcId="{93E3544A-E522-4D77-A9B0-280FCC97DA3D}" destId="{7CC0A96C-18EB-40BA-8031-AEE80F53A85D}" srcOrd="0" destOrd="0" presId="urn:microsoft.com/office/officeart/2018/2/layout/IconLabelList"/>
    <dgm:cxn modelId="{990883BE-FEB8-4F28-8EF0-98D074F66265}" type="presParOf" srcId="{93E3544A-E522-4D77-A9B0-280FCC97DA3D}" destId="{A322161F-7AC7-45BF-9F2A-9AE1FA7D6C15}" srcOrd="1" destOrd="0" presId="urn:microsoft.com/office/officeart/2018/2/layout/IconLabelList"/>
    <dgm:cxn modelId="{DA542D7A-8ECF-4662-830E-C2266E283A7F}" type="presParOf" srcId="{93E3544A-E522-4D77-A9B0-280FCC97DA3D}" destId="{C5D76643-C0FF-4FD4-99E0-6A8E81459127}" srcOrd="2" destOrd="0" presId="urn:microsoft.com/office/officeart/2018/2/layout/IconLabelList"/>
    <dgm:cxn modelId="{78BC4AB9-1303-43B3-A77D-B08EC02C5A15}" type="presParOf" srcId="{E59F68C9-0D14-44B0-9518-84E40EDFFFB7}" destId="{00A9A730-5EF2-4E8B-BB5D-D144286ECF7D}" srcOrd="1" destOrd="0" presId="urn:microsoft.com/office/officeart/2018/2/layout/IconLabelList"/>
    <dgm:cxn modelId="{4BD7C0D1-B0D0-4484-A80D-4AC3727B9918}" type="presParOf" srcId="{E59F68C9-0D14-44B0-9518-84E40EDFFFB7}" destId="{11611500-67CA-4A4D-BB10-500F22710920}" srcOrd="2" destOrd="0" presId="urn:microsoft.com/office/officeart/2018/2/layout/IconLabelList"/>
    <dgm:cxn modelId="{3E51432D-F05D-4806-A399-43A65825870F}" type="presParOf" srcId="{11611500-67CA-4A4D-BB10-500F22710920}" destId="{C08089E0-1101-4E73-80C5-16DA8F60AFB7}" srcOrd="0" destOrd="0" presId="urn:microsoft.com/office/officeart/2018/2/layout/IconLabelList"/>
    <dgm:cxn modelId="{0242BBB8-05BC-4647-B68D-3DC74ED4BF13}" type="presParOf" srcId="{11611500-67CA-4A4D-BB10-500F22710920}" destId="{F532EAA1-87B4-404E-8466-238366A6D1A0}" srcOrd="1" destOrd="0" presId="urn:microsoft.com/office/officeart/2018/2/layout/IconLabelList"/>
    <dgm:cxn modelId="{B1392980-522D-4FC6-827A-D6E28AEBFB01}" type="presParOf" srcId="{11611500-67CA-4A4D-BB10-500F22710920}" destId="{2361D69C-4A36-405A-8F21-BB8F9556ACC0}" srcOrd="2" destOrd="0" presId="urn:microsoft.com/office/officeart/2018/2/layout/IconLabelList"/>
    <dgm:cxn modelId="{AE2B4583-0D51-4515-98E9-C96CE558DD44}" type="presParOf" srcId="{E59F68C9-0D14-44B0-9518-84E40EDFFFB7}" destId="{44D45794-6D13-49A6-BC46-E72BC4008873}" srcOrd="3" destOrd="0" presId="urn:microsoft.com/office/officeart/2018/2/layout/IconLabelList"/>
    <dgm:cxn modelId="{CABA8AE2-1873-4A83-99E8-31CDB20DC315}" type="presParOf" srcId="{E59F68C9-0D14-44B0-9518-84E40EDFFFB7}" destId="{75595AE4-A546-4DB4-9E98-3CC753E812F6}" srcOrd="4" destOrd="0" presId="urn:microsoft.com/office/officeart/2018/2/layout/IconLabelList"/>
    <dgm:cxn modelId="{96221BC4-679C-4CD2-8C3F-5721B77E01FB}" type="presParOf" srcId="{75595AE4-A546-4DB4-9E98-3CC753E812F6}" destId="{69EF9686-673A-4C91-BDB9-EA23F12D09D5}" srcOrd="0" destOrd="0" presId="urn:microsoft.com/office/officeart/2018/2/layout/IconLabelList"/>
    <dgm:cxn modelId="{B33D9B00-3EFB-4269-A4C6-1CAC431513C6}" type="presParOf" srcId="{75595AE4-A546-4DB4-9E98-3CC753E812F6}" destId="{E22D32FF-1147-44E1-B569-3D77F814B66C}" srcOrd="1" destOrd="0" presId="urn:microsoft.com/office/officeart/2018/2/layout/IconLabelList"/>
    <dgm:cxn modelId="{62C3DC08-D214-4D5C-86D2-0C64495A5ABE}" type="presParOf" srcId="{75595AE4-A546-4DB4-9E98-3CC753E812F6}" destId="{0A281ECD-302A-493D-B6E1-9B049CBEBE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0A96C-18EB-40BA-8031-AEE80F53A85D}">
      <dsp:nvSpPr>
        <dsp:cNvPr id="0" name=""/>
        <dsp:cNvSpPr/>
      </dsp:nvSpPr>
      <dsp:spPr>
        <a:xfrm>
          <a:off x="1039215" y="1115139"/>
          <a:ext cx="1270248" cy="1270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76643-C0FF-4FD4-99E0-6A8E81459127}">
      <dsp:nvSpPr>
        <dsp:cNvPr id="0" name=""/>
        <dsp:cNvSpPr/>
      </dsp:nvSpPr>
      <dsp:spPr>
        <a:xfrm>
          <a:off x="262951" y="2736860"/>
          <a:ext cx="282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Initial one month load </a:t>
          </a:r>
          <a:r>
            <a:rPr lang="en-US" sz="1400" kern="1200"/>
            <a:t>– Since there is a huge number of records, we load the data only once</a:t>
          </a:r>
        </a:p>
      </dsp:txBody>
      <dsp:txXfrm>
        <a:off x="262951" y="2736860"/>
        <a:ext cx="2822775" cy="720000"/>
      </dsp:txXfrm>
    </dsp:sp>
    <dsp:sp modelId="{C08089E0-1101-4E73-80C5-16DA8F60AFB7}">
      <dsp:nvSpPr>
        <dsp:cNvPr id="0" name=""/>
        <dsp:cNvSpPr/>
      </dsp:nvSpPr>
      <dsp:spPr>
        <a:xfrm>
          <a:off x="4355975" y="1115139"/>
          <a:ext cx="1270248" cy="1270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1D69C-4A36-405A-8F21-BB8F9556ACC0}">
      <dsp:nvSpPr>
        <dsp:cNvPr id="0" name=""/>
        <dsp:cNvSpPr/>
      </dsp:nvSpPr>
      <dsp:spPr>
        <a:xfrm>
          <a:off x="3579712" y="2736860"/>
          <a:ext cx="282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Latest record every five minutes </a:t>
          </a:r>
          <a:r>
            <a:rPr lang="en-US" sz="1400" kern="1200"/>
            <a:t>– The latest record is auto fetched to save memory</a:t>
          </a:r>
        </a:p>
      </dsp:txBody>
      <dsp:txXfrm>
        <a:off x="3579712" y="2736860"/>
        <a:ext cx="2822775" cy="720000"/>
      </dsp:txXfrm>
    </dsp:sp>
    <dsp:sp modelId="{69EF9686-673A-4C91-BDB9-EA23F12D09D5}">
      <dsp:nvSpPr>
        <dsp:cNvPr id="0" name=""/>
        <dsp:cNvSpPr/>
      </dsp:nvSpPr>
      <dsp:spPr>
        <a:xfrm>
          <a:off x="7672736" y="1115139"/>
          <a:ext cx="1270248" cy="1270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81ECD-302A-493D-B6E1-9B049CBEBEBF}">
      <dsp:nvSpPr>
        <dsp:cNvPr id="0" name=""/>
        <dsp:cNvSpPr/>
      </dsp:nvSpPr>
      <dsp:spPr>
        <a:xfrm>
          <a:off x="6896473" y="2736860"/>
          <a:ext cx="282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Configuration Page </a:t>
          </a:r>
          <a:r>
            <a:rPr lang="en-US" sz="1400" kern="1200"/>
            <a:t>– Admin level access to modify devices/attributes</a:t>
          </a:r>
        </a:p>
      </dsp:txBody>
      <dsp:txXfrm>
        <a:off x="6896473" y="2736860"/>
        <a:ext cx="2822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>
                <a:cs typeface="Arial" pitchFamily="34" charset="0"/>
              </a:rPr>
              <a:t>NOTE: </a:t>
            </a:r>
            <a:r>
              <a:rPr lang="en-US" sz="120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Prior to transformation and visualisation of the data – the data must be sorted into the external table – Specifically shaped to fit four required columns, must fill this information to be accurately visualised</a:t>
            </a:r>
          </a:p>
          <a:p>
            <a:r>
              <a:rPr lang="en-AU"/>
              <a:t>TIMESTAMP, VALUE, DEVICE NAME, ATTRIBUTE NAME – two of which need to be </a:t>
            </a:r>
            <a:r>
              <a:rPr lang="en-AU" err="1"/>
              <a:t>premapped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28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73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33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06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07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8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4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4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07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7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9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sz="1800">
                <a:effectLst/>
                <a:ea typeface="+mj-lt"/>
                <a:cs typeface="+mj-lt"/>
              </a:rPr>
              <a:t>EZONE </a:t>
            </a:r>
            <a:r>
              <a:rPr lang="en-US" sz="1800">
                <a:ea typeface="+mj-lt"/>
                <a:cs typeface="+mj-lt"/>
              </a:rPr>
              <a:t>BUILDING ENERGY MANAGEMENT SYSTEM </a:t>
            </a:r>
            <a:endParaRPr lang="en-US"/>
          </a:p>
        </p:txBody>
      </p:sp>
      <p:pic>
        <p:nvPicPr>
          <p:cNvPr id="4" name="Picture Placeholder 3" title="Open book on table, blurred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/>
              <a:t>Jason Chu		21300674@student.uwa.edu.au</a:t>
            </a:r>
          </a:p>
          <a:p>
            <a:r>
              <a:rPr lang="fr-FR" err="1"/>
              <a:t>Lifsania</a:t>
            </a:r>
            <a:r>
              <a:rPr lang="fr-FR"/>
              <a:t> Francis Xavier Robin	22873367@student.uwa.edu.au</a:t>
            </a:r>
          </a:p>
          <a:p>
            <a:r>
              <a:rPr lang="fr-FR"/>
              <a:t>Willem Meyer		21496322@student.uwa.edu.au</a:t>
            </a:r>
          </a:p>
          <a:p>
            <a:r>
              <a:rPr lang="fr-FR"/>
              <a:t>Yiwen Li			22061312@student.uwa.edu.au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Connection of pre-existing data APIs to the new Management system Database</a:t>
            </a:r>
          </a:p>
          <a:p>
            <a:pPr lvl="1"/>
            <a:r>
              <a:rPr lang="en-US"/>
              <a:t>API &gt; SQL Queries &gt; Database (</a:t>
            </a:r>
            <a:r>
              <a:rPr lang="en-US" err="1"/>
              <a:t>transaction_table_ext</a:t>
            </a:r>
            <a:r>
              <a:rPr lang="en-US"/>
              <a:t>)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Designed with horizontal scalability in mind</a:t>
            </a:r>
          </a:p>
          <a:p>
            <a:pPr lvl="1"/>
            <a:r>
              <a:rPr lang="en-US"/>
              <a:t>Open to expansion with ease</a:t>
            </a:r>
          </a:p>
          <a:p>
            <a:pPr lvl="1"/>
            <a:endParaRPr lang="en-US"/>
          </a:p>
          <a:p>
            <a:r>
              <a:rPr lang="en-US"/>
              <a:t>EZONE and the REV Projects DC Charging service</a:t>
            </a:r>
          </a:p>
          <a:p>
            <a:pPr lvl="1"/>
            <a:r>
              <a:rPr lang="en-US"/>
              <a:t>Current implementation</a:t>
            </a:r>
          </a:p>
          <a:p>
            <a:pPr lvl="1"/>
            <a:r>
              <a:rPr lang="en-US"/>
              <a:t>2 php files for EZONE and DC Charging</a:t>
            </a:r>
          </a:p>
          <a:p>
            <a:pPr lvl="1"/>
            <a:endParaRPr lang="en-US"/>
          </a:p>
          <a:p>
            <a:r>
              <a:rPr lang="en-US"/>
              <a:t>Design Decisions and changes of scope</a:t>
            </a:r>
          </a:p>
          <a:p>
            <a:pPr lvl="1"/>
            <a:r>
              <a:rPr lang="en-US"/>
              <a:t>Expandability and prototype changes</a:t>
            </a:r>
          </a:p>
        </p:txBody>
      </p:sp>
    </p:spTree>
    <p:extLst>
      <p:ext uri="{BB962C8B-B14F-4D97-AF65-F5344CB8AC3E}">
        <p14:creationId xmlns:p14="http://schemas.microsoft.com/office/powerpoint/2010/main" val="147661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1CD6-0691-4AB1-805B-D8E49B47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External Transaction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3E4F-14B9-4846-A83D-62D1C9A9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err="1"/>
              <a:t>ems_transaction_ext_table</a:t>
            </a:r>
            <a:r>
              <a:rPr lang="en-AU"/>
              <a:t> 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8442A5-04D0-4085-AD69-51748E53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7" y="2150590"/>
            <a:ext cx="11362239" cy="4015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D05441-083B-4FA0-A253-AE0DB12427F0}"/>
              </a:ext>
            </a:extLst>
          </p:cNvPr>
          <p:cNvSpPr/>
          <p:nvPr/>
        </p:nvSpPr>
        <p:spPr>
          <a:xfrm>
            <a:off x="2111023" y="2703690"/>
            <a:ext cx="7746998" cy="1044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1372-29D7-43E4-88E9-6C4B2CC4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EZONE Building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3169A-668B-46BE-AA12-0E8C3A38C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625" y="1385139"/>
            <a:ext cx="9098162" cy="2274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E89E47-21CC-4EE2-BEE1-CC818426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734383"/>
            <a:ext cx="4807724" cy="2748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08F550-3655-4B1B-90A3-08C015195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378" y="3734382"/>
            <a:ext cx="4977876" cy="27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7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49C7-3F18-418B-B143-B7558E81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EZONE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F050C-E80B-4052-8D3D-55F11FADC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358" y="1383836"/>
            <a:ext cx="8272565" cy="1462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AB6B2-5377-44B3-AF71-85F6A884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709" y="3056511"/>
            <a:ext cx="3610873" cy="3489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736B2-8523-4F78-8512-9E9F319E8368}"/>
              </a:ext>
            </a:extLst>
          </p:cNvPr>
          <p:cNvSpPr txBox="1"/>
          <p:nvPr/>
        </p:nvSpPr>
        <p:spPr>
          <a:xfrm>
            <a:off x="1175239" y="3027263"/>
            <a:ext cx="5837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err="1"/>
              <a:t>getEzone.php</a:t>
            </a:r>
            <a:r>
              <a:rPr lang="en-AU" b="1"/>
              <a:t> </a:t>
            </a:r>
            <a:endParaRPr lang="en-AU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AU"/>
              <a:t>Call the API from 2 hours -&gt; now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AU"/>
              <a:t>Get name &amp; unit of measurement of device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AU"/>
              <a:t>Call /</a:t>
            </a:r>
            <a:r>
              <a:rPr lang="en-AU" err="1"/>
              <a:t>revata.API</a:t>
            </a:r>
            <a:r>
              <a:rPr lang="en-AU"/>
              <a:t>/</a:t>
            </a:r>
            <a:r>
              <a:rPr lang="en-AU" err="1"/>
              <a:t>get_trendable_data</a:t>
            </a:r>
            <a:endParaRPr lang="en-AU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AU"/>
              <a:t>Total multiple devices if required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AU"/>
              <a:t>Send data to database with SQL Queries</a:t>
            </a: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/>
              <a:t>Avoids duplicates</a:t>
            </a:r>
          </a:p>
          <a:p>
            <a:pPr algn="just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90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BDBD-7FD7-43D6-868A-9417877D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EZONE Building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22D512-546E-4CB6-9C77-067F67BBC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70" y="1748186"/>
            <a:ext cx="4969771" cy="456560"/>
          </a:xfrm>
        </p:spPr>
      </p:pic>
      <p:pic>
        <p:nvPicPr>
          <p:cNvPr id="1028" name="Picture 4" descr="Arrow-transparent - Arrow Transparent - 594x256 PNG Download - PNGkit">
            <a:extLst>
              <a:ext uri="{FF2B5EF4-FFF2-40B4-BE49-F238E27FC236}">
                <a16:creationId xmlns:a16="http://schemas.microsoft.com/office/drawing/2014/main" id="{C6483236-2782-461C-9115-7D176628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79" y="3429000"/>
            <a:ext cx="2098111" cy="8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F8815A3-F7BC-42E2-AA73-78E4EE52E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44" y="2254956"/>
            <a:ext cx="3815644" cy="3815644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CF43F62-05A8-4D54-AD07-1243FFB99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684" y="2133192"/>
            <a:ext cx="5575538" cy="391432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C1653F3-7E5E-4167-8246-D34948394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622" y="1712918"/>
            <a:ext cx="4662311" cy="3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70F7-DB32-4022-A0BA-94FCFF05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18" y="0"/>
            <a:ext cx="9980682" cy="1096962"/>
          </a:xfrm>
        </p:spPr>
        <p:txBody>
          <a:bodyPr/>
          <a:lstStyle/>
          <a:p>
            <a:r>
              <a:rPr lang="en-AU"/>
              <a:t>DC Car Charging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D365-2BF5-41B9-A842-BCF30FBD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849" y="1562973"/>
            <a:ext cx="5777982" cy="3578193"/>
          </a:xfrm>
        </p:spPr>
        <p:txBody>
          <a:bodyPr/>
          <a:lstStyle/>
          <a:p>
            <a:pPr marL="0" indent="0" algn="ctr">
              <a:buNone/>
            </a:pPr>
            <a:r>
              <a:rPr lang="en-AU" err="1"/>
              <a:t>getCharging.php</a:t>
            </a:r>
            <a:endParaRPr lang="en-AU"/>
          </a:p>
          <a:p>
            <a:endParaRPr lang="en-AU"/>
          </a:p>
          <a:p>
            <a:pPr marL="457200" indent="-457200" algn="just">
              <a:buFont typeface="+mj-lt"/>
              <a:buAutoNum type="arabicPeriod"/>
            </a:pPr>
            <a:r>
              <a:rPr lang="en-AU"/>
              <a:t>Call API, 12 hours to now (API problem)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/>
              <a:t>Get all charging times – divide into 5 mins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/>
              <a:t>Allocate % of charging time per 5 minutes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/>
              <a:t>INSERT INTO </a:t>
            </a:r>
            <a:r>
              <a:rPr lang="en-AU" err="1"/>
              <a:t>ems_transaction_ext_table</a:t>
            </a:r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486E9-034C-444E-81E8-864A72E01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395" y="5283829"/>
            <a:ext cx="6487430" cy="1362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AAD0BB-685A-44B9-9C33-4E5CFAC4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69" y="1562974"/>
            <a:ext cx="3930617" cy="48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4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93DDB0-BC95-4AAE-BB3D-09FB1B1D2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05" y="1473200"/>
            <a:ext cx="4773168" cy="4572000"/>
          </a:xfrm>
        </p:spPr>
      </p:pic>
      <p:pic>
        <p:nvPicPr>
          <p:cNvPr id="6" name="Picture 4" descr="Arrow-transparent - Arrow Transparent - 594x256 PNG Download - PNGkit">
            <a:extLst>
              <a:ext uri="{FF2B5EF4-FFF2-40B4-BE49-F238E27FC236}">
                <a16:creationId xmlns:a16="http://schemas.microsoft.com/office/drawing/2014/main" id="{79EC988C-98AA-484D-B5F8-0CDDA75D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37" y="3368398"/>
            <a:ext cx="1626055" cy="66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C570F7-DB32-4022-A0BA-94FCFF05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18" y="0"/>
            <a:ext cx="9980682" cy="1096962"/>
          </a:xfrm>
        </p:spPr>
        <p:txBody>
          <a:bodyPr/>
          <a:lstStyle/>
          <a:p>
            <a:r>
              <a:rPr lang="en-AU"/>
              <a:t>DC Car Charging API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79AD8E1-89EF-4EBF-8268-A176DEC65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912" y="1814481"/>
            <a:ext cx="5489275" cy="38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91C0-D225-4E78-97F4-C86028B7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and Source Device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C3EC-7072-41FF-A9E9-88FC1C5D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/>
              <a:t>Scope of sources originally planned: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000"/>
              <a:t>EZONE                          API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000"/>
              <a:t>DC Car Charging Stations         API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000"/>
              <a:t>Human Movement Building        .xml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000"/>
              <a:t>Future Farm                     .xml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 sz="2000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Current Scope of sources in current implementation</a:t>
            </a:r>
          </a:p>
          <a:p>
            <a:pPr lvl="1">
              <a:buFont typeface="Arial,Sans-Serif" panose="05000000000000000000" pitchFamily="2" charset="2"/>
              <a:buChar char="•"/>
            </a:pPr>
            <a:r>
              <a:rPr lang="en-US" sz="2000">
                <a:ea typeface="+mn-lt"/>
                <a:cs typeface="+mn-lt"/>
              </a:rPr>
              <a:t>EZONE                          API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000">
                <a:ea typeface="+mn-lt"/>
                <a:cs typeface="+mn-lt"/>
              </a:rPr>
              <a:t>DC Car Charging Stations         API</a:t>
            </a:r>
          </a:p>
          <a:p>
            <a:pPr lvl="1">
              <a:buFont typeface="Arial,Sans-Serif" panose="05000000000000000000" pitchFamily="2" charset="2"/>
              <a:buChar char="•"/>
            </a:pPr>
            <a:r>
              <a:rPr lang="en-US" sz="2000" strike="sngStrike">
                <a:ea typeface="+mn-lt"/>
                <a:cs typeface="+mn-lt"/>
              </a:rPr>
              <a:t>Human Movement Building        .xml</a:t>
            </a:r>
          </a:p>
          <a:p>
            <a:pPr lvl="1">
              <a:buFont typeface="Arial,Sans-Serif" panose="05000000000000000000" pitchFamily="2" charset="2"/>
              <a:buChar char="•"/>
            </a:pPr>
            <a:r>
              <a:rPr lang="en-US" sz="2000" strike="sngStrike">
                <a:ea typeface="+mn-lt"/>
                <a:cs typeface="+mn-lt"/>
              </a:rPr>
              <a:t>Future Farm                     .xml</a:t>
            </a:r>
            <a:endParaRPr lang="en-US" strike="sngStrike"/>
          </a:p>
          <a:p>
            <a:pPr lvl="1">
              <a:buFont typeface="Arial,Sans-Serif" panose="05000000000000000000" pitchFamily="2" charset="2"/>
              <a:buChar char="•"/>
            </a:pPr>
            <a:r>
              <a:rPr lang="en-US" sz="2000"/>
              <a:t>+ Feature adding new data sources</a:t>
            </a:r>
          </a:p>
          <a:p>
            <a:pPr lvl="1"/>
            <a:endParaRPr lang="en-US"/>
          </a:p>
          <a:p>
            <a:pPr lvl="1">
              <a:buFont typeface="Arial" panose="05000000000000000000" pitchFamily="2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4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94990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Raw data received at the input API table from Energy data collector</a:t>
            </a:r>
          </a:p>
          <a:p>
            <a:r>
              <a:rPr lang="en-US"/>
              <a:t>Treated data provided at output API view to Web pages</a:t>
            </a:r>
          </a:p>
          <a:p>
            <a:r>
              <a:rPr lang="en-US"/>
              <a:t>To visualize data flows, the database has been structured into four layers:</a:t>
            </a:r>
          </a:p>
          <a:p>
            <a:pPr lvl="1"/>
            <a:r>
              <a:rPr lang="en-US"/>
              <a:t>input layer</a:t>
            </a:r>
          </a:p>
          <a:p>
            <a:pPr lvl="1"/>
            <a:r>
              <a:rPr lang="en-US"/>
              <a:t>configuration layer</a:t>
            </a:r>
          </a:p>
          <a:p>
            <a:pPr lvl="1"/>
            <a:r>
              <a:rPr lang="en-US"/>
              <a:t>transaction layer </a:t>
            </a:r>
          </a:p>
          <a:p>
            <a:pPr lvl="1"/>
            <a:r>
              <a:rPr lang="en-US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32618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/>
            </a:pPr>
            <a:r>
              <a:rPr lang="fr-FR">
                <a:ea typeface="+mn-lt"/>
                <a:cs typeface="+mn-lt"/>
              </a:rPr>
              <a:t>21300674 Jason Chu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>
                <a:ea typeface="+mn-lt"/>
                <a:cs typeface="+mn-lt"/>
              </a:rPr>
              <a:t>22873367 </a:t>
            </a:r>
            <a:r>
              <a:rPr lang="fr-FR" err="1">
                <a:ea typeface="+mn-lt"/>
                <a:cs typeface="+mn-lt"/>
              </a:rPr>
              <a:t>Lifsania</a:t>
            </a:r>
            <a:r>
              <a:rPr lang="fr-FR">
                <a:ea typeface="+mn-lt"/>
                <a:cs typeface="+mn-lt"/>
              </a:rPr>
              <a:t> Francis Xavier Robin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>
                <a:ea typeface="+mn-lt"/>
                <a:cs typeface="+mn-lt"/>
              </a:rPr>
              <a:t>21496322 Willem Meyer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>
                <a:ea typeface="+mn-lt"/>
                <a:cs typeface="+mn-lt"/>
              </a:rPr>
              <a:t>22061312 </a:t>
            </a:r>
            <a:r>
              <a:rPr lang="fr-FR" err="1">
                <a:ea typeface="+mn-lt"/>
                <a:cs typeface="+mn-lt"/>
              </a:rPr>
              <a:t>Yiwen</a:t>
            </a:r>
            <a:r>
              <a:rPr lang="fr-FR">
                <a:ea typeface="+mn-lt"/>
                <a:cs typeface="+mn-lt"/>
              </a:rPr>
              <a:t> Li </a:t>
            </a:r>
          </a:p>
          <a:p>
            <a:pPr>
              <a:spcBef>
                <a:spcPts val="0"/>
              </a:spcBef>
            </a:pPr>
            <a:endParaRPr lang="fr-FR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fr-FR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fr-FR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fr-FR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fr-FR">
                <a:ea typeface="+mn-lt"/>
                <a:cs typeface="+mn-lt"/>
              </a:rPr>
              <a:t>Project Sponsor : </a:t>
            </a:r>
          </a:p>
          <a:p>
            <a:r>
              <a:rPr lang="en-US">
                <a:ea typeface="+mn-lt"/>
                <a:cs typeface="+mn-lt"/>
              </a:rPr>
              <a:t>Prof. Thomas </a:t>
            </a:r>
            <a:r>
              <a:rPr lang="en-US" err="1">
                <a:ea typeface="+mn-lt"/>
                <a:cs typeface="+mn-lt"/>
              </a:rPr>
              <a:t>Bräunl</a:t>
            </a:r>
            <a:r>
              <a:rPr lang="en-US">
                <a:ea typeface="+mn-lt"/>
                <a:cs typeface="+mn-lt"/>
              </a:rPr>
              <a:t>, EECE, M018  REVproject.com</a:t>
            </a:r>
          </a:p>
          <a:p>
            <a:r>
              <a:rPr lang="en-US">
                <a:ea typeface="+mn-lt"/>
                <a:cs typeface="+mn-lt"/>
              </a:rPr>
              <a:t>The Univ. of Western Australia   Robotics.ee.uwa.edu.au</a:t>
            </a:r>
          </a:p>
          <a:p>
            <a:pPr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35 Stirling Hwy, Perth 6009      +61 8 6488-1763  CRICOS 00126</a:t>
            </a:r>
          </a:p>
          <a:p>
            <a:pPr>
              <a:spcBef>
                <a:spcPts val="0"/>
              </a:spcBef>
            </a:pPr>
            <a:endParaRPr lang="fr-F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database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CB78D-3C23-4705-8545-AAB9649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539551"/>
            <a:ext cx="9980682" cy="52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9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 decisions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key design principle of the database to make the data structure of Energy Management system to be flexible and extensible.</a:t>
            </a:r>
          </a:p>
          <a:p>
            <a:r>
              <a:rPr lang="en-US"/>
              <a:t>The input layer is designed as an API to receive the raw device data from Data collector.</a:t>
            </a:r>
          </a:p>
          <a:p>
            <a:r>
              <a:rPr lang="en-US"/>
              <a:t>The configuration layer is introduced to manage the dimensions of the energy data.</a:t>
            </a:r>
          </a:p>
          <a:p>
            <a:r>
              <a:rPr lang="en-US"/>
              <a:t>The transaction layer includes a table to store all the treaded and reduced transactional data of the system.</a:t>
            </a:r>
          </a:p>
          <a:p>
            <a:r>
              <a:rPr lang="en-US"/>
              <a:t>The output layer is designed to be output interface with a view.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 layer</a:t>
            </a:r>
          </a:p>
        </p:txBody>
      </p:sp>
    </p:spTree>
    <p:extLst>
      <p:ext uri="{BB962C8B-B14F-4D97-AF65-F5344CB8AC3E}">
        <p14:creationId xmlns:p14="http://schemas.microsoft.com/office/powerpoint/2010/main" val="353540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 Layer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Data from the database should be transformed to be presented on to the front-end</a:t>
            </a:r>
          </a:p>
          <a:p>
            <a:r>
              <a:rPr lang="en-US"/>
              <a:t>The result of the </a:t>
            </a:r>
            <a:r>
              <a:rPr lang="en-US" err="1"/>
              <a:t>sql</a:t>
            </a:r>
            <a:r>
              <a:rPr lang="en-US"/>
              <a:t> queries were converted to JSON format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26C55-70E0-485C-94EF-58A5F41C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40" y="2861301"/>
            <a:ext cx="9508337" cy="20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9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E59E40A1-FD7F-486E-B478-DEDF60C78A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854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5CA2-DE07-4C66-B39B-3791CCC1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Configuration Page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282B-E633-444B-A61B-5B98F355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AU" sz="1800" b="0" i="0" u="none" strike="noStrike" baseline="0">
                <a:latin typeface="CIDFont+F2"/>
              </a:rPr>
              <a:t>The </a:t>
            </a:r>
            <a:r>
              <a:rPr lang="en-IN" sz="1800" b="0" i="0" u="none" strike="noStrike" baseline="0">
                <a:latin typeface="CIDFont+F2"/>
              </a:rPr>
              <a:t>admin user can add a new or delete an existing device/attribute or update an existing device/attribute by specifying the action required along with the new or old device/attribute name in which the change is to be made. This change is then updated the in the database.</a:t>
            </a:r>
          </a:p>
          <a:p>
            <a:pPr algn="l"/>
            <a:r>
              <a:rPr lang="en-AU" sz="1800" b="0" i="0" u="none" strike="noStrike" baseline="0">
                <a:latin typeface="CIDFont+F2"/>
              </a:rPr>
              <a:t>The admin can now </a:t>
            </a:r>
            <a:r>
              <a:rPr lang="en-IN" sz="1800" b="0" i="0" u="none" strike="noStrike" baseline="0">
                <a:latin typeface="CIDFont+F2"/>
              </a:rPr>
              <a:t>also modify the device or attribute mapping table with the device or attribute names after which the change would be reflected on their respective tables in the database.</a:t>
            </a:r>
          </a:p>
          <a:p>
            <a:pPr algn="l"/>
            <a:r>
              <a:rPr lang="en-IN" sz="1800" b="0" i="0" u="none" strike="noStrike" baseline="0">
                <a:latin typeface="CIDFont+F2"/>
              </a:rPr>
              <a:t>The admin should also be able to view and modify the combination table which shows how each attribute and device systems are related to each other.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09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291187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title and brief description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0"/>
              </a:spcBef>
              <a:buFont typeface="Wingdings"/>
            </a:pPr>
            <a:r>
              <a:rPr lang="en-US">
                <a:ea typeface="+mn-lt"/>
                <a:cs typeface="+mn-lt"/>
              </a:rPr>
              <a:t>EZONE BUILDING ENERGY MANAGEMENT SYSTEM</a:t>
            </a:r>
            <a:endParaRPr lang="en-US"/>
          </a:p>
          <a:p>
            <a:pPr>
              <a:buFont typeface="Wingdings"/>
            </a:pPr>
            <a:r>
              <a:rPr lang="en-US">
                <a:ea typeface="+mn-lt"/>
                <a:cs typeface="+mn-lt"/>
              </a:rPr>
              <a:t>This project implements a building information system that collects data from various energy devices and then visualize the data in a public webpage.</a:t>
            </a:r>
            <a:endParaRPr lang="en-US"/>
          </a:p>
          <a:p>
            <a:pPr>
              <a:buFont typeface="Wingdings"/>
            </a:pPr>
            <a:r>
              <a:rPr lang="en-US">
                <a:ea typeface="+mn-lt"/>
                <a:cs typeface="+mn-lt"/>
              </a:rPr>
              <a:t>4 Layers : </a:t>
            </a:r>
          </a:p>
          <a:p>
            <a:pPr lvl="1">
              <a:buFont typeface="Wingdings"/>
            </a:pPr>
            <a:r>
              <a:rPr lang="en-US" sz="2000">
                <a:ea typeface="+mn-lt"/>
                <a:cs typeface="+mn-lt"/>
              </a:rPr>
              <a:t>Data collection</a:t>
            </a:r>
          </a:p>
          <a:p>
            <a:pPr lvl="1">
              <a:buFont typeface="Wingdings"/>
              <a:buChar char="§"/>
            </a:pPr>
            <a:r>
              <a:rPr lang="en-US" sz="2000">
                <a:ea typeface="+mn-lt"/>
                <a:cs typeface="+mn-lt"/>
              </a:rPr>
              <a:t>Database management</a:t>
            </a:r>
          </a:p>
          <a:p>
            <a:pPr lvl="1">
              <a:buFont typeface="Wingdings"/>
              <a:buChar char="§"/>
            </a:pPr>
            <a:r>
              <a:rPr lang="en-US" sz="2000">
                <a:ea typeface="+mn-lt"/>
                <a:cs typeface="+mn-lt"/>
              </a:rPr>
              <a:t>Data Transformation</a:t>
            </a:r>
          </a:p>
          <a:p>
            <a:pPr lvl="1">
              <a:buFont typeface="Wingdings"/>
              <a:buChar char="§"/>
            </a:pPr>
            <a:r>
              <a:rPr lang="en-US" sz="2000">
                <a:ea typeface="+mn-lt"/>
                <a:cs typeface="+mn-lt"/>
              </a:rPr>
              <a:t>Presentation </a:t>
            </a:r>
          </a:p>
          <a:p>
            <a:pPr marL="0" indent="0"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422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Deliverables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/>
            </a:pPr>
            <a:r>
              <a:rPr lang="fr-FR">
                <a:ea typeface="+mn-lt"/>
                <a:cs typeface="+mn-lt"/>
              </a:rPr>
              <a:t>The system - </a:t>
            </a:r>
            <a:r>
              <a:rPr lang="fr-FR" sz="800">
                <a:ea typeface="+mn-lt"/>
                <a:cs typeface="+mn-lt"/>
              </a:rPr>
              <a:t>http://robotics.ee.uwa.edu.au/telemetry/ems/index.html</a:t>
            </a:r>
            <a:endParaRPr lang="fr-FR" sz="800"/>
          </a:p>
          <a:p>
            <a:pPr>
              <a:buFont typeface="Wingdings"/>
            </a:pPr>
            <a:r>
              <a:rPr lang="fr-FR">
                <a:ea typeface="+mn-lt"/>
                <a:cs typeface="+mn-lt"/>
              </a:rPr>
              <a:t>Source code - </a:t>
            </a:r>
            <a:r>
              <a:rPr lang="fr-FR" sz="800">
                <a:ea typeface="+mn-lt"/>
                <a:cs typeface="+mn-lt"/>
              </a:rPr>
              <a:t>https://uniwa.sharepoint.com/:u:/r/teams/UWARoboticsAutomation-Energy/Shared%20Documents/Energy/EMS/SourceCode.zip</a:t>
            </a:r>
            <a:endParaRPr lang="fr-FR" sz="800" err="1">
              <a:ea typeface="+mn-lt"/>
              <a:cs typeface="+mn-lt"/>
            </a:endParaRPr>
          </a:p>
          <a:p>
            <a:pPr>
              <a:buFont typeface="Wingdings"/>
            </a:pPr>
            <a:r>
              <a:rPr lang="fr-FR">
                <a:ea typeface="+mn-lt"/>
                <a:cs typeface="+mn-lt"/>
              </a:rPr>
              <a:t>User Manual - </a:t>
            </a:r>
            <a:r>
              <a:rPr lang="fr-FR" sz="800">
                <a:ea typeface="+mn-lt"/>
                <a:cs typeface="+mn-lt"/>
              </a:rPr>
              <a:t>https://uniwa.sharepoint.com/:w:/r/teams/UWARoboticsAutomation-Energy/Shared%20Documents/Energy/EMS/EMS%20User%20Manual%20v1.1.docx</a:t>
            </a:r>
            <a:endParaRPr lang="fr-FR" sz="800"/>
          </a:p>
          <a:p>
            <a:pPr>
              <a:buFont typeface="Wingdings"/>
            </a:pPr>
            <a:r>
              <a:rPr lang="fr-FR" err="1">
                <a:ea typeface="+mn-lt"/>
                <a:cs typeface="+mn-lt"/>
              </a:rPr>
              <a:t>Video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presentation</a:t>
            </a:r>
            <a:r>
              <a:rPr lang="fr-FR">
                <a:ea typeface="+mn-lt"/>
                <a:cs typeface="+mn-lt"/>
              </a:rPr>
              <a:t> - </a:t>
            </a:r>
            <a:r>
              <a:rPr lang="fr-FR" sz="800">
                <a:ea typeface="+mn-lt"/>
                <a:cs typeface="+mn-lt"/>
              </a:rPr>
              <a:t>https://uniwa.sharepoint.com/:v:/r/teams/UWARoboticsAutomation-Energy/Shared%20Documents/Energy/EMS/Presentation%20video</a:t>
            </a:r>
            <a:endParaRPr lang="fr-FR" sz="800" err="1"/>
          </a:p>
        </p:txBody>
      </p:sp>
    </p:spTree>
    <p:extLst>
      <p:ext uri="{BB962C8B-B14F-4D97-AF65-F5344CB8AC3E}">
        <p14:creationId xmlns:p14="http://schemas.microsoft.com/office/powerpoint/2010/main" val="13145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Structure</a:t>
            </a:r>
          </a:p>
        </p:txBody>
      </p:sp>
    </p:spTree>
    <p:extLst>
      <p:ext uri="{BB962C8B-B14F-4D97-AF65-F5344CB8AC3E}">
        <p14:creationId xmlns:p14="http://schemas.microsoft.com/office/powerpoint/2010/main" val="990489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The system with the database is hosted in Robotic server</a:t>
            </a:r>
          </a:p>
          <a:p>
            <a:r>
              <a:rPr lang="en-US"/>
              <a:t>When the Cron job executes in Bluehost server, the data collector php is refreshed</a:t>
            </a:r>
          </a:p>
          <a:p>
            <a:r>
              <a:rPr lang="en-US"/>
              <a:t>The data collector php read data from the energy device APIs and insert data into database API table</a:t>
            </a:r>
          </a:p>
          <a:p>
            <a:r>
              <a:rPr lang="en-US"/>
              <a:t>When the database API table has a new record, the table trigger will convert inserted raw records to transactions according to the configurations</a:t>
            </a:r>
          </a:p>
          <a:p>
            <a:r>
              <a:rPr lang="en-US"/>
              <a:t>The transform layer will read the data from the database output API when the transform layer is triggered by the presentation layer</a:t>
            </a:r>
          </a:p>
          <a:p>
            <a:r>
              <a:rPr lang="en-US"/>
              <a:t>The transform layer will output JSON format data to presentation layer</a:t>
            </a:r>
          </a:p>
          <a:p>
            <a:r>
              <a:rPr lang="en-US"/>
              <a:t>The presentation layer visualize the data on the web page to the users</a:t>
            </a:r>
          </a:p>
        </p:txBody>
      </p:sp>
    </p:spTree>
    <p:extLst>
      <p:ext uri="{BB962C8B-B14F-4D97-AF65-F5344CB8AC3E}">
        <p14:creationId xmlns:p14="http://schemas.microsoft.com/office/powerpoint/2010/main" val="145809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system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2D276-22E2-49BF-BC22-1DA795F9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45" y="1446244"/>
            <a:ext cx="8481526" cy="50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structure decisions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key decision is to use Robotic server to host the system because the Ezone </a:t>
            </a:r>
            <a:r>
              <a:rPr lang="en-US" err="1"/>
              <a:t>Revata</a:t>
            </a:r>
            <a:r>
              <a:rPr lang="en-US"/>
              <a:t> APIs can be only accessed inside UWA network.</a:t>
            </a:r>
          </a:p>
          <a:p>
            <a:r>
              <a:rPr lang="en-US"/>
              <a:t>The Data Collector php will retrieve the energy data from APIs and save into the database when the Data collector php is triggered to refresh.</a:t>
            </a:r>
          </a:p>
          <a:p>
            <a:r>
              <a:rPr lang="en-US"/>
              <a:t>Bluehost server Cron job is set up to trigger the Data Collector php every 5 minutes, because the project team does not have permission to execute Cron job in the Robotic server.</a:t>
            </a:r>
          </a:p>
          <a:p>
            <a:r>
              <a:rPr lang="en-US"/>
              <a:t>The transform layer will fetch the data from the database and provide a </a:t>
            </a:r>
            <a:r>
              <a:rPr lang="en-US" err="1"/>
              <a:t>jason</a:t>
            </a:r>
            <a:r>
              <a:rPr lang="en-US"/>
              <a:t> format out to the presentation layer.</a:t>
            </a:r>
          </a:p>
          <a:p>
            <a:r>
              <a:rPr lang="en-US"/>
              <a:t>If the database does not have data for the last 30 minutes, the transform layer will trigger the data collector php again to read the latest data from the APIs. </a:t>
            </a:r>
          </a:p>
          <a:p>
            <a:r>
              <a:rPr lang="en-US"/>
              <a:t>The presentation layer will trigger the transform layer when the users operate on the web page</a:t>
            </a:r>
          </a:p>
        </p:txBody>
      </p:sp>
    </p:spTree>
    <p:extLst>
      <p:ext uri="{BB962C8B-B14F-4D97-AF65-F5344CB8AC3E}">
        <p14:creationId xmlns:p14="http://schemas.microsoft.com/office/powerpoint/2010/main" val="264258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collector</a:t>
            </a:r>
          </a:p>
        </p:txBody>
      </p:sp>
    </p:spTree>
    <p:extLst>
      <p:ext uri="{BB962C8B-B14F-4D97-AF65-F5344CB8AC3E}">
        <p14:creationId xmlns:p14="http://schemas.microsoft.com/office/powerpoint/2010/main" val="67819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4D6718D4B4F4FAE1C3A70B42990BD" ma:contentTypeVersion="8" ma:contentTypeDescription="Create a new document." ma:contentTypeScope="" ma:versionID="c375b77402e0997381025a0e43ac4c8f">
  <xsd:schema xmlns:xsd="http://www.w3.org/2001/XMLSchema" xmlns:xs="http://www.w3.org/2001/XMLSchema" xmlns:p="http://schemas.microsoft.com/office/2006/metadata/properties" xmlns:ns2="455e4ba2-df0e-4c52-805f-48fd299dbc59" xmlns:ns3="b9070691-69d3-4769-8192-55a513196e58" targetNamespace="http://schemas.microsoft.com/office/2006/metadata/properties" ma:root="true" ma:fieldsID="983da10eab016218b460c4c801f05aa6" ns2:_="" ns3:_="">
    <xsd:import namespace="455e4ba2-df0e-4c52-805f-48fd299dbc59"/>
    <xsd:import namespace="b9070691-69d3-4769-8192-55a513196e5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5e4ba2-df0e-4c52-805f-48fd299dbc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70691-69d3-4769-8192-55a513196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CD9639-CBAA-42B7-86CF-1E538E7A4760}">
  <ds:schemaRefs>
    <ds:schemaRef ds:uri="455e4ba2-df0e-4c52-805f-48fd299dbc59"/>
    <ds:schemaRef ds:uri="b9070691-69d3-4769-8192-55a513196e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3DB49C-472E-4DDE-B429-ED96884FD7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106770-A2E5-4FF6-9F61-91FA867B00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26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Academic Literature 16x9</vt:lpstr>
      <vt:lpstr>EZONE BUILDING ENERGY MANAGEMENT SYSTEM </vt:lpstr>
      <vt:lpstr>Team members</vt:lpstr>
      <vt:lpstr>Project title and brief description</vt:lpstr>
      <vt:lpstr>Deliverables</vt:lpstr>
      <vt:lpstr>System Structure</vt:lpstr>
      <vt:lpstr>System overview</vt:lpstr>
      <vt:lpstr>Detailed system structure</vt:lpstr>
      <vt:lpstr>System structure decisions</vt:lpstr>
      <vt:lpstr>Data collector</vt:lpstr>
      <vt:lpstr>Data Collection </vt:lpstr>
      <vt:lpstr>External Transaction table</vt:lpstr>
      <vt:lpstr>EZONE Building </vt:lpstr>
      <vt:lpstr>EZONE Building</vt:lpstr>
      <vt:lpstr>EZONE Building</vt:lpstr>
      <vt:lpstr>DC Car Charging API </vt:lpstr>
      <vt:lpstr>DC Car Charging API </vt:lpstr>
      <vt:lpstr>Scope and Source Device Changes</vt:lpstr>
      <vt:lpstr>Database design</vt:lpstr>
      <vt:lpstr>Database overview</vt:lpstr>
      <vt:lpstr>Detailed database design</vt:lpstr>
      <vt:lpstr>Database design decisions</vt:lpstr>
      <vt:lpstr>Transform layer</vt:lpstr>
      <vt:lpstr>Transformation Layer overview</vt:lpstr>
      <vt:lpstr>Tasks</vt:lpstr>
      <vt:lpstr>Configuration Page</vt:lpstr>
      <vt:lpstr>Presentation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revision>1</cp:revision>
  <dcterms:created xsi:type="dcterms:W3CDTF">2020-10-17T06:24:30Z</dcterms:created>
  <dcterms:modified xsi:type="dcterms:W3CDTF">2021-05-30T07:44:21Z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0x0101001DB4D6718D4B4F4FAE1C3A70B42990BD</vt:lpwstr>
  </property>
</Properties>
</file>