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  <p:sldMasterId id="2147483666" r:id="rId2"/>
    <p:sldMasterId id="2147483670" r:id="rId3"/>
    <p:sldMasterId id="2147483672" r:id="rId4"/>
    <p:sldMasterId id="2147483674" r:id="rId5"/>
    <p:sldMasterId id="2147483676" r:id="rId6"/>
    <p:sldMasterId id="2147483678" r:id="rId7"/>
    <p:sldMasterId id="2147483690" r:id="rId8"/>
  </p:sldMasterIdLst>
  <p:sldIdLst>
    <p:sldId id="256" r:id="rId9"/>
    <p:sldId id="257" r:id="rId10"/>
    <p:sldId id="283" r:id="rId11"/>
    <p:sldId id="281" r:id="rId12"/>
    <p:sldId id="259" r:id="rId13"/>
    <p:sldId id="260" r:id="rId14"/>
    <p:sldId id="261" r:id="rId15"/>
    <p:sldId id="262" r:id="rId16"/>
    <p:sldId id="285" r:id="rId17"/>
    <p:sldId id="263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51120" y="729360"/>
            <a:ext cx="5441040" cy="9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9050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51120" y="729360"/>
            <a:ext cx="5441040" cy="9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51120" y="729360"/>
            <a:ext cx="5441040" cy="9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51120" y="729360"/>
            <a:ext cx="5441040" cy="90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30;p15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933920" y="716760"/>
            <a:ext cx="5276160" cy="139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76;p19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08600" y="837000"/>
            <a:ext cx="4726440" cy="6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apey"/>
                <a:ea typeface="Arapey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1630080" y="1954800"/>
            <a:ext cx="5883480" cy="6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apey"/>
                <a:ea typeface="Arapey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2208600" y="3117600"/>
            <a:ext cx="4726440" cy="6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apey"/>
                <a:ea typeface="Arapey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75720" y="2418120"/>
            <a:ext cx="7792560" cy="87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3507480" y="895680"/>
            <a:ext cx="2128680" cy="137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9600" b="0" strike="noStrike" spc="-1">
                <a:solidFill>
                  <a:schemeClr val="dk1"/>
                </a:solidFill>
                <a:latin typeface="Arapey"/>
                <a:ea typeface="Arapey"/>
              </a:rPr>
              <a:t>xx%</a:t>
            </a:r>
            <a:endParaRPr lang="fr-FR" sz="9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Google Shape;31;p3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0" name="Google Shape;32;p3"/>
          <p:cNvGrpSpPr/>
          <p:nvPr/>
        </p:nvGrpSpPr>
        <p:grpSpPr>
          <a:xfrm>
            <a:off x="8619840" y="705240"/>
            <a:ext cx="365400" cy="341640"/>
            <a:chOff x="8619840" y="705240"/>
            <a:chExt cx="365400" cy="341640"/>
          </a:xfrm>
        </p:grpSpPr>
        <p:sp>
          <p:nvSpPr>
            <p:cNvPr id="111" name="Google Shape;33;p3"/>
            <p:cNvSpPr/>
            <p:nvPr/>
          </p:nvSpPr>
          <p:spPr>
            <a:xfrm flipH="1">
              <a:off x="8619480" y="705240"/>
              <a:ext cx="341640" cy="3416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2" name="Google Shape;34;p3"/>
            <p:cNvGrpSpPr/>
            <p:nvPr/>
          </p:nvGrpSpPr>
          <p:grpSpPr>
            <a:xfrm>
              <a:off x="8619840" y="705240"/>
              <a:ext cx="365400" cy="341640"/>
              <a:chOff x="8619840" y="705240"/>
              <a:chExt cx="365400" cy="341640"/>
            </a:xfrm>
          </p:grpSpPr>
          <p:sp>
            <p:nvSpPr>
              <p:cNvPr id="113" name="Google Shape;35;p3"/>
              <p:cNvSpPr/>
              <p:nvPr/>
            </p:nvSpPr>
            <p:spPr>
              <a:xfrm flipH="1">
                <a:off x="8643240" y="705240"/>
                <a:ext cx="341640" cy="34164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" name="Google Shape;36;p3"/>
              <p:cNvSpPr/>
              <p:nvPr/>
            </p:nvSpPr>
            <p:spPr>
              <a:xfrm flipH="1">
                <a:off x="8619480" y="705240"/>
                <a:ext cx="341640" cy="34164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5" name="Google Shape;37;p3"/>
          <p:cNvGrpSpPr/>
          <p:nvPr/>
        </p:nvGrpSpPr>
        <p:grpSpPr>
          <a:xfrm>
            <a:off x="145800" y="4137480"/>
            <a:ext cx="365760" cy="354600"/>
            <a:chOff x="145800" y="4137480"/>
            <a:chExt cx="365760" cy="354600"/>
          </a:xfrm>
        </p:grpSpPr>
        <p:sp>
          <p:nvSpPr>
            <p:cNvPr id="116" name="Google Shape;38;p3"/>
            <p:cNvSpPr/>
            <p:nvPr/>
          </p:nvSpPr>
          <p:spPr>
            <a:xfrm>
              <a:off x="145800" y="4149000"/>
              <a:ext cx="342000" cy="34200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7" name="Google Shape;39;p3"/>
            <p:cNvGrpSpPr/>
            <p:nvPr/>
          </p:nvGrpSpPr>
          <p:grpSpPr>
            <a:xfrm>
              <a:off x="146160" y="4137480"/>
              <a:ext cx="365400" cy="354600"/>
              <a:chOff x="146160" y="4137480"/>
              <a:chExt cx="365400" cy="354600"/>
            </a:xfrm>
          </p:grpSpPr>
          <p:sp>
            <p:nvSpPr>
              <p:cNvPr id="118" name="Google Shape;40;p3"/>
              <p:cNvSpPr/>
              <p:nvPr/>
            </p:nvSpPr>
            <p:spPr>
              <a:xfrm>
                <a:off x="169560" y="4137480"/>
                <a:ext cx="342000" cy="34200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" name="Google Shape;41;p3"/>
              <p:cNvSpPr/>
              <p:nvPr/>
            </p:nvSpPr>
            <p:spPr>
              <a:xfrm>
                <a:off x="146160" y="4150080"/>
                <a:ext cx="342000" cy="34200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5400" y="1407960"/>
            <a:ext cx="7512840" cy="19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Google Shape;208;p21"/>
          <p:cNvSpPr/>
          <p:nvPr/>
        </p:nvSpPr>
        <p:spPr>
          <a:xfrm rot="5400000">
            <a:off x="-1866240" y="1013040"/>
            <a:ext cx="4813560" cy="1710000"/>
          </a:xfrm>
          <a:custGeom>
            <a:avLst/>
            <a:gdLst>
              <a:gd name="textAreaLeft" fmla="*/ 0 w 4813560"/>
              <a:gd name="textAreaRight" fmla="*/ 4813920 w 4813560"/>
              <a:gd name="textAreaTop" fmla="*/ 0 h 1710000"/>
              <a:gd name="textAreaBottom" fmla="*/ 1710360 h 171000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09;p21"/>
          <p:cNvSpPr/>
          <p:nvPr/>
        </p:nvSpPr>
        <p:spPr>
          <a:xfrm rot="10800000">
            <a:off x="-228960" y="3396960"/>
            <a:ext cx="3675240" cy="1893600"/>
          </a:xfrm>
          <a:custGeom>
            <a:avLst/>
            <a:gdLst>
              <a:gd name="textAreaLeft" fmla="*/ 0 w 3675240"/>
              <a:gd name="textAreaRight" fmla="*/ 3675600 w 3675240"/>
              <a:gd name="textAreaTop" fmla="*/ 0 h 1893600"/>
              <a:gd name="textAreaBottom" fmla="*/ 1893960 h 1893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10;p21"/>
          <p:cNvSpPr/>
          <p:nvPr/>
        </p:nvSpPr>
        <p:spPr>
          <a:xfrm rot="21285000" flipH="1">
            <a:off x="-236160" y="4474800"/>
            <a:ext cx="2113920" cy="997200"/>
          </a:xfrm>
          <a:custGeom>
            <a:avLst/>
            <a:gdLst>
              <a:gd name="textAreaLeft" fmla="*/ 360 w 2113920"/>
              <a:gd name="textAreaRight" fmla="*/ 2114640 w 2113920"/>
              <a:gd name="textAreaTop" fmla="*/ 0 h 997200"/>
              <a:gd name="textAreaBottom" fmla="*/ 997560 h 99720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5" name="Google Shape;211;p21"/>
          <p:cNvSpPr/>
          <p:nvPr/>
        </p:nvSpPr>
        <p:spPr>
          <a:xfrm>
            <a:off x="3282840" y="47692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7600" bIns="576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Google Shape;212;p21"/>
          <p:cNvSpPr/>
          <p:nvPr/>
        </p:nvSpPr>
        <p:spPr>
          <a:xfrm>
            <a:off x="927360" y="4210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4560" bIns="345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Google Shape;213;p21"/>
          <p:cNvSpPr/>
          <p:nvPr/>
        </p:nvSpPr>
        <p:spPr>
          <a:xfrm>
            <a:off x="55440" y="2908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7600" bIns="576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Google Shape;214;p21"/>
          <p:cNvSpPr/>
          <p:nvPr/>
        </p:nvSpPr>
        <p:spPr>
          <a:xfrm>
            <a:off x="4257000" y="49017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4560" bIns="345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Google Shape;215;p21"/>
          <p:cNvSpPr/>
          <p:nvPr/>
        </p:nvSpPr>
        <p:spPr>
          <a:xfrm>
            <a:off x="1559160" y="3910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4560" bIns="345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30" name="Google Shape;216;p21"/>
          <p:cNvSpPr/>
          <p:nvPr/>
        </p:nvSpPr>
        <p:spPr>
          <a:xfrm rot="16200000">
            <a:off x="6110280" y="2528280"/>
            <a:ext cx="4813560" cy="1710000"/>
          </a:xfrm>
          <a:custGeom>
            <a:avLst/>
            <a:gdLst>
              <a:gd name="textAreaLeft" fmla="*/ 0 w 4813560"/>
              <a:gd name="textAreaRight" fmla="*/ 4813920 w 4813560"/>
              <a:gd name="textAreaTop" fmla="*/ 0 h 1710000"/>
              <a:gd name="textAreaBottom" fmla="*/ 1710360 h 171000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Google Shape;217;p21"/>
          <p:cNvSpPr/>
          <p:nvPr/>
        </p:nvSpPr>
        <p:spPr>
          <a:xfrm>
            <a:off x="5744520" y="-169200"/>
            <a:ext cx="3627360" cy="1868760"/>
          </a:xfrm>
          <a:custGeom>
            <a:avLst/>
            <a:gdLst>
              <a:gd name="textAreaLeft" fmla="*/ 0 w 3627360"/>
              <a:gd name="textAreaRight" fmla="*/ 3627720 w 3627360"/>
              <a:gd name="textAreaTop" fmla="*/ 0 h 1868760"/>
              <a:gd name="textAreaBottom" fmla="*/ 1869120 h 186876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2" name="Google Shape;218;p21"/>
          <p:cNvSpPr/>
          <p:nvPr/>
        </p:nvSpPr>
        <p:spPr>
          <a:xfrm rot="10485000" flipH="1">
            <a:off x="7292880" y="-348120"/>
            <a:ext cx="2086560" cy="983880"/>
          </a:xfrm>
          <a:custGeom>
            <a:avLst/>
            <a:gdLst>
              <a:gd name="textAreaLeft" fmla="*/ 360 w 2086560"/>
              <a:gd name="textAreaRight" fmla="*/ 2087280 w 2086560"/>
              <a:gd name="textAreaTop" fmla="*/ 0 h 983880"/>
              <a:gd name="textAreaBottom" fmla="*/ 984240 h 9838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" name="Google Shape;219;p21"/>
          <p:cNvSpPr/>
          <p:nvPr/>
        </p:nvSpPr>
        <p:spPr>
          <a:xfrm rot="10800000">
            <a:off x="5635080" y="208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7600" bIns="576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Google Shape;220;p21"/>
          <p:cNvSpPr/>
          <p:nvPr/>
        </p:nvSpPr>
        <p:spPr>
          <a:xfrm rot="10800000">
            <a:off x="7751160" y="1025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4560" bIns="345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5" name="Google Shape;221;p21"/>
          <p:cNvSpPr/>
          <p:nvPr/>
        </p:nvSpPr>
        <p:spPr>
          <a:xfrm rot="10800000">
            <a:off x="8980920" y="1940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7600" bIns="576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6" name="Google Shape;222;p21"/>
          <p:cNvSpPr/>
          <p:nvPr/>
        </p:nvSpPr>
        <p:spPr>
          <a:xfrm rot="10800000">
            <a:off x="4726080" y="140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4560" bIns="345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43;p4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53840" y="1084680"/>
            <a:ext cx="7589880" cy="348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849600" y="420120"/>
            <a:ext cx="744444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47;p5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823400" y="2738520"/>
            <a:ext cx="2147760" cy="40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5039280" y="2738520"/>
            <a:ext cx="2414520" cy="40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title"/>
          </p:nvPr>
        </p:nvSpPr>
        <p:spPr>
          <a:xfrm>
            <a:off x="849600" y="420120"/>
            <a:ext cx="744444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54;p6"/>
          <p:cNvSpPr/>
          <p:nvPr/>
        </p:nvSpPr>
        <p:spPr>
          <a:xfrm>
            <a:off x="336600" y="293400"/>
            <a:ext cx="8470440" cy="4556160"/>
          </a:xfrm>
          <a:prstGeom prst="roundRect">
            <a:avLst>
              <a:gd name="adj" fmla="val 2444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61400" y="420120"/>
            <a:ext cx="762084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1" name="Google Shape;56;p6"/>
          <p:cNvGrpSpPr/>
          <p:nvPr/>
        </p:nvGrpSpPr>
        <p:grpSpPr>
          <a:xfrm>
            <a:off x="510840" y="4665600"/>
            <a:ext cx="350640" cy="340920"/>
            <a:chOff x="510840" y="4665600"/>
            <a:chExt cx="350640" cy="340920"/>
          </a:xfrm>
        </p:grpSpPr>
        <p:sp>
          <p:nvSpPr>
            <p:cNvPr id="152" name="Google Shape;57;p6"/>
            <p:cNvSpPr/>
            <p:nvPr/>
          </p:nvSpPr>
          <p:spPr>
            <a:xfrm>
              <a:off x="533160" y="4665600"/>
              <a:ext cx="328320" cy="328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58;p6"/>
            <p:cNvSpPr/>
            <p:nvPr/>
          </p:nvSpPr>
          <p:spPr>
            <a:xfrm>
              <a:off x="510840" y="4678200"/>
              <a:ext cx="328320" cy="32832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54" name="Google Shape;59;p6"/>
          <p:cNvGrpSpPr/>
          <p:nvPr/>
        </p:nvGrpSpPr>
        <p:grpSpPr>
          <a:xfrm>
            <a:off x="8316000" y="188640"/>
            <a:ext cx="250560" cy="231120"/>
            <a:chOff x="8316000" y="188640"/>
            <a:chExt cx="250560" cy="231120"/>
          </a:xfrm>
        </p:grpSpPr>
        <p:sp>
          <p:nvSpPr>
            <p:cNvPr id="155" name="Google Shape;60;p6"/>
            <p:cNvSpPr/>
            <p:nvPr/>
          </p:nvSpPr>
          <p:spPr>
            <a:xfrm>
              <a:off x="8316000" y="188640"/>
              <a:ext cx="231120" cy="231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61;p6"/>
            <p:cNvSpPr/>
            <p:nvPr/>
          </p:nvSpPr>
          <p:spPr>
            <a:xfrm>
              <a:off x="8335440" y="188640"/>
              <a:ext cx="231120" cy="23112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720" bIns="81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28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819000" y="2743200"/>
            <a:ext cx="751500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Red Hat Display"/>
                <a:ea typeface="Red Hat Display"/>
              </a:rPr>
              <a:t>Exploring the integration of PHP and MySQL for dynamic web applications.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19000" y="1638360"/>
            <a:ext cx="751500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Arapey"/>
                <a:ea typeface="Arapey"/>
              </a:rPr>
              <a:t>PHP and MySQL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2"/>
          <p:cNvSpPr>
            <a:spLocks noGrp="1"/>
          </p:cNvSpPr>
          <p:nvPr>
            <p:ph type="title" idx="4294967295"/>
          </p:nvPr>
        </p:nvSpPr>
        <p:spPr>
          <a:xfrm>
            <a:off x="0" y="579438"/>
            <a:ext cx="7323138" cy="6699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Connecting PHP to MySQL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D0992BF-8738-4A49-9B7B-CE412801276E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737225" y="1846263"/>
            <a:ext cx="340677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This PHP script connects to a MySQL database using  “</a:t>
            </a:r>
            <a:r>
              <a:rPr lang="en-US" sz="1400" b="1" dirty="0"/>
              <a:t>mysqli_connect” </a:t>
            </a:r>
            <a:r>
              <a:rPr lang="en-US" sz="1400" dirty="0"/>
              <a:t>It checks if the connection is successful and displays </a:t>
            </a:r>
            <a:r>
              <a:rPr lang="en-US" sz="1400" b="1" dirty="0"/>
              <a:t>"Connected successfully"</a:t>
            </a:r>
            <a:r>
              <a:rPr lang="en-US" sz="1400" dirty="0"/>
              <a:t>. If it fails, it shows an error message.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89F5-B98F-4D53-B687-DAAE9615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6" y="1845916"/>
            <a:ext cx="4419827" cy="1358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123238" cy="14001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       Creating a Database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1981C-D87C-4827-8833-9F111C91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40" y="2329741"/>
            <a:ext cx="4084320" cy="13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0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893175" cy="101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Creating a Table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7B2F7-DC35-4DF2-B085-5EFA17AF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950720"/>
            <a:ext cx="5276520" cy="22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9220200" cy="101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Inserting Data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C6864-0D82-4B6B-81F3-AAFE531C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0" y="2019300"/>
            <a:ext cx="4869180" cy="21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648700" cy="101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Updating Data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8386-0193-424D-9538-AEB2D7EB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" y="1943100"/>
            <a:ext cx="5457378" cy="15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8542338" cy="101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Fetching Data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31DC1-82F8-433D-A6D5-78684E9A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95" y="2070599"/>
            <a:ext cx="5191386" cy="20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714375"/>
            <a:ext cx="7970838" cy="101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Deleting Data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63999-4AC8-439D-A902-4438229A0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05" y="1965960"/>
            <a:ext cx="4756629" cy="1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A7A-90B6-45D1-A1A4-A3CB89273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74838" y="898525"/>
            <a:ext cx="726916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600" b="1" dirty="0"/>
              <a:t>Using Forms with PHP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D457A-7B57-40F0-AD69-3EBD1673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07" y="1737985"/>
            <a:ext cx="5242560" cy="25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6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2"/>
          <p:cNvSpPr>
            <a:spLocks noGrp="1"/>
          </p:cNvSpPr>
          <p:nvPr>
            <p:ph type="title" idx="4294967295"/>
          </p:nvPr>
        </p:nvSpPr>
        <p:spPr>
          <a:xfrm>
            <a:off x="0" y="2073275"/>
            <a:ext cx="8588375" cy="113506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600" b="1" strike="noStrike" spc="-1" dirty="0">
                <a:solidFill>
                  <a:schemeClr val="dk1"/>
                </a:solidFill>
                <a:latin typeface="Arapey"/>
                <a:ea typeface="Arapey"/>
              </a:rPr>
              <a:t>Thank you!</a:t>
            </a:r>
            <a:endParaRPr lang="fr-FR" sz="6600" b="1" strike="noStrike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9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933560" y="714240"/>
            <a:ext cx="52765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1" strike="noStrike" spc="-1" dirty="0">
                <a:solidFill>
                  <a:schemeClr val="dk1"/>
                </a:solidFill>
                <a:latin typeface="Arapey"/>
                <a:ea typeface="Arapey"/>
              </a:rPr>
              <a:t>Introduction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933560" y="2076480"/>
            <a:ext cx="5276520" cy="187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PHP and MySQL are powerful tools for building dynamic and interactive web applications.</a:t>
            </a:r>
          </a:p>
          <a:p>
            <a:pPr marL="0" indent="0">
              <a:buNone/>
            </a:pPr>
            <a:r>
              <a:rPr lang="en-US" sz="1400" b="1" dirty="0"/>
              <a:t>PHP</a:t>
            </a:r>
            <a:r>
              <a:rPr lang="en-US" sz="1400" dirty="0"/>
              <a:t> is a server-side scripting language used to create dynamic content.</a:t>
            </a:r>
          </a:p>
          <a:p>
            <a:pPr marL="0" indent="0">
              <a:buNone/>
            </a:pPr>
            <a:r>
              <a:rPr lang="en-US" sz="1400" b="1" dirty="0"/>
              <a:t>MySQL</a:t>
            </a:r>
            <a:r>
              <a:rPr lang="en-US" sz="1400" dirty="0"/>
              <a:t> is a popular database system used to store and manage data.</a:t>
            </a:r>
          </a:p>
          <a:p>
            <a:pPr indent="0" algn="ctr">
              <a:buNone/>
            </a:pPr>
            <a:endParaRPr lang="en-US" sz="1400" b="0" strike="noStrike" spc="-1" dirty="0">
              <a:solidFill>
                <a:schemeClr val="dk1"/>
              </a:solidFill>
              <a:latin typeface="Red Hat Display"/>
              <a:ea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6440" y="2419200"/>
            <a:ext cx="779112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spc="-1" dirty="0">
                <a:solidFill>
                  <a:schemeClr val="dk1"/>
                </a:solidFill>
                <a:latin typeface="Arapey"/>
                <a:ea typeface="Arapey"/>
              </a:rPr>
              <a:t>PHP</a:t>
            </a:r>
            <a:r>
              <a:rPr lang="en" sz="4000" b="0" strike="noStrike" spc="-1" dirty="0">
                <a:solidFill>
                  <a:schemeClr val="dk1"/>
                </a:solidFill>
                <a:latin typeface="Arapey"/>
                <a:ea typeface="Arapey"/>
              </a:rPr>
              <a:t> Basics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3505320" y="895320"/>
            <a:ext cx="2133360" cy="138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0" strike="noStrike" spc="-1" dirty="0">
                <a:solidFill>
                  <a:schemeClr val="dk1"/>
                </a:solidFill>
                <a:latin typeface="Arapey"/>
                <a:ea typeface="Arapey"/>
              </a:rPr>
              <a:t>01</a:t>
            </a:r>
            <a:endParaRPr lang="fr-FR" sz="9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ubTitle"/>
          </p:nvPr>
        </p:nvSpPr>
        <p:spPr>
          <a:xfrm>
            <a:off x="3400560" y="3286080"/>
            <a:ext cx="2342880" cy="50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dk1"/>
              </a:solidFill>
              <a:latin typeface="Red Hat Display"/>
              <a:ea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3784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6440" y="1661160"/>
            <a:ext cx="7791120" cy="10958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0" b="1" dirty="0"/>
              <a:t>What is PHP?</a:t>
            </a:r>
            <a:endParaRPr lang="fr-FR" sz="4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EB4177F-E4BF-4CD4-946D-2109E355081D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377440" y="2756967"/>
            <a:ext cx="47929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stands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 Preprocessor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scripting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within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for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3325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2"/>
          <p:cNvSpPr>
            <a:spLocks noGrp="1"/>
          </p:cNvSpPr>
          <p:nvPr>
            <p:ph type="title" idx="4294967295"/>
          </p:nvPr>
        </p:nvSpPr>
        <p:spPr>
          <a:xfrm>
            <a:off x="4908550" y="790575"/>
            <a:ext cx="4235450" cy="10763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dirty="0"/>
              <a:t>PHP Syntax Basics</a:t>
            </a:r>
            <a:endParaRPr lang="fr-FR" sz="34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ubTitle" idx="4294967295"/>
          </p:nvPr>
        </p:nvSpPr>
        <p:spPr>
          <a:xfrm>
            <a:off x="5130800" y="2200276"/>
            <a:ext cx="4013200" cy="10763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Code starts with </a:t>
            </a:r>
            <a:r>
              <a:rPr lang="en-US" sz="1400" b="1" dirty="0"/>
              <a:t>&lt;?php </a:t>
            </a:r>
            <a:r>
              <a:rPr lang="en-US" sz="1400" dirty="0"/>
              <a:t>and ends with </a:t>
            </a:r>
            <a:r>
              <a:rPr lang="en-US" sz="1400" b="1" dirty="0"/>
              <a:t>?&gt;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In PHP, each statement must end with a semicolon</a:t>
            </a:r>
            <a:r>
              <a:rPr lang="en-US" sz="1400" b="1" dirty="0"/>
              <a:t> (;)</a:t>
            </a:r>
            <a:endParaRPr lang="en-US" sz="1400" b="1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24CD3-4209-44C3-98A3-AFFDD886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38" y="1925940"/>
            <a:ext cx="3241395" cy="1076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046220" y="714240"/>
            <a:ext cx="498348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PHP Variables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206240" y="2049780"/>
            <a:ext cx="3901440" cy="2468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dirty="0"/>
              <a:t>What is a variable?</a:t>
            </a:r>
            <a:br>
              <a:rPr lang="en-US" sz="1400" dirty="0"/>
            </a:br>
            <a:r>
              <a:rPr lang="en-US" sz="1400" dirty="0"/>
              <a:t>A variable is a container for storing data (like text, numbers, etc.) in PHP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dirty="0"/>
              <a:t>Rules for PHP Variables: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Start with a dollar sign </a:t>
            </a:r>
            <a:r>
              <a:rPr lang="en-US" sz="1400" b="1" dirty="0"/>
              <a:t>($)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Flowed by the variable name</a:t>
            </a:r>
            <a:r>
              <a:rPr lang="en-US" sz="1400" b="1" dirty="0"/>
              <a:t> </a:t>
            </a:r>
            <a:r>
              <a:rPr lang="en-US" sz="1400" b="1" dirty="0" err="1"/>
              <a:t>e.g</a:t>
            </a:r>
            <a:r>
              <a:rPr lang="en-US" sz="1400" b="1" dirty="0"/>
              <a:t> $name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Variable names are </a:t>
            </a:r>
            <a:r>
              <a:rPr lang="en-US" sz="1400" b="1" dirty="0"/>
              <a:t>case-sensitive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Must begin with a letter or underscore (_)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Cannot start with a number</a:t>
            </a: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C7E0A-F9F9-4F6B-B2F0-250D30FD9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873050"/>
            <a:ext cx="2895600" cy="152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762500" y="714240"/>
            <a:ext cx="40081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PHP Data Types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5059680" y="2076480"/>
            <a:ext cx="3459480" cy="187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dirty="0"/>
              <a:t>Explanation: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b="1" dirty="0"/>
              <a:t>String</a:t>
            </a:r>
            <a:r>
              <a:rPr lang="en-US" sz="1400" dirty="0"/>
              <a:t>: A sequence of characters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b="1" dirty="0"/>
              <a:t>Integer</a:t>
            </a:r>
            <a:r>
              <a:rPr lang="en-US" sz="1400" dirty="0"/>
              <a:t>: Whole number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b="1" dirty="0"/>
              <a:t>Float</a:t>
            </a:r>
            <a:r>
              <a:rPr lang="en-US" sz="1400" dirty="0"/>
              <a:t>: Decimal number 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b="1" dirty="0"/>
              <a:t>Boolean</a:t>
            </a:r>
            <a:r>
              <a:rPr lang="en-US" sz="1400" dirty="0"/>
              <a:t>: Represents</a:t>
            </a:r>
            <a:r>
              <a:rPr lang="en-US" sz="1400" b="1" dirty="0"/>
              <a:t> true </a:t>
            </a:r>
            <a:r>
              <a:rPr lang="en-US" sz="1400" dirty="0"/>
              <a:t>of </a:t>
            </a:r>
            <a:r>
              <a:rPr lang="en-US" sz="1400" b="1" dirty="0"/>
              <a:t>false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E6946-DB6A-4856-A1A1-0B7C2716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0" y="974682"/>
            <a:ext cx="4273770" cy="3454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6440" y="2419200"/>
            <a:ext cx="779112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Arapey"/>
                <a:ea typeface="Arapey"/>
              </a:rPr>
              <a:t>MySQL Basics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3505320" y="895320"/>
            <a:ext cx="2133360" cy="138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600" b="0" strike="noStrike" spc="-1" dirty="0">
                <a:solidFill>
                  <a:schemeClr val="dk1"/>
                </a:solidFill>
                <a:latin typeface="Arapey"/>
                <a:ea typeface="Arapey"/>
              </a:rPr>
              <a:t>02</a:t>
            </a:r>
            <a:endParaRPr lang="fr-FR" sz="96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33560" y="714240"/>
            <a:ext cx="5276520" cy="139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/>
              <a:t>Introduction to MySQL</a:t>
            </a:r>
            <a:endParaRPr lang="fr-FR" sz="34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1933560" y="2076480"/>
            <a:ext cx="5276520" cy="187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MySQL is an open-source </a:t>
            </a:r>
            <a:r>
              <a:rPr lang="en-US" sz="1400" b="1" dirty="0"/>
              <a:t>relational database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Stores data in tables (rows and columns)</a:t>
            </a:r>
          </a:p>
          <a:p>
            <a:pPr marL="514350" indent="-28575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-US" sz="1400" dirty="0"/>
              <a:t>Works well with PHP</a:t>
            </a: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063417636"/>
      </p:ext>
    </p:extLst>
  </p:cSld>
  <p:clrMapOvr>
    <a:masterClrMapping/>
  </p:clrMapOvr>
</p:sld>
</file>

<file path=ppt/theme/theme1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cope of Work by Slidesgo">
  <a:themeElements>
    <a:clrScheme name="Simple Light">
      <a:dk1>
        <a:srgbClr val="000000"/>
      </a:dk1>
      <a:lt1>
        <a:srgbClr val="FFFFFF"/>
      </a:lt1>
      <a:dk2>
        <a:srgbClr val="F0F6FF"/>
      </a:dk2>
      <a:lt2>
        <a:srgbClr val="B2D8F8"/>
      </a:lt2>
      <a:accent1>
        <a:srgbClr val="B2D8F8"/>
      </a:accent1>
      <a:accent2>
        <a:srgbClr val="B2D8F8"/>
      </a:accent2>
      <a:accent3>
        <a:srgbClr val="B2D8F8"/>
      </a:accent3>
      <a:accent4>
        <a:srgbClr val="B2D8F8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278</Words>
  <Application>Microsoft Office PowerPoint</Application>
  <PresentationFormat>On-screen Show (16:9)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Arapey</vt:lpstr>
      <vt:lpstr>Arial</vt:lpstr>
      <vt:lpstr>Courier New</vt:lpstr>
      <vt:lpstr>OpenSymbol</vt:lpstr>
      <vt:lpstr>Red Hat Display</vt:lpstr>
      <vt:lpstr>Symbol</vt:lpstr>
      <vt:lpstr>Wingdings</vt:lpstr>
      <vt:lpstr>Scope of Work by Slidesgo</vt:lpstr>
      <vt:lpstr>Scope of Work by Slidesgo</vt:lpstr>
      <vt:lpstr>Scope of Work by Slidesgo</vt:lpstr>
      <vt:lpstr>Scope of Work by Slidesgo</vt:lpstr>
      <vt:lpstr>Scope of Work by Slidesgo</vt:lpstr>
      <vt:lpstr>Scope of Work by Slidesgo</vt:lpstr>
      <vt:lpstr>Scope of Work by Slidesgo</vt:lpstr>
      <vt:lpstr>Slidesgo Final Pages</vt:lpstr>
      <vt:lpstr>PHP and MySQL</vt:lpstr>
      <vt:lpstr>Introduction</vt:lpstr>
      <vt:lpstr>PHP Basics</vt:lpstr>
      <vt:lpstr>What is PHP?</vt:lpstr>
      <vt:lpstr>PHP Syntax Basics</vt:lpstr>
      <vt:lpstr>PHP Variables</vt:lpstr>
      <vt:lpstr>PHP Data Types</vt:lpstr>
      <vt:lpstr>MySQL Basics</vt:lpstr>
      <vt:lpstr>Introduction to MySQL</vt:lpstr>
      <vt:lpstr>Connecting PHP to MySQL</vt:lpstr>
      <vt:lpstr>       Creating a Database</vt:lpstr>
      <vt:lpstr>Creating a Table</vt:lpstr>
      <vt:lpstr>Inserting Data</vt:lpstr>
      <vt:lpstr>Updating Data</vt:lpstr>
      <vt:lpstr>Fetching Data</vt:lpstr>
      <vt:lpstr>Deleting Data</vt:lpstr>
      <vt:lpstr>Using Forms with PHP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and MySQL</dc:title>
  <dc:creator>YAASIN JAMAC</dc:creator>
  <cp:lastModifiedBy>YAASIN JAMAC</cp:lastModifiedBy>
  <cp:revision>13</cp:revision>
  <dcterms:modified xsi:type="dcterms:W3CDTF">2025-04-06T11:55:47Z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2025-04-06T04:04:04Z</dcterms:created>
  <dc:creator>Unknown Creator</dc:creator>
  <dc:description/>
  <dc:language>en-US</dc:language>
  <cp:lastModifiedBy>Unknown Creator</cp:lastModifiedBy>
  <dcterms:modified xsi:type="dcterms:W3CDTF">2025-04-06T04:04:04Z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