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3" r:id="rId4"/>
  </p:sldMasterIdLst>
  <p:notesMasterIdLst>
    <p:notesMasterId r:id="rId16"/>
  </p:notesMasterIdLst>
  <p:handoutMasterIdLst>
    <p:handoutMasterId r:id="rId17"/>
  </p:handoutMasterIdLst>
  <p:sldIdLst>
    <p:sldId id="325" r:id="rId5"/>
    <p:sldId id="307" r:id="rId6"/>
    <p:sldId id="324" r:id="rId7"/>
    <p:sldId id="338" r:id="rId8"/>
    <p:sldId id="312" r:id="rId9"/>
    <p:sldId id="339" r:id="rId10"/>
    <p:sldId id="317" r:id="rId11"/>
    <p:sldId id="337" r:id="rId12"/>
    <p:sldId id="341" r:id="rId13"/>
    <p:sldId id="340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0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94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3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3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0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73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27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4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07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68248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326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anchor="ctr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68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15B1A-CA14-E219-0C7F-0B38B168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3096" y="1"/>
            <a:ext cx="5013088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A35BB-6689-91C0-7D75-944092B3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1949B5-8206-3159-8E9E-E95F2A9AA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483096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97BFBC-DA17-6BEB-A937-333E9504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363569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F9A5C70-EFC4-1BAB-285F-B317FAF47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073F905-5A3E-F9EB-B095-7A3A17C1E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249" t="13424" r="28018" b="11087"/>
          <a:stretch/>
        </p:blipFill>
        <p:spPr>
          <a:xfrm>
            <a:off x="6472427" y="0"/>
            <a:ext cx="502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01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41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B7AE2FB-B934-16AA-2537-04016B7F1A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anchor="b" anchorCtr="0">
            <a:normAutofit/>
          </a:bodyPr>
          <a:lstStyle>
            <a:lvl1pPr>
              <a:defRPr sz="4400"/>
            </a:lvl1pPr>
          </a:lstStyle>
          <a:p>
            <a:pPr algn="l">
              <a:lnSpc>
                <a:spcPts val="5800"/>
              </a:lnSpc>
            </a:pPr>
            <a:r>
              <a:rPr lang="en-US" sz="4800" dirty="0"/>
              <a:t>Click to add title 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5241927-0828-2C0E-290E-E82A357BC8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4F6DF6-2D97-1E21-15A5-D0E9397E2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1406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8B6FBD3-8FFB-2E51-CAC4-CFB7B5AF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1066035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2178" y="2198914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620B83B-1673-865A-1958-873C4765EFA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924741" y="2198913"/>
            <a:ext cx="5157787" cy="345592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28600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143000">
              <a:spcBef>
                <a:spcPts val="1000"/>
              </a:spcBef>
              <a:defRPr sz="1800"/>
            </a:lvl4pPr>
            <a:lvl5pPr marL="160020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902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54936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13657" y="2198914"/>
            <a:ext cx="3970218" cy="34459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921213" y="2198914"/>
            <a:ext cx="6154347" cy="344598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3A46AB-E26C-4F66-A0B8-4CDBD5F40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45EA08-ECD8-E8B5-40BF-E899F31509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685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27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1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24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12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65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502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14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0501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991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8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  <p:sldLayoutId id="2147483896" r:id="rId13"/>
    <p:sldLayoutId id="2147483897" r:id="rId14"/>
    <p:sldLayoutId id="2147483898" r:id="rId15"/>
    <p:sldLayoutId id="2147483899" r:id="rId16"/>
    <p:sldLayoutId id="2147483900" r:id="rId17"/>
    <p:sldLayoutId id="2147483901" r:id="rId18"/>
    <p:sldLayoutId id="2147483905" r:id="rId19"/>
    <p:sldLayoutId id="2147483907" r:id="rId20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BDA079-FAB6-0B12-A4E2-3104FF0C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 b/t $_get and $_post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7DEA6AE-65E3-376F-424B-6ECD8D3736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599444"/>
              </p:ext>
            </p:extLst>
          </p:nvPr>
        </p:nvGraphicFramePr>
        <p:xfrm>
          <a:off x="705501" y="2173574"/>
          <a:ext cx="10515600" cy="43471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213404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836625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02105254"/>
                    </a:ext>
                  </a:extLst>
                </a:gridCol>
              </a:tblGrid>
              <a:tr h="869429">
                <a:tc>
                  <a:txBody>
                    <a:bodyPr/>
                    <a:lstStyle/>
                    <a:p>
                      <a:r>
                        <a:rPr lang="en-US" sz="2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$_GET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$_POST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26794"/>
                  </a:ext>
                </a:extLst>
              </a:tr>
              <a:tr h="869429">
                <a:tc>
                  <a:txBody>
                    <a:bodyPr/>
                    <a:lstStyle/>
                    <a:p>
                      <a:r>
                        <a:rPr lang="en-US" sz="2400" dirty="0"/>
                        <a:t>DATA 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 URL query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HTTP request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246441"/>
                  </a:ext>
                </a:extLst>
              </a:tr>
              <a:tr h="869429">
                <a:tc>
                  <a:txBody>
                    <a:bodyPr/>
                    <a:lstStyle/>
                    <a:p>
                      <a:r>
                        <a:rPr lang="en-US" sz="2400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Less secure (visible in URL)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More secure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56909"/>
                  </a:ext>
                </a:extLst>
              </a:tr>
              <a:tr h="869429">
                <a:tc>
                  <a:txBody>
                    <a:bodyPr/>
                    <a:lstStyle/>
                    <a:p>
                      <a:r>
                        <a:rPr lang="en-US" sz="2400" dirty="0"/>
                        <a:t>DATA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Limited(URL length)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 size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1240"/>
                  </a:ext>
                </a:extLst>
              </a:tr>
              <a:tr h="869429">
                <a:tc>
                  <a:txBody>
                    <a:bodyPr/>
                    <a:lstStyle/>
                    <a:p>
                      <a:r>
                        <a:rPr lang="en-US" sz="24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For fetching data (</a:t>
                      </a:r>
                      <a:r>
                        <a:rPr lang="en-US" sz="2400" dirty="0" err="1"/>
                        <a:t>e.g</a:t>
                      </a:r>
                      <a:r>
                        <a:rPr lang="en-US" sz="2400" dirty="0"/>
                        <a:t>, search queries)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For sensitive data (</a:t>
                      </a:r>
                      <a:r>
                        <a:rPr lang="en-US" sz="2400" dirty="0" err="1"/>
                        <a:t>e.g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password,forms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2815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FD0372-130E-FF69-3E31-C3025230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014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4C54-B3B2-4B02-A340-C72E57FE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Abdikadir </a:t>
            </a:r>
            <a:r>
              <a:rPr lang="en-US" dirty="0" err="1"/>
              <a:t>ibraahim</a:t>
            </a:r>
            <a:endParaRPr lang="en-US" dirty="0"/>
          </a:p>
          <a:p>
            <a:r>
              <a:rPr lang="en-US" dirty="0"/>
              <a:t>engineerabdikadir21@gmail.com</a:t>
            </a:r>
          </a:p>
          <a:p>
            <a:r>
              <a:rPr lang="en-US" dirty="0"/>
              <a:t>www.ihubiterns.com</a:t>
            </a:r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Conditional statements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GET and POST </a:t>
            </a:r>
            <a:r>
              <a:rPr lang="en-US" dirty="0" err="1"/>
              <a:t>variabes</a:t>
            </a:r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63B6A-D7DB-83D1-6B36-ED402810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is a server side scripting language used to create dynamic web pages and </a:t>
            </a:r>
            <a:r>
              <a:rPr lang="en-US" dirty="0" err="1"/>
              <a:t>appications</a:t>
            </a:r>
            <a:r>
              <a:rPr lang="en-US" dirty="0"/>
              <a:t>. It processes code on the server and sends the output(</a:t>
            </a:r>
            <a:r>
              <a:rPr lang="en-US" b="1" dirty="0"/>
              <a:t>usually html</a:t>
            </a:r>
            <a:r>
              <a:rPr lang="en-US" dirty="0"/>
              <a:t>) to the user’s browser. PHP is widely used for building websites, handling forms, managing Databases, and web applications</a:t>
            </a:r>
          </a:p>
        </p:txBody>
      </p:sp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1E8CB-3A5A-9300-90FA-A554D288E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58" y="2199340"/>
            <a:ext cx="5558571" cy="3661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&lt;?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php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$name = “Abdikadir”;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$age = 31;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$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is_student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false;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echo “my name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$name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is and I am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$age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years old”;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552F1CF-68AA-447B-B5B0-C65BB72A5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706012" cy="3669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php</a:t>
            </a:r>
            <a:r>
              <a:rPr lang="en-US" dirty="0"/>
              <a:t> variables are used to store data such as “strings, integers and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key rules of PHP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Starts with “$”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Must start letter or underscore(_)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Its case sensitive $name &amp; $Name are different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spaces you have to use (_)</a:t>
            </a:r>
          </a:p>
        </p:txBody>
      </p:sp>
    </p:spTree>
    <p:extLst>
      <p:ext uri="{BB962C8B-B14F-4D97-AF65-F5344CB8AC3E}">
        <p14:creationId xmlns:p14="http://schemas.microsoft.com/office/powerpoint/2010/main" val="4045600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$fruits = array(“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apple”,”banana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”);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Echo $fruits[0]; //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output:apple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$person = array(“name”=&gt;”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ayuub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”,”age”=&gt;27,”city”=&gt;”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carmo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”);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Echo $person[“name”];//output: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ayuup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BA889-1565-B115-8E16-06E0FC87E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Array in PHP is special variable that can store multiple values in a single variable. Arrays help to organize   Data efficiently and can be accessed using </a:t>
            </a:r>
            <a:r>
              <a:rPr lang="en-US" sz="2400" b="1" dirty="0"/>
              <a:t>index numbers or keys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6A002-1BEB-AE76-169E-13071F909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3657" y="2198914"/>
            <a:ext cx="3970218" cy="38870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Conditional statements in PHP allows you to </a:t>
            </a:r>
            <a:r>
              <a:rPr lang="en-US" dirty="0" err="1"/>
              <a:t>excute</a:t>
            </a:r>
            <a:r>
              <a:rPr lang="en-US" dirty="0"/>
              <a:t> different blocks of code based on certain  condition.</a:t>
            </a:r>
          </a:p>
          <a:p>
            <a:r>
              <a:rPr lang="en-US" dirty="0"/>
              <a:t>PHP supports several types of  conditional statements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If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If-else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If-elseif –else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Switch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Ternary operator </a:t>
            </a:r>
            <a:r>
              <a:rPr lang="en-US" b="1" dirty="0">
                <a:sym typeface="Wingdings" panose="05000000000000000000" pitchFamily="2" charset="2"/>
              </a:rPr>
              <a:t>(?:)</a:t>
            </a:r>
            <a:r>
              <a:rPr lang="en-US" dirty="0">
                <a:sym typeface="Wingdings" panose="05000000000000000000" pitchFamily="2" charset="2"/>
              </a:rPr>
              <a:t> shorthand of if-else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31031-1FF3-9240-7CD3-4B75E9622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1213" y="2198914"/>
            <a:ext cx="6154347" cy="38870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Examples</a:t>
            </a:r>
          </a:p>
          <a:p>
            <a:r>
              <a:rPr lang="en-US" dirty="0">
                <a:solidFill>
                  <a:srgbClr val="FF0000"/>
                </a:solidFill>
              </a:rPr>
              <a:t>$age=15;</a:t>
            </a:r>
          </a:p>
          <a:p>
            <a:r>
              <a:rPr lang="en-US" dirty="0">
                <a:solidFill>
                  <a:srgbClr val="FF0000"/>
                </a:solidFill>
              </a:rPr>
              <a:t>If($age &gt;= 15){  echo “you are an adult in </a:t>
            </a:r>
            <a:r>
              <a:rPr lang="en-US" dirty="0" err="1">
                <a:solidFill>
                  <a:srgbClr val="FF0000"/>
                </a:solidFill>
              </a:rPr>
              <a:t>isam</a:t>
            </a:r>
            <a:r>
              <a:rPr lang="en-US" dirty="0">
                <a:solidFill>
                  <a:srgbClr val="FF0000"/>
                </a:solidFill>
              </a:rPr>
              <a:t>”;  }</a:t>
            </a:r>
          </a:p>
          <a:p>
            <a:r>
              <a:rPr lang="en-US" dirty="0">
                <a:solidFill>
                  <a:schemeClr val="tx1"/>
                </a:solidFill>
              </a:rPr>
              <a:t>If-elseif-else</a:t>
            </a:r>
          </a:p>
          <a:p>
            <a:r>
              <a:rPr lang="en-US" dirty="0">
                <a:solidFill>
                  <a:srgbClr val="FF0000"/>
                </a:solidFill>
              </a:rPr>
              <a:t>If($age &gt;=18) { echo “you can vote”;  }</a:t>
            </a:r>
          </a:p>
          <a:p>
            <a:r>
              <a:rPr lang="en-US" dirty="0">
                <a:solidFill>
                  <a:srgbClr val="FF0000"/>
                </a:solidFill>
              </a:rPr>
              <a:t>else if($age &lt;18 &amp;&amp; $age &gt;= 15) { echo “you can vote with your  parent”; }     else { echo “sorry you are so young”; }</a:t>
            </a:r>
          </a:p>
          <a:p>
            <a:r>
              <a:rPr lang="en-US" dirty="0">
                <a:solidFill>
                  <a:schemeClr val="tx1"/>
                </a:solidFill>
              </a:rPr>
              <a:t>Ternary operator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$result = ($age &gt;= 18) ? “you can vote” : “you can’t vote”;</a:t>
            </a:r>
          </a:p>
          <a:p>
            <a:r>
              <a:rPr lang="en-US" dirty="0">
                <a:solidFill>
                  <a:srgbClr val="FF0000"/>
                </a:solidFill>
              </a:rPr>
              <a:t>Echo $result;      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60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5832-3B88-48CF-8043-95E6A490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PHP loops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FF9F1-02F2-4FD4-A3BF-42428815E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198914"/>
            <a:ext cx="5157787" cy="36922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Loops in PHP allows you to </a:t>
            </a:r>
            <a:r>
              <a:rPr lang="en-US" dirty="0" err="1"/>
              <a:t>excute</a:t>
            </a:r>
            <a:r>
              <a:rPr lang="en-US" dirty="0"/>
              <a:t> block of code multiple times. PHP supports several types off loops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While loop</a:t>
            </a:r>
            <a:r>
              <a:rPr lang="en-US" dirty="0"/>
              <a:t>   (</a:t>
            </a:r>
            <a:r>
              <a:rPr lang="en-US" dirty="0" err="1"/>
              <a:t>excutes</a:t>
            </a:r>
            <a:r>
              <a:rPr lang="en-US" dirty="0"/>
              <a:t> block of code as long as condition is </a:t>
            </a:r>
            <a:r>
              <a:rPr lang="en-US" b="1" dirty="0"/>
              <a:t>TRUE </a:t>
            </a:r>
            <a:r>
              <a:rPr lang="en-US" dirty="0"/>
              <a:t>)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Do while loop  </a:t>
            </a:r>
            <a:r>
              <a:rPr lang="en-US" dirty="0"/>
              <a:t>( similar to while but execute at least once . Even condition is false)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For loop ( </a:t>
            </a:r>
            <a:r>
              <a:rPr lang="en-US" dirty="0"/>
              <a:t>its used when number of iteration is known)</a:t>
            </a: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Foreach loop</a:t>
            </a:r>
            <a:r>
              <a:rPr lang="en-US" dirty="0"/>
              <a:t> ( it’s a loop through an array)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EC64CEEC-83BF-60C7-B00E-F2DE1BC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EF738-C546-48C9-8CF1-CCC2D0FA090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924741" y="2198913"/>
            <a:ext cx="5157787" cy="36922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While loop</a:t>
            </a:r>
          </a:p>
          <a:p>
            <a:r>
              <a:rPr lang="en-US" dirty="0">
                <a:solidFill>
                  <a:srgbClr val="FFC000"/>
                </a:solidFill>
              </a:rPr>
              <a:t>$x = 1;</a:t>
            </a:r>
          </a:p>
          <a:p>
            <a:r>
              <a:rPr lang="en-US" dirty="0">
                <a:solidFill>
                  <a:srgbClr val="FFC000"/>
                </a:solidFill>
              </a:rPr>
              <a:t>While ( $x &lt;= 5){ echo “number: </a:t>
            </a:r>
            <a:r>
              <a:rPr lang="en-US" dirty="0">
                <a:solidFill>
                  <a:srgbClr val="FF0000"/>
                </a:solidFill>
              </a:rPr>
              <a:t>$x </a:t>
            </a: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 err="1">
                <a:solidFill>
                  <a:srgbClr val="FFC000"/>
                </a:solidFill>
              </a:rPr>
              <a:t>br</a:t>
            </a:r>
            <a:r>
              <a:rPr lang="en-US" dirty="0">
                <a:solidFill>
                  <a:srgbClr val="FFC000"/>
                </a:solidFill>
              </a:rPr>
              <a:t>&gt;”;</a:t>
            </a:r>
          </a:p>
          <a:p>
            <a:r>
              <a:rPr lang="en-US" dirty="0">
                <a:solidFill>
                  <a:srgbClr val="FFC000"/>
                </a:solidFill>
              </a:rPr>
              <a:t>                                </a:t>
            </a:r>
            <a:r>
              <a:rPr lang="en-US" dirty="0">
                <a:solidFill>
                  <a:srgbClr val="FF0000"/>
                </a:solidFill>
              </a:rPr>
              <a:t>$x++;</a:t>
            </a:r>
            <a:r>
              <a:rPr lang="en-US" dirty="0">
                <a:solidFill>
                  <a:srgbClr val="FFC000"/>
                </a:solidFill>
              </a:rPr>
              <a:t> }</a:t>
            </a:r>
          </a:p>
          <a:p>
            <a:r>
              <a:rPr lang="en-US" dirty="0">
                <a:solidFill>
                  <a:schemeClr val="tx1"/>
                </a:solidFill>
              </a:rPr>
              <a:t>Foreach loop</a:t>
            </a:r>
          </a:p>
          <a:p>
            <a:r>
              <a:rPr lang="en-US" dirty="0">
                <a:solidFill>
                  <a:srgbClr val="FFC000"/>
                </a:solidFill>
              </a:rPr>
              <a:t>$</a:t>
            </a:r>
            <a:r>
              <a:rPr lang="en-US" dirty="0" err="1">
                <a:solidFill>
                  <a:srgbClr val="FFC000"/>
                </a:solidFill>
              </a:rPr>
              <a:t>srudents</a:t>
            </a:r>
            <a:r>
              <a:rPr lang="en-US" dirty="0">
                <a:solidFill>
                  <a:srgbClr val="FFC000"/>
                </a:solidFill>
              </a:rPr>
              <a:t> = {“</a:t>
            </a:r>
            <a:r>
              <a:rPr lang="en-US" dirty="0" err="1">
                <a:solidFill>
                  <a:srgbClr val="FFC000"/>
                </a:solidFill>
              </a:rPr>
              <a:t>ayuup</a:t>
            </a:r>
            <a:r>
              <a:rPr lang="en-US" dirty="0">
                <a:solidFill>
                  <a:srgbClr val="FFC000"/>
                </a:solidFill>
              </a:rPr>
              <a:t>”,”Mohamed”,”</a:t>
            </a:r>
            <a:r>
              <a:rPr lang="en-US" dirty="0" err="1">
                <a:solidFill>
                  <a:srgbClr val="FFC000"/>
                </a:solidFill>
              </a:rPr>
              <a:t>jibriil</a:t>
            </a:r>
            <a:r>
              <a:rPr lang="en-US" dirty="0">
                <a:solidFill>
                  <a:srgbClr val="FFC000"/>
                </a:solidFill>
              </a:rPr>
              <a:t>”};</a:t>
            </a:r>
          </a:p>
          <a:p>
            <a:r>
              <a:rPr lang="en-US" dirty="0">
                <a:solidFill>
                  <a:srgbClr val="FFC000"/>
                </a:solidFill>
              </a:rPr>
              <a:t>Foreach($student as $student){</a:t>
            </a:r>
          </a:p>
          <a:p>
            <a:r>
              <a:rPr lang="en-US" dirty="0">
                <a:solidFill>
                  <a:srgbClr val="FFC000"/>
                </a:solidFill>
              </a:rPr>
              <a:t>Echo “student is $student &lt;</a:t>
            </a:r>
            <a:r>
              <a:rPr lang="en-US" dirty="0" err="1">
                <a:solidFill>
                  <a:srgbClr val="FFC000"/>
                </a:solidFill>
              </a:rPr>
              <a:t>br</a:t>
            </a:r>
            <a:r>
              <a:rPr lang="en-US" dirty="0">
                <a:solidFill>
                  <a:srgbClr val="FFC000"/>
                </a:solidFill>
              </a:rPr>
              <a:t>&gt;”;</a:t>
            </a:r>
          </a:p>
          <a:p>
            <a:r>
              <a:rPr lang="en-US" dirty="0">
                <a:solidFill>
                  <a:srgbClr val="FFC000"/>
                </a:solidFill>
              </a:rPr>
              <a:t>}</a:t>
            </a:r>
          </a:p>
          <a:p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87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0268-1494-2660-4948-863C5C72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$_GET variable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94F5F6-7059-E66A-7133-6DDF973378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$_get variable is a </a:t>
            </a:r>
            <a:r>
              <a:rPr lang="en-US" sz="2400" b="1" dirty="0" err="1"/>
              <a:t>superglobal</a:t>
            </a:r>
            <a:r>
              <a:rPr lang="en-US" sz="2400" b="1" dirty="0"/>
              <a:t> </a:t>
            </a:r>
            <a:r>
              <a:rPr lang="en-US" sz="2400" dirty="0"/>
              <a:t>in PHP is used to collect form data sent via GET method. It is mainly used for retrieving values from URLs.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52E9A-D084-7FDA-32AA-D4368360A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1213" y="2198914"/>
            <a:ext cx="6154347" cy="3872102"/>
          </a:xfrm>
        </p:spPr>
        <p:txBody>
          <a:bodyPr>
            <a:normAutofit/>
          </a:bodyPr>
          <a:lstStyle/>
          <a:p>
            <a:r>
              <a:rPr lang="en-US" dirty="0"/>
              <a:t>Simple example </a:t>
            </a:r>
          </a:p>
          <a:p>
            <a:r>
              <a:rPr lang="en-US" dirty="0">
                <a:solidFill>
                  <a:srgbClr val="002060"/>
                </a:solidFill>
              </a:rPr>
              <a:t>&lt;?</a:t>
            </a:r>
            <a:r>
              <a:rPr lang="en-US" dirty="0" err="1">
                <a:solidFill>
                  <a:srgbClr val="002060"/>
                </a:solidFill>
              </a:rPr>
              <a:t>php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if( </a:t>
            </a:r>
            <a:r>
              <a:rPr lang="en-US" dirty="0" err="1">
                <a:solidFill>
                  <a:srgbClr val="002060"/>
                </a:solidFill>
              </a:rPr>
              <a:t>isset</a:t>
            </a:r>
            <a:r>
              <a:rPr lang="en-US" dirty="0">
                <a:solidFill>
                  <a:srgbClr val="002060"/>
                </a:solidFill>
              </a:rPr>
              <a:t>($_GET[“click]){</a:t>
            </a:r>
          </a:p>
          <a:p>
            <a:r>
              <a:rPr lang="en-US" dirty="0">
                <a:solidFill>
                  <a:srgbClr val="002060"/>
                </a:solidFill>
              </a:rPr>
              <a:t>     $name = $_GET[“name”];</a:t>
            </a:r>
          </a:p>
          <a:p>
            <a:r>
              <a:rPr lang="en-US" dirty="0">
                <a:solidFill>
                  <a:srgbClr val="002060"/>
                </a:solidFill>
              </a:rPr>
              <a:t>     $age = $_GET[“age”];</a:t>
            </a:r>
          </a:p>
          <a:p>
            <a:r>
              <a:rPr lang="en-US" dirty="0">
                <a:solidFill>
                  <a:srgbClr val="002060"/>
                </a:solidFill>
              </a:rPr>
              <a:t>     echo “your name is </a:t>
            </a:r>
            <a:r>
              <a:rPr lang="en-US" dirty="0">
                <a:solidFill>
                  <a:srgbClr val="FF0000"/>
                </a:solidFill>
              </a:rPr>
              <a:t>$name </a:t>
            </a:r>
            <a:r>
              <a:rPr lang="en-US" dirty="0">
                <a:solidFill>
                  <a:srgbClr val="2B0F51"/>
                </a:solidFill>
              </a:rPr>
              <a:t>and you are </a:t>
            </a:r>
            <a:r>
              <a:rPr lang="en-US" dirty="0">
                <a:solidFill>
                  <a:srgbClr val="FF0000"/>
                </a:solidFill>
              </a:rPr>
              <a:t>$age</a:t>
            </a:r>
            <a:r>
              <a:rPr lang="en-US" dirty="0">
                <a:solidFill>
                  <a:srgbClr val="2B0F51"/>
                </a:solidFill>
              </a:rPr>
              <a:t> years old”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}else{</a:t>
            </a:r>
          </a:p>
          <a:p>
            <a:r>
              <a:rPr lang="en-US" dirty="0">
                <a:solidFill>
                  <a:srgbClr val="002060"/>
                </a:solidFill>
              </a:rPr>
              <a:t>     echo “please enter your name”;</a:t>
            </a:r>
          </a:p>
          <a:p>
            <a:r>
              <a:rPr lang="en-US" dirty="0">
                <a:solidFill>
                  <a:srgbClr val="002060"/>
                </a:solidFill>
              </a:rPr>
              <a:t> }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39C3EA6F-C7F7-8CA4-C495-1C9EEFF33DF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3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AA9F07-BC3E-2F00-C873-554635E3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$_POST variable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3FDD30-051A-64D5-EF2E-A664D78A1D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The $_POST variable is </a:t>
            </a:r>
            <a:r>
              <a:rPr lang="en-US" sz="2400" b="1" dirty="0"/>
              <a:t> </a:t>
            </a:r>
            <a:r>
              <a:rPr lang="en-US" sz="2400" b="1" dirty="0" err="1"/>
              <a:t>superglobal</a:t>
            </a:r>
            <a:r>
              <a:rPr lang="en-US" sz="2400" b="1" dirty="0"/>
              <a:t> </a:t>
            </a:r>
            <a:r>
              <a:rPr lang="en-US" sz="2400" dirty="0"/>
              <a:t>in PHP used to collect data sent via the POST method .</a:t>
            </a:r>
          </a:p>
          <a:p>
            <a:pPr marL="0" indent="0">
              <a:buNone/>
            </a:pPr>
            <a:r>
              <a:rPr lang="en-US" sz="2400" dirty="0"/>
              <a:t>Unlike $_GET the $_POST does not append data to the URL, making it more secure for handling sensitive information like passwords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9D9DAF-691D-A940-1A9B-7D5C9E17A4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Simple example </a:t>
            </a:r>
          </a:p>
          <a:p>
            <a:r>
              <a:rPr lang="en-US" dirty="0">
                <a:solidFill>
                  <a:srgbClr val="002060"/>
                </a:solidFill>
              </a:rPr>
              <a:t>&lt;?</a:t>
            </a:r>
            <a:r>
              <a:rPr lang="en-US" dirty="0" err="1">
                <a:solidFill>
                  <a:srgbClr val="002060"/>
                </a:solidFill>
              </a:rPr>
              <a:t>php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if( </a:t>
            </a:r>
            <a:r>
              <a:rPr lang="en-US" dirty="0" err="1">
                <a:solidFill>
                  <a:srgbClr val="002060"/>
                </a:solidFill>
              </a:rPr>
              <a:t>isset</a:t>
            </a:r>
            <a:r>
              <a:rPr lang="en-US" dirty="0">
                <a:solidFill>
                  <a:srgbClr val="002060"/>
                </a:solidFill>
              </a:rPr>
              <a:t>($_POST[“</a:t>
            </a:r>
            <a:r>
              <a:rPr lang="en-US">
                <a:solidFill>
                  <a:srgbClr val="002060"/>
                </a:solidFill>
              </a:rPr>
              <a:t>click])){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   $name = $_POST[“name”];</a:t>
            </a:r>
          </a:p>
          <a:p>
            <a:r>
              <a:rPr lang="en-US" dirty="0">
                <a:solidFill>
                  <a:srgbClr val="002060"/>
                </a:solidFill>
              </a:rPr>
              <a:t>     $age = $_POST[“age”];</a:t>
            </a:r>
          </a:p>
          <a:p>
            <a:r>
              <a:rPr lang="en-US" dirty="0">
                <a:solidFill>
                  <a:srgbClr val="002060"/>
                </a:solidFill>
              </a:rPr>
              <a:t>     echo “your name is </a:t>
            </a:r>
            <a:r>
              <a:rPr lang="en-US" dirty="0">
                <a:solidFill>
                  <a:srgbClr val="FF0000"/>
                </a:solidFill>
              </a:rPr>
              <a:t>$name </a:t>
            </a:r>
            <a:r>
              <a:rPr lang="en-US" dirty="0">
                <a:solidFill>
                  <a:srgbClr val="2B0F51"/>
                </a:solidFill>
              </a:rPr>
              <a:t>and you are </a:t>
            </a:r>
            <a:r>
              <a:rPr lang="en-US" dirty="0">
                <a:solidFill>
                  <a:srgbClr val="FF0000"/>
                </a:solidFill>
              </a:rPr>
              <a:t>$age</a:t>
            </a:r>
            <a:r>
              <a:rPr lang="en-US" dirty="0">
                <a:solidFill>
                  <a:srgbClr val="2B0F51"/>
                </a:solidFill>
              </a:rPr>
              <a:t> years old”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}else{</a:t>
            </a:r>
          </a:p>
          <a:p>
            <a:r>
              <a:rPr lang="en-US" dirty="0">
                <a:solidFill>
                  <a:srgbClr val="002060"/>
                </a:solidFill>
              </a:rPr>
              <a:t>     echo “please enter your name”;</a:t>
            </a:r>
          </a:p>
          <a:p>
            <a:r>
              <a:rPr lang="en-US" dirty="0">
                <a:solidFill>
                  <a:srgbClr val="002060"/>
                </a:solidFill>
              </a:rPr>
              <a:t> }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94827-BB81-8F4B-5A4B-83E6C7B5E0E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35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9436BC-77AE-4AEE-A282-4E162A1CA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B37DAF-AFAF-4561-A80B-C76198EBD3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Offset design</Template>
  <TotalTime>1453</TotalTime>
  <Words>799</Words>
  <Application>Microsoft Office PowerPoint</Application>
  <PresentationFormat>Widescreen</PresentationFormat>
  <Paragraphs>120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Dante</vt:lpstr>
      <vt:lpstr>Dante (Headings)2</vt:lpstr>
      <vt:lpstr>Helvetica Neue Medium</vt:lpstr>
      <vt:lpstr>Wingdings</vt:lpstr>
      <vt:lpstr>Wingdings 2</vt:lpstr>
      <vt:lpstr>OffsetVTI</vt:lpstr>
      <vt:lpstr>PHP presentation</vt:lpstr>
      <vt:lpstr>overview</vt:lpstr>
      <vt:lpstr>Introduction to PHP</vt:lpstr>
      <vt:lpstr>Variables</vt:lpstr>
      <vt:lpstr>Arrays</vt:lpstr>
      <vt:lpstr>Conditional statements</vt:lpstr>
      <vt:lpstr>PHP loops</vt:lpstr>
      <vt:lpstr>$_GET variable </vt:lpstr>
      <vt:lpstr>$_POST variable</vt:lpstr>
      <vt:lpstr>Key differences b/t $_get and $_post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engineerabdikadir21@gmail.com</dc:creator>
  <cp:lastModifiedBy>engineerabdikadir21@gmail.com</cp:lastModifiedBy>
  <cp:revision>6</cp:revision>
  <dcterms:created xsi:type="dcterms:W3CDTF">2025-03-24T07:20:35Z</dcterms:created>
  <dcterms:modified xsi:type="dcterms:W3CDTF">2025-04-03T06:51:27Z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