
<file path=[Content_Types].xml><?xml version="1.0" encoding="utf-8"?>
<Types xmlns="http://schemas.openxmlformats.org/package/2006/content-types">
  <Default Extension="jpeg" ContentType="image/jpeg"/>
  <Default Extension="PhpPresentationReaderPpt2007BkgAncKmj" ContentType="application/octet-stream"/>
  <Default Extension="PhpPresentationReaderPpt2007BkgbkdIdj" ContentType="application/octet-stream"/>
  <Default Extension="PhpPresentationReaderPpt2007BkgcDNIjj" ContentType="application/octet-stream"/>
  <Default Extension="PhpPresentationReaderPpt2007BkgecDFLm" ContentType="application/octet-stream"/>
  <Default Extension="PhpPresentationReaderPpt2007BkgHfgdem" ContentType="application/octet-stream"/>
  <Default Extension="PhpPresentationReaderPpt2007BkgNfkFbm" ContentType="application/octet-stream"/>
  <Default Extension="PhpPresentationReaderPpt2007BkgNIEkHm" ContentType="application/octet-stream"/>
  <Default Extension="PhpPresentationReaderPpt2007BkgOJdeOm" ContentType="application/octet-stream"/>
  <Default Extension="PhpPresentationReaderPpt2007BkgokAMoj" ContentType="application/octet-stream"/>
  <Default Extension="PhpPresentationReaderPpt2007BkgOnEJhm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60" r:id="rId9"/>
    <p:sldId id="270" r:id="rId10"/>
    <p:sldId id="271" r:id="rId11"/>
    <p:sldId id="262" r:id="rId12"/>
    <p:sldId id="263" r:id="rId13"/>
    <p:sldId id="272" r:id="rId14"/>
    <p:sldId id="264" r:id="rId15"/>
    <p:sldId id="265" r:id="rId16"/>
    <p:sldId id="273" r:id="rId17"/>
    <p:sldId id="274" r:id="rId18"/>
    <p:sldId id="275" r:id="rId19"/>
    <p:sldId id="267" r:id="rId2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4902" autoAdjust="0"/>
  </p:normalViewPr>
  <p:slideViewPr>
    <p:cSldViewPr>
      <p:cViewPr>
        <p:scale>
          <a:sx n="100" d="100"/>
          <a:sy n="100" d="100"/>
        </p:scale>
        <p:origin x="74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bkdIdj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OnEJhm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okAMoj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ecDFLm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Ijj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AncKmj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okAMoj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NIEkHm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ecDFLm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OJdeOm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fkFbm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Hfgdem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8792952" r:id="rId1"/>
    <p:sldLayoutId id="2428792953" r:id="rId2"/>
    <p:sldLayoutId id="2428792954" r:id="rId3"/>
    <p:sldLayoutId id="2428792955" r:id="rId4"/>
    <p:sldLayoutId id="2428792956" r:id="rId5"/>
    <p:sldLayoutId id="2428792957" r:id="rId6"/>
    <p:sldLayoutId id="2428792958" r:id="rId7"/>
    <p:sldLayoutId id="2428792959" r:id="rId8"/>
    <p:sldLayoutId id="2428792960" r:id="rId9"/>
    <p:sldLayoutId id="2428792961" r:id="rId10"/>
    <p:sldLayoutId id="2428792962" r:id="rId11"/>
    <p:sldLayoutId id="2428792963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CuadroTexto 1"/>
          <p:cNvSpPr txBox="1"/>
          <p:nvPr/>
        </p:nvSpPr>
        <p:spPr>
          <a:xfrm>
            <a:off x="1828800" y="1766014"/>
            <a:ext cx="54864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Deliberativos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hibridos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2715766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B95A2-0C3B-10B6-E626-D8DAAD83CB30}"/>
            </a:ext>
          </a:extLst>
        </p:cNvPr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1EEE6B-350D-DB9F-BFEE-792ABB5DDC91}"/>
              </a:ext>
            </a:extLst>
          </p:cNvPr>
          <p:cNvSpPr txBox="1"/>
          <p:nvPr/>
        </p:nvSpPr>
        <p:spPr>
          <a:xfrm>
            <a:off x="914400" y="483518"/>
            <a:ext cx="7315200" cy="954107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Ejemplo de ciclo de ejecución de un agente deliberativo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0B470E-F41D-B495-DF59-5E0D91DFE653}"/>
              </a:ext>
            </a:extLst>
          </p:cNvPr>
          <p:cNvSpPr txBox="1"/>
          <p:nvPr/>
        </p:nvSpPr>
        <p:spPr>
          <a:xfrm>
            <a:off x="971600" y="1407596"/>
            <a:ext cx="69127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EstadoMental</a:t>
            </a:r>
            <a:r>
              <a:rPr lang="es-MX" b="1" dirty="0">
                <a:solidFill>
                  <a:schemeClr val="bg1"/>
                </a:solidFill>
              </a:rPr>
              <a:t> s;</a:t>
            </a:r>
          </a:p>
          <a:p>
            <a:r>
              <a:rPr lang="es-MX" b="1" dirty="0" err="1">
                <a:solidFill>
                  <a:schemeClr val="bg1"/>
                </a:solidFill>
              </a:rPr>
              <a:t>ColaEventos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chemeClr val="bg1"/>
                </a:solidFill>
              </a:rPr>
              <a:t>eq</a:t>
            </a:r>
            <a:r>
              <a:rPr lang="es-MX" b="1" dirty="0">
                <a:solidFill>
                  <a:schemeClr val="bg1"/>
                </a:solidFill>
              </a:rPr>
              <a:t>;</a:t>
            </a:r>
          </a:p>
          <a:p>
            <a:r>
              <a:rPr lang="es-MX" b="1" dirty="0">
                <a:solidFill>
                  <a:schemeClr val="bg1"/>
                </a:solidFill>
              </a:rPr>
              <a:t>...</a:t>
            </a:r>
          </a:p>
          <a:p>
            <a:r>
              <a:rPr lang="es-MX" b="1" dirty="0" err="1">
                <a:solidFill>
                  <a:schemeClr val="bg1"/>
                </a:solidFill>
              </a:rPr>
              <a:t>s.inicializa</a:t>
            </a:r>
            <a:r>
              <a:rPr lang="es-MX" b="1" dirty="0">
                <a:solidFill>
                  <a:schemeClr val="bg1"/>
                </a:solidFill>
              </a:rPr>
              <a:t>();</a:t>
            </a:r>
          </a:p>
          <a:p>
            <a:r>
              <a:rPr lang="es-MX" b="1" dirty="0" err="1">
                <a:solidFill>
                  <a:schemeClr val="bg1"/>
                </a:solidFill>
              </a:rPr>
              <a:t>while</a:t>
            </a:r>
            <a:r>
              <a:rPr lang="es-MX" b="1" dirty="0">
                <a:solidFill>
                  <a:schemeClr val="bg1"/>
                </a:solidFill>
              </a:rPr>
              <a:t> (true) {</a:t>
            </a:r>
          </a:p>
          <a:p>
            <a:r>
              <a:rPr lang="es-MX" b="1" dirty="0">
                <a:solidFill>
                  <a:schemeClr val="bg1"/>
                </a:solidFill>
              </a:rPr>
              <a:t>opciones = </a:t>
            </a:r>
            <a:r>
              <a:rPr lang="es-MX" b="1" dirty="0" err="1">
                <a:solidFill>
                  <a:schemeClr val="bg1"/>
                </a:solidFill>
              </a:rPr>
              <a:t>generar_opciones</a:t>
            </a:r>
            <a:r>
              <a:rPr lang="es-MX" b="1" dirty="0">
                <a:solidFill>
                  <a:schemeClr val="bg1"/>
                </a:solidFill>
              </a:rPr>
              <a:t> (</a:t>
            </a:r>
            <a:r>
              <a:rPr lang="es-MX" b="1" dirty="0" err="1">
                <a:solidFill>
                  <a:schemeClr val="bg1"/>
                </a:solidFill>
              </a:rPr>
              <a:t>eq</a:t>
            </a:r>
            <a:r>
              <a:rPr lang="es-MX" b="1" dirty="0">
                <a:solidFill>
                  <a:schemeClr val="bg1"/>
                </a:solidFill>
              </a:rPr>
              <a:t>, s);</a:t>
            </a:r>
          </a:p>
          <a:p>
            <a:r>
              <a:rPr lang="es-MX" b="1" dirty="0">
                <a:solidFill>
                  <a:schemeClr val="bg1"/>
                </a:solidFill>
              </a:rPr>
              <a:t>seleccionado = delibera (opciones, s);</a:t>
            </a:r>
          </a:p>
          <a:p>
            <a:r>
              <a:rPr lang="es-MX" b="1" dirty="0" err="1">
                <a:solidFill>
                  <a:schemeClr val="bg1"/>
                </a:solidFill>
              </a:rPr>
              <a:t>s.actualiza_estado</a:t>
            </a:r>
            <a:r>
              <a:rPr lang="es-MX" b="1" dirty="0">
                <a:solidFill>
                  <a:schemeClr val="bg1"/>
                </a:solidFill>
              </a:rPr>
              <a:t>(seleccionado);</a:t>
            </a:r>
          </a:p>
          <a:p>
            <a:r>
              <a:rPr lang="es-MX" b="1" dirty="0">
                <a:solidFill>
                  <a:schemeClr val="bg1"/>
                </a:solidFill>
              </a:rPr>
              <a:t>ejecutar (s);</a:t>
            </a:r>
          </a:p>
          <a:p>
            <a:r>
              <a:rPr lang="es-MX" b="1" dirty="0" err="1">
                <a:solidFill>
                  <a:schemeClr val="bg1"/>
                </a:solidFill>
              </a:rPr>
              <a:t>eq.mira_eventos</a:t>
            </a:r>
            <a:r>
              <a:rPr lang="es-MX" b="1" dirty="0">
                <a:solidFill>
                  <a:schemeClr val="bg1"/>
                </a:solidFill>
              </a:rPr>
              <a:t>();</a:t>
            </a:r>
          </a:p>
          <a:p>
            <a:r>
              <a:rPr lang="es-MX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9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23478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Ejemplo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diagrama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clase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891C50F-A02B-86C3-F2F1-B3137F04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0" t="1" b="3176"/>
          <a:stretch/>
        </p:blipFill>
        <p:spPr>
          <a:xfrm>
            <a:off x="2159732" y="771550"/>
            <a:ext cx="4824536" cy="41009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CuadroTexto 1"/>
          <p:cNvSpPr txBox="1"/>
          <p:nvPr/>
        </p:nvSpPr>
        <p:spPr>
          <a:xfrm>
            <a:off x="914400" y="267494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Ventajas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4400" y="986700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Toma de decisiones complejas:</a:t>
            </a: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Los agentes deliberativos pueden manejar tareas complejas que requieren planificación estratégica y el logro de objetivos a largo plazo.</a:t>
            </a: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Adaptabilidad:</a:t>
            </a: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Pueden adaptarse a nuevas situaciones y aprender de la experiencia, mejorando su desempeño con el tiempo.</a:t>
            </a: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Poder predictivo:</a:t>
            </a: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al simular diferentes escenarios, los agentes deliberativos pueden anticipar estados futuros y tomar decisiones informadas.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8C0CD-7F4B-ABDB-D86A-378A60A161D7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CCDCC3-5211-78D0-B831-8D74C69A08EA}"/>
              </a:ext>
            </a:extLst>
          </p:cNvPr>
          <p:cNvSpPr txBox="1"/>
          <p:nvPr/>
        </p:nvSpPr>
        <p:spPr>
          <a:xfrm>
            <a:off x="914400" y="267494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Limitaciones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B37C29-0204-F95E-3BEB-24C0209D8514}"/>
              </a:ext>
            </a:extLst>
          </p:cNvPr>
          <p:cNvSpPr txBox="1"/>
          <p:nvPr/>
        </p:nvSpPr>
        <p:spPr>
          <a:xfrm>
            <a:off x="914400" y="986700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Computacionalmente intensivo</a:t>
            </a: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la planificación deliberativa puede consumir muchos recursos y requerir una gran cantidad de tiempo y potencia computacional.</a:t>
            </a: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Complejidad en el diseño: </a:t>
            </a: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diseñar e implementar agentes deliberativos es más complejo que diseñar agentes reactivos y requiere algoritmos y modelos sofisticados.</a:t>
            </a: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Escalabilidad: </a:t>
            </a: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En entornos dinámicos o altamente inciertos, la complejidad de mantener modelos y planificación precisos puede volverse un desafío.</a:t>
            </a:r>
          </a:p>
        </p:txBody>
      </p:sp>
    </p:spTree>
    <p:extLst>
      <p:ext uri="{BB962C8B-B14F-4D97-AF65-F5344CB8AC3E}">
        <p14:creationId xmlns:p14="http://schemas.microsoft.com/office/powerpoint/2010/main" val="928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híbridos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3372" y="1491630"/>
            <a:ext cx="7315200" cy="2308324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Un agente híbrido típico dispone de componentes deliberativos que permiten realizar razonamientos complejos, realizar planes y tomar decisiones. Todo esto en combinación con componentes reactivos que permiten la reacción inmediata ante eventos para los cuales es necesario ese tipo de reacción.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5908" y="41151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Características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los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Híbridos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88072" y="946338"/>
            <a:ext cx="7315200" cy="378565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Equilibrio entre planificación y reacción: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Puede responder rápidamente a estímulos del entorno mientras sigue un plan estratégico general.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Modularidad: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Su arquitectura se divide en módulos especializados que gestionan diferentes tipos de comportamiento.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Jerarquización del control: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Puede incluir una capa de control que prioriza acciones deliberativas o reactivas según la situación.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Adaptabilidad: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Es capaz de modificar su comportamiento en función de nuevas circunstancias o eventos inesperados.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9442-FB31-C8D7-8E78-4C664B07498A}"/>
            </a:ext>
          </a:extLst>
        </p:cNvPr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D08D19-195A-6C81-0CCF-6ABE6105476B}"/>
              </a:ext>
            </a:extLst>
          </p:cNvPr>
          <p:cNvSpPr txBox="1"/>
          <p:nvPr/>
        </p:nvSpPr>
        <p:spPr>
          <a:xfrm>
            <a:off x="908268" y="789548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Ejemplos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Híbridos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65C631-77FB-E8D7-CCC2-271F4333772F}"/>
              </a:ext>
            </a:extLst>
          </p:cNvPr>
          <p:cNvSpPr txBox="1"/>
          <p:nvPr/>
        </p:nvSpPr>
        <p:spPr>
          <a:xfrm>
            <a:off x="908268" y="1491630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Robots autónomos: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Combinan planificación para la navegación con reacciones inmediatas ante obstáculos inesperados.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Vehículos autónomos: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Usan planificación deliberativa para la ruta, pero reaccionan a eventos imprevistos, como un peatón cruzando repentinamente.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Asistentes virtuales avanzados: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Procesan solicitudes del usuario de forma deliberativa, pero responden rápidamente a preguntas simples de manera reactiva.</a:t>
            </a:r>
          </a:p>
        </p:txBody>
      </p:sp>
    </p:spTree>
    <p:extLst>
      <p:ext uri="{BB962C8B-B14F-4D97-AF65-F5344CB8AC3E}">
        <p14:creationId xmlns:p14="http://schemas.microsoft.com/office/powerpoint/2010/main" val="326951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99666-6998-281D-A4FF-DFBD4AD50F3E}"/>
            </a:ext>
          </a:extLst>
        </p:cNvPr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85AAAC-46AE-7662-A9C6-40052B8F3248}"/>
              </a:ext>
            </a:extLst>
          </p:cNvPr>
          <p:cNvSpPr txBox="1"/>
          <p:nvPr/>
        </p:nvSpPr>
        <p:spPr>
          <a:xfrm>
            <a:off x="908268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Arquitectura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un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Híbrido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52AF71-3CF6-3156-BCED-BBE17511DC63}"/>
              </a:ext>
            </a:extLst>
          </p:cNvPr>
          <p:cNvSpPr txBox="1"/>
          <p:nvPr/>
        </p:nvSpPr>
        <p:spPr>
          <a:xfrm>
            <a:off x="908268" y="1131590"/>
            <a:ext cx="7315200" cy="317009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Generalmente, una arquitectura híbrida se organiza en capas o módulos. Un modelo común es la arquitectura por capas, donde: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La capa inferior maneja respuestas rápidas (reactiva).</a:t>
            </a: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La capa intermedia coordina y equilibra las acciones.</a:t>
            </a:r>
          </a:p>
          <a:p>
            <a:pPr marL="342900" marR="0" lvl="0" indent="-34290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La capa superior se encarga del razonamiento y la planificación.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Un ejemplo de implementación es la arquitectura de subsunción, donde el comportamiento reactivo puede anular o modificar planes deliberativos en situaciones críticas.</a:t>
            </a:r>
          </a:p>
        </p:txBody>
      </p:sp>
    </p:spTree>
    <p:extLst>
      <p:ext uri="{BB962C8B-B14F-4D97-AF65-F5344CB8AC3E}">
        <p14:creationId xmlns:p14="http://schemas.microsoft.com/office/powerpoint/2010/main" val="223915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D399-217D-D498-B7E3-12909D5317B6}"/>
            </a:ext>
          </a:extLst>
        </p:cNvPr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5ABD56D9-B065-B6E5-6ABD-9278E906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3" y="700105"/>
            <a:ext cx="7953034" cy="37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CuadroTexto 1"/>
          <p:cNvSpPr txBox="1"/>
          <p:nvPr/>
        </p:nvSpPr>
        <p:spPr>
          <a:xfrm>
            <a:off x="1619672" y="1672680"/>
            <a:ext cx="5486400" cy="156966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¡Gracias!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28800" y="2057400"/>
            <a:ext cx="54864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115050"/>
          <a:chOff x="914400" y="1028700"/>
          <a:chExt cx="8229600" cy="6115050"/>
        </a:xfrm>
      </p:grpSpPr>
      <p:sp>
        <p:nvSpPr>
          <p:cNvPr id="2" name="CuadroTexto 1"/>
          <p:cNvSpPr txBox="1"/>
          <p:nvPr/>
        </p:nvSpPr>
        <p:spPr>
          <a:xfrm>
            <a:off x="1828800" y="56009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Introducción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4400" y="1275606"/>
            <a:ext cx="7315200" cy="2308324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Los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inteligentes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han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evolucionado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significativamente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el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campo de la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inteligencia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artificial (IA),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permitiendo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la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automatización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tareas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complejas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y la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toma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decisiones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avanzadas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diversos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entornos</a:t>
            </a:r>
            <a:r>
              <a:rPr lang="en-US" sz="2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095750"/>
          <a:chOff x="914400" y="1028700"/>
          <a:chExt cx="8229600" cy="4095750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Definición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Inteligentes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4400" y="1563638"/>
            <a:ext cx="7315200" cy="2653034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''Un agente inteligente es un sistema basado en conocimiento que percibe su entorno (el cual puede ser el mundo físico, un usuario a través de una interfaz gráfica de usuario, un grupo de otros agentes, la internet, u otros ambientes complejos); razonan para interpretar percepciones, infieren, resuelven problemas y definen acciones; actúan sobre el entorno para materializar un conjunto de objetivos o tareas para las cuales fue diseñado. ''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743A-59D7-557C-B8CF-25E1A706C7F6}"/>
            </a:ext>
          </a:extLst>
        </p:cNvPr>
        <p:cNvGrpSpPr/>
        <p:nvPr/>
      </p:nvGrpSpPr>
      <p:grpSpPr>
        <a:xfrm>
          <a:off x="914400" y="1028700"/>
          <a:ext cx="8229600" cy="4095750"/>
          <a:chOff x="914400" y="1028700"/>
          <a:chExt cx="8229600" cy="4095750"/>
        </a:xfrm>
      </p:grpSpPr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0F936693-16EF-D0EA-DE9A-6C0910F9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6" y="563616"/>
            <a:ext cx="7479287" cy="40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262571" y="195486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Definición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2571" y="771550"/>
            <a:ext cx="5025752" cy="36009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9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Los agentes de inteligencia artificial deliberativa, también conocidos como agentes cognitivos o de planificación, se caracterizan por su capacidad de tomar decisiones basadas en razonamientos complejos, planificación y, a menudo, manteniendo una representación interna del mundo. A diferencia de los agentes reactivos, que responden inmediatamente a los estímulos, los agentes deliberativos consideran diversos factores, planifican sus acciones y toman decisiones basadas en objetivos, conocimientos y predicciones sobre estados futuros. </a:t>
            </a:r>
            <a:endParaRPr lang="en-US" sz="19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43689353-2720-74E3-F766-857497AA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59582"/>
            <a:ext cx="3340450" cy="3470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914400" y="483518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Características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los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4400" y="995586"/>
            <a:ext cx="7315200" cy="341632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Comportamiento orientado a objetivos: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Los agentes deliberativos operan con objetivos o metas específicas en mente. Razonan sobre las mejores acciones a tomar para alcanzar esos objetivos.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 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Planificación y razonamiento: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Estos agentes utilizan algoritmos de planificación para evaluar diferentes cursos de acción y seleccionar el más adecuado. Consideran las consecuencias futuras de sus acciones y toman decisiones que optimizan su desempeño en el tiempo.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sz="16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EBFBC-0BDA-0F71-6959-78FABC70554C}"/>
            </a:ext>
          </a:extLst>
        </p:cNvPr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14530D-425B-21FD-5B50-6A38AC944A72}"/>
              </a:ext>
            </a:extLst>
          </p:cNvPr>
          <p:cNvSpPr txBox="1"/>
          <p:nvPr/>
        </p:nvSpPr>
        <p:spPr>
          <a:xfrm>
            <a:off x="914400" y="483518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Características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los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1439B3-DAF3-DAC4-DFC8-FAA457AE6AD7}"/>
              </a:ext>
            </a:extLst>
          </p:cNvPr>
          <p:cNvSpPr txBox="1"/>
          <p:nvPr/>
        </p:nvSpPr>
        <p:spPr>
          <a:xfrm>
            <a:off x="914400" y="995586"/>
            <a:ext cx="7315200" cy="403187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Modelos internos: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Los agentes deliberativos mantienen modelos internos de su entorno, que utilizan para simular y predecir los resultados de diferentes acciones. Esta representación interna puede incluir conocimiento sobre el mundo, otros agentes y las propias capacidades del agente.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Aprendizaje y adaptación: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Muchos agentes deliberativos son capaces de aprender de sus experiencias y adaptar sus estrategias en función de nueva información. Este aprendizaje puede mejorar su toma de decisiones con el tiempo.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sz="16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63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914400" y="267494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Principios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los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0600" y="790714"/>
            <a:ext cx="7315200" cy="4093428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Ciclo Percepción-Decisión-Acción: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Los agentes deliberativos siguen un ciclo más complejo que los agentes reactivos. Perciben el entorno, actualizan su estado interno, deliberan (planifican y razonan) y luego actúan.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Control jerárquico: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 menudo, los agentes deliberativos utilizan estructuras de control jerárquicas en las que los objetivos de alto nivel se dividen en subobjetivos y acciones. Esto ayuda a gestionar la complejidad y permite un comportamiento más sofisticado.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Búsqueda y optimización: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Los agentes deliberativos emplean con frecuencia técnicas de búsqueda y optimización para explorar posibles secuencias de acciones y elegir el mejor camino para lograr sus objetivos.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734A-1280-04CB-4365-C8B80F4D60F1}"/>
            </a:ext>
          </a:extLst>
        </p:cNvPr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19AE65-F635-47A4-92AA-75F3E61219B4}"/>
              </a:ext>
            </a:extLst>
          </p:cNvPr>
          <p:cNvSpPr txBox="1"/>
          <p:nvPr/>
        </p:nvSpPr>
        <p:spPr>
          <a:xfrm>
            <a:off x="914400" y="483518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Ejemplo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un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sistema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agentes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deliberativos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9575AE-E52B-E758-1CEC-267135DAA493}"/>
              </a:ext>
            </a:extLst>
          </p:cNvPr>
          <p:cNvSpPr txBox="1"/>
          <p:nvPr/>
        </p:nvSpPr>
        <p:spPr>
          <a:xfrm>
            <a:off x="1043608" y="1006738"/>
            <a:ext cx="6912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Vehículos autónomos: 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Los automóviles autónomos utilizan una planificación deliberativa para navegar en entornos complejos, tomar decisiones sobre cambios de carril, ajustes de velocidad y optimización de rutas en función de datos de tráfico en tiempo real y objetivos a largo plazo, como llegar a un destino de forma segura y rápida.</a:t>
            </a:r>
          </a:p>
        </p:txBody>
      </p:sp>
      <p:pic>
        <p:nvPicPr>
          <p:cNvPr id="1026" name="Picture 2" descr="La percepción en vehículos autónomos | Ignacio G.R. Gavilán">
            <a:extLst>
              <a:ext uri="{FF2B5EF4-FFF2-40B4-BE49-F238E27FC236}">
                <a16:creationId xmlns:a16="http://schemas.microsoft.com/office/drawing/2014/main" id="{A0ADD9F8-2BD9-5BE6-4FE2-F3898685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28342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hes autónomos podrían hacernos más desenganchados del manejo | GQ">
            <a:extLst>
              <a:ext uri="{FF2B5EF4-FFF2-40B4-BE49-F238E27FC236}">
                <a16:creationId xmlns:a16="http://schemas.microsoft.com/office/drawing/2014/main" id="{B563128C-30D5-11B7-BAA4-052F1DFA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74" y="3128342"/>
            <a:ext cx="2687411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043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Office PowerPoint</Application>
  <PresentationFormat>Presentación en pantalla (16:9)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Theme99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admar vizcarra</cp:lastModifiedBy>
  <cp:revision>1</cp:revision>
  <dcterms:created xsi:type="dcterms:W3CDTF">2025-02-17T07:17:58Z</dcterms:created>
  <dcterms:modified xsi:type="dcterms:W3CDTF">2025-02-17T15:01:26Z</dcterms:modified>
  <cp:category/>
  <cp:contentStatus/>
</cp:coreProperties>
</file>