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9" r:id="rId4"/>
    <p:sldId id="257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9574-BFF2-4FC1-968B-B829DBCF760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586B-1B1A-495A-8BC1-C4D10578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/>
              <a:t>The </a:t>
            </a:r>
            <a:r>
              <a:rPr lang="en-US" sz="1200" b="1" dirty="0" smtClean="0"/>
              <a:t>operational condition </a:t>
            </a:r>
            <a:r>
              <a:rPr lang="en-US" sz="1200" dirty="0" smtClean="0"/>
              <a:t>of an intersection is important,</a:t>
            </a:r>
            <a:r>
              <a:rPr lang="en-US" sz="1200" baseline="0" dirty="0" smtClean="0"/>
              <a:t> as it has its effect on the transportation of </a:t>
            </a:r>
            <a:r>
              <a:rPr lang="en-US" sz="1200" b="1" baseline="0" dirty="0" smtClean="0"/>
              <a:t>freight and passengers </a:t>
            </a:r>
            <a:r>
              <a:rPr lang="en-US" sz="1200" baseline="0" dirty="0" smtClean="0"/>
              <a:t>on any network </a:t>
            </a:r>
          </a:p>
          <a:p>
            <a:pPr marL="228600" indent="-228600">
              <a:buAutoNum type="arabicPeriod"/>
            </a:pPr>
            <a:endParaRPr lang="en-US" sz="1200" baseline="0" dirty="0" smtClean="0"/>
          </a:p>
          <a:p>
            <a:r>
              <a:rPr lang="en-US" sz="1200" baseline="0" dirty="0" smtClean="0"/>
              <a:t>2. Based on the analysis results </a:t>
            </a:r>
            <a:r>
              <a:rPr lang="en-US" sz="1200" b="1" baseline="0" dirty="0" smtClean="0"/>
              <a:t>traffic engineers </a:t>
            </a:r>
            <a:r>
              <a:rPr lang="en-US" sz="1200" baseline="0" dirty="0" smtClean="0"/>
              <a:t>use those to </a:t>
            </a:r>
            <a:r>
              <a:rPr lang="en-US" sz="1200" b="1" baseline="0" dirty="0" smtClean="0"/>
              <a:t>make decisions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3. Based on the data that we have 3 major PM  are calculated for the road network to understand the </a:t>
            </a:r>
            <a:r>
              <a:rPr lang="en-US" sz="1200" b="1" baseline="0" dirty="0" smtClean="0"/>
              <a:t>current condition </a:t>
            </a:r>
            <a:r>
              <a:rPr lang="en-US" sz="1200" baseline="0" dirty="0" smtClean="0"/>
              <a:t>and also employ alternatives and </a:t>
            </a:r>
            <a:r>
              <a:rPr lang="en-US" sz="1200" b="1" baseline="0" dirty="0" smtClean="0"/>
              <a:t>feedbacks to improve the current condition. 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586B-1B1A-495A-8BC1-C4D105789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88AE-3759-4AA3-8EAA-F626073D68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D0C1-4FE2-4F31-8C69-53D2DA59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6845"/>
            <a:ext cx="9144000" cy="106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MEASURES FOR ARTERIAL ROAD NETWORKS IN DES MOINES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028" y="4908323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Anjana AVR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0236"/>
            <a:ext cx="10515600" cy="885177"/>
          </a:xfrm>
        </p:spPr>
        <p:txBody>
          <a:bodyPr/>
          <a:lstStyle/>
          <a:p>
            <a:pPr marL="0" indent="0"/>
            <a:r>
              <a:rPr lang="en-US" dirty="0" smtClean="0"/>
              <a:t>Why Performance Measures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13"/>
            <a:ext cx="10515600" cy="4730620"/>
          </a:xfrm>
        </p:spPr>
        <p:txBody>
          <a:bodyPr>
            <a:normAutofit/>
          </a:bodyPr>
          <a:lstStyle/>
          <a:p>
            <a:r>
              <a:rPr lang="en-US" dirty="0" smtClean="0"/>
              <a:t>At times with the technology evolving constantly the data that is obtained can also go through a change. It is important to have a framework of measures to have a reliable and sustained reporting program to analyze data over the years  [1]</a:t>
            </a:r>
          </a:p>
          <a:p>
            <a:r>
              <a:rPr lang="en-US" dirty="0" smtClean="0"/>
              <a:t>It is important to have measures that are meaningful in communicating the performance to the public or stakeholders[2]</a:t>
            </a:r>
          </a:p>
          <a:p>
            <a:r>
              <a:rPr lang="en-US" dirty="0" smtClean="0"/>
              <a:t>One of the basic requirements to understand the working, efficiency and limitations of an adaptive signal control is to evaluate the system under various performance measures [3]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45059"/>
            <a:ext cx="10515600" cy="88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Literature 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Performance Measures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the performance of both isolated and coordinated intersections could provide a deeper insight  on how the signal plan serves the intersection [3]</a:t>
            </a:r>
          </a:p>
          <a:p>
            <a:endParaRPr lang="en-US" dirty="0" smtClean="0"/>
          </a:p>
          <a:p>
            <a:r>
              <a:rPr lang="en-US" dirty="0" smtClean="0"/>
              <a:t>MAP – 21 transportation bill calls for better system monitoring and performance reporting [4]</a:t>
            </a:r>
          </a:p>
          <a:p>
            <a:endParaRPr lang="en-US" dirty="0" smtClean="0"/>
          </a:p>
          <a:p>
            <a:r>
              <a:rPr lang="en-US" dirty="0" smtClean="0"/>
              <a:t>The study consists of existing measures that can be computed with the high resolution data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/>
          <a:lstStyle/>
          <a:p>
            <a:r>
              <a:rPr lang="en-US" dirty="0" smtClean="0"/>
              <a:t>METHODOLOGY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/>
          <a:lstStyle/>
          <a:p>
            <a:r>
              <a:rPr lang="en-US" dirty="0" smtClean="0"/>
              <a:t>Data Quality Analysis </a:t>
            </a:r>
          </a:p>
          <a:p>
            <a:r>
              <a:rPr lang="en-US" dirty="0" smtClean="0"/>
              <a:t>Performance Measure computation 	</a:t>
            </a:r>
          </a:p>
          <a:p>
            <a:r>
              <a:rPr lang="en-US" dirty="0" smtClean="0"/>
              <a:t>KS – Test </a:t>
            </a:r>
          </a:p>
          <a:p>
            <a:r>
              <a:rPr lang="en-US" dirty="0" smtClean="0"/>
              <a:t>Results after comparison between sampled and non-sampled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Phase failure and Long wait</a:t>
            </a:r>
          </a:p>
          <a:p>
            <a:pPr marL="457200" indent="-457200">
              <a:buAutoNum type="arabicPeriod"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Cycle length and Green Duration</a:t>
            </a:r>
          </a:p>
          <a:p>
            <a:pPr marL="457200" indent="-457200">
              <a:buAutoNum type="arabicPeriod"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Queue and </a:t>
            </a:r>
            <a:r>
              <a:rPr lang="en-US" dirty="0" smtClean="0">
                <a:cs typeface="Times New Roman" panose="02020603050405020304" pitchFamily="18" charset="0"/>
              </a:rPr>
              <a:t>Delay</a:t>
            </a:r>
          </a:p>
          <a:p>
            <a:pPr marL="457200" indent="-457200">
              <a:buAutoNum type="arabicPeriod"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v/c ratio </a:t>
            </a: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Progression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dirty="0" smtClean="0"/>
              <a:t>Why Parallel Computation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 achieve results quicker </a:t>
            </a:r>
          </a:p>
          <a:p>
            <a:endParaRPr lang="en-US" dirty="0" smtClean="0"/>
          </a:p>
          <a:p>
            <a:r>
              <a:rPr lang="en-US" dirty="0" smtClean="0"/>
              <a:t>Large data sets (historical data) can be processed to better understand the system </a:t>
            </a:r>
          </a:p>
          <a:p>
            <a:endParaRPr lang="en-US" dirty="0" smtClean="0"/>
          </a:p>
          <a:p>
            <a:r>
              <a:rPr lang="en-US" dirty="0" smtClean="0"/>
              <a:t>Easy computation </a:t>
            </a:r>
          </a:p>
          <a:p>
            <a:endParaRPr lang="en-US" dirty="0" smtClean="0"/>
          </a:p>
          <a:p>
            <a:r>
              <a:rPr lang="en-US" dirty="0" smtClean="0"/>
              <a:t>Loss of data can be 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751"/>
          </a:xfrm>
        </p:spPr>
        <p:txBody>
          <a:bodyPr>
            <a:noAutofit/>
          </a:bodyPr>
          <a:lstStyle/>
          <a:p>
            <a:r>
              <a:rPr lang="en-US" dirty="0" smtClean="0"/>
              <a:t>Why Sampling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852"/>
            <a:ext cx="10515600" cy="5385111"/>
          </a:xfrm>
        </p:spPr>
        <p:txBody>
          <a:bodyPr>
            <a:normAutofit/>
          </a:bodyPr>
          <a:lstStyle/>
          <a:p>
            <a:r>
              <a:rPr lang="en-US" dirty="0" smtClean="0"/>
              <a:t>The year around traffic signal data amounts to 2 GB for 8 corridors.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S</a:t>
            </a:r>
            <a:r>
              <a:rPr lang="en-US" dirty="0" smtClean="0"/>
              <a:t>ignal data over a large scale urban transportation network cannot be handled through traditional techniques.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Traditional methods use sampling strategies to analyze the data </a:t>
            </a:r>
          </a:p>
          <a:p>
            <a:endParaRPr lang="en-US" dirty="0"/>
          </a:p>
          <a:p>
            <a:r>
              <a:rPr lang="en-US" dirty="0" smtClean="0"/>
              <a:t>Objective: To understand if we loose information from the data if sampling is done.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67328" y="1417320"/>
          <a:ext cx="4983478" cy="1225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278"/>
                <a:gridCol w="677640"/>
                <a:gridCol w="677640"/>
                <a:gridCol w="677640"/>
                <a:gridCol w="677640"/>
                <a:gridCol w="677640"/>
              </a:tblGrid>
              <a:tr h="24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INTERSECTIONS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No. of  missing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 KB </a:t>
                      </a:r>
                      <a:r>
                        <a:rPr lang="en-US" sz="1100" u="none" strike="noStrike" dirty="0" smtClean="0">
                          <a:effectLst/>
                        </a:rPr>
                        <a:t>files (days)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Totally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present days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Actual Analysis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-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23" y="144855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Output result dist.  =   </a:t>
            </a:r>
            <a:r>
              <a:rPr lang="en-US" sz="3600" dirty="0"/>
              <a:t>Output result dist</a:t>
            </a:r>
            <a:r>
              <a:rPr lang="en-US" sz="3600" dirty="0" smtClean="0"/>
              <a:t>.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2400" dirty="0" smtClean="0"/>
              <a:t>(Entire dataset)               		 (</a:t>
            </a:r>
            <a:r>
              <a:rPr lang="en-US" sz="2400" dirty="0"/>
              <a:t>Sampled </a:t>
            </a:r>
            <a:r>
              <a:rPr lang="en-US" sz="2400" dirty="0" smtClean="0"/>
              <a:t>dataset)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 smtClean="0"/>
              <a:t>K-S test is performed to compare the distributions obtained from the complete data set (whole year data set) and the sample data</a:t>
            </a:r>
          </a:p>
          <a:p>
            <a:r>
              <a:rPr lang="en-US" sz="2400" dirty="0" smtClean="0"/>
              <a:t>Null </a:t>
            </a:r>
            <a:r>
              <a:rPr lang="en-US" sz="2400" dirty="0"/>
              <a:t>hypothesis – The two given distributions are similar</a:t>
            </a:r>
          </a:p>
          <a:p>
            <a:r>
              <a:rPr lang="en-US" sz="2400" dirty="0"/>
              <a:t>p </a:t>
            </a:r>
            <a:r>
              <a:rPr lang="en-US" sz="2400" dirty="0" smtClean="0"/>
              <a:t>value &gt;0.05, accepts </a:t>
            </a:r>
            <a:r>
              <a:rPr lang="en-US" sz="2400" dirty="0"/>
              <a:t>the null hypothesis 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72" y="1586993"/>
            <a:ext cx="511726" cy="15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0759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D.B. </a:t>
            </a:r>
            <a:r>
              <a:rPr lang="en-US" dirty="0" err="1" smtClean="0"/>
              <a:t>Reinke</a:t>
            </a:r>
            <a:r>
              <a:rPr lang="en-US" dirty="0" smtClean="0"/>
              <a:t>, J. </a:t>
            </a:r>
            <a:r>
              <a:rPr lang="en-US" dirty="0" err="1" smtClean="0"/>
              <a:t>Damkowitch</a:t>
            </a:r>
            <a:r>
              <a:rPr lang="en-US" dirty="0" smtClean="0"/>
              <a:t>, D. Landon, ‘Development of Performance Measures for Rural Counties in California, TRB 2017.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K.S. Lee, B. </a:t>
            </a:r>
            <a:r>
              <a:rPr lang="en-US" dirty="0" err="1" smtClean="0"/>
              <a:t>Cesme</a:t>
            </a:r>
            <a:r>
              <a:rPr lang="en-US" dirty="0" smtClean="0"/>
              <a:t>, S.P. Dock, R.J. </a:t>
            </a:r>
            <a:r>
              <a:rPr lang="en-US" dirty="0" err="1" smtClean="0"/>
              <a:t>Westrom</a:t>
            </a:r>
            <a:r>
              <a:rPr lang="en-US" dirty="0" smtClean="0"/>
              <a:t>, J. </a:t>
            </a:r>
            <a:r>
              <a:rPr lang="en-US" dirty="0" err="1" smtClean="0"/>
              <a:t>Adres</a:t>
            </a:r>
            <a:r>
              <a:rPr lang="en-US" dirty="0" smtClean="0"/>
              <a:t>, ‘Data Driven Urban Performance Measures: Case Study in District of Columbia’, TRB 2017.</a:t>
            </a:r>
          </a:p>
          <a:p>
            <a:endParaRPr lang="en-US" dirty="0" smtClean="0"/>
          </a:p>
          <a:p>
            <a:r>
              <a:rPr lang="en-US" dirty="0" smtClean="0"/>
              <a:t> Day, C. M., et., al. Indiana Mobility report and Performance Measures Dashboards, Purdue University , 2015.  </a:t>
            </a:r>
          </a:p>
          <a:p>
            <a:endParaRPr lang="en-US" dirty="0" smtClean="0"/>
          </a:p>
          <a:p>
            <a:r>
              <a:rPr lang="en-US" dirty="0"/>
              <a:t>Day, C. M., </a:t>
            </a:r>
            <a:r>
              <a:rPr lang="en-US" dirty="0" smtClean="0"/>
              <a:t>et., al. </a:t>
            </a:r>
            <a:r>
              <a:rPr lang="en-US" i="1" dirty="0" smtClean="0"/>
              <a:t>Performance </a:t>
            </a:r>
            <a:r>
              <a:rPr lang="en-US" i="1" dirty="0"/>
              <a:t>Measures for Traffic Signal Systems: An Outcome-Oriented Approach</a:t>
            </a:r>
            <a:r>
              <a:rPr lang="en-US" dirty="0"/>
              <a:t>. Purdue University</a:t>
            </a:r>
            <a:r>
              <a:rPr lang="en-US" dirty="0" smtClean="0"/>
              <a:t>, 2014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450</Words>
  <Application>Microsoft Office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PERFORMANCE MEASURES FOR ARTERIAL ROAD NETWORKS IN DES MOINES  </vt:lpstr>
      <vt:lpstr>Why Performance Measures ?</vt:lpstr>
      <vt:lpstr>Why Performance Measures ?</vt:lpstr>
      <vt:lpstr>METHODOLOGY  </vt:lpstr>
      <vt:lpstr>Performance Measures </vt:lpstr>
      <vt:lpstr>Why Parallel Computation ? </vt:lpstr>
      <vt:lpstr>Why Sampling ?  </vt:lpstr>
      <vt:lpstr>KS - TEST</vt:lpstr>
      <vt:lpstr>Reference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Avr, Anjana</dc:creator>
  <cp:lastModifiedBy>Avr, Anjana</cp:lastModifiedBy>
  <cp:revision>7</cp:revision>
  <dcterms:created xsi:type="dcterms:W3CDTF">2017-02-09T20:30:12Z</dcterms:created>
  <dcterms:modified xsi:type="dcterms:W3CDTF">2017-02-09T22:15:58Z</dcterms:modified>
</cp:coreProperties>
</file>