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62" r:id="rId6"/>
    <p:sldId id="264" r:id="rId7"/>
    <p:sldId id="265" r:id="rId8"/>
    <p:sldId id="263" r:id="rId9"/>
    <p:sldId id="258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0" y="1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8F54EA-9FB1-4E10-A88B-13A531191B2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1952E0-BE1A-48D5-84F8-9DABCA3CE104}">
      <dgm:prSet phldrT="[Text]"/>
      <dgm:spPr/>
      <dgm:t>
        <a:bodyPr/>
        <a:lstStyle/>
        <a:p>
          <a:r>
            <a:rPr lang="en-US" u="sng"/>
            <a:t>TMC Incident Information</a:t>
          </a:r>
        </a:p>
      </dgm:t>
    </dgm:pt>
    <dgm:pt modelId="{7EB79291-BE6D-42B7-8FAD-685F8C809713}" type="parTrans" cxnId="{FC784A87-2A1C-48F3-A8CE-0AB1B4CDAF30}">
      <dgm:prSet/>
      <dgm:spPr/>
      <dgm:t>
        <a:bodyPr/>
        <a:lstStyle/>
        <a:p>
          <a:endParaRPr lang="en-US"/>
        </a:p>
      </dgm:t>
    </dgm:pt>
    <dgm:pt modelId="{341E3B16-5385-46E8-BD53-F04D8EFA29F2}" type="sibTrans" cxnId="{FC784A87-2A1C-48F3-A8CE-0AB1B4CDAF30}">
      <dgm:prSet/>
      <dgm:spPr/>
      <dgm:t>
        <a:bodyPr/>
        <a:lstStyle/>
        <a:p>
          <a:endParaRPr lang="en-US"/>
        </a:p>
      </dgm:t>
    </dgm:pt>
    <dgm:pt modelId="{10F4C9FC-7A6D-4559-8A6B-8C637930D765}">
      <dgm:prSet phldrT="[Text]"/>
      <dgm:spPr/>
      <dgm:t>
        <a:bodyPr/>
        <a:lstStyle/>
        <a:p>
          <a:r>
            <a:rPr lang="en-US" u="sng"/>
            <a:t>Crash Database</a:t>
          </a:r>
        </a:p>
      </dgm:t>
    </dgm:pt>
    <dgm:pt modelId="{123A53CD-36F1-4D8D-A08B-B09F72713889}" type="parTrans" cxnId="{D1743035-0621-4720-B9A5-1D033DEF32DD}">
      <dgm:prSet/>
      <dgm:spPr/>
      <dgm:t>
        <a:bodyPr/>
        <a:lstStyle/>
        <a:p>
          <a:endParaRPr lang="en-US"/>
        </a:p>
      </dgm:t>
    </dgm:pt>
    <dgm:pt modelId="{DF778945-A79A-4F84-8C49-37BB3F6ECBA5}" type="sibTrans" cxnId="{D1743035-0621-4720-B9A5-1D033DEF32DD}">
      <dgm:prSet/>
      <dgm:spPr/>
      <dgm:t>
        <a:bodyPr/>
        <a:lstStyle/>
        <a:p>
          <a:endParaRPr lang="en-US"/>
        </a:p>
      </dgm:t>
    </dgm:pt>
    <dgm:pt modelId="{6CB4645C-CBDB-4723-B575-58B2DDEA96D2}">
      <dgm:prSet phldrT="[Text]"/>
      <dgm:spPr/>
      <dgm:t>
        <a:bodyPr/>
        <a:lstStyle/>
        <a:p>
          <a:r>
            <a:rPr lang="en-US" u="sng"/>
            <a:t>Probe Speed Data</a:t>
          </a:r>
        </a:p>
      </dgm:t>
    </dgm:pt>
    <dgm:pt modelId="{F03ADBBC-0AA7-462D-AFD9-6C9A01EB1333}" type="parTrans" cxnId="{54F0CF38-2B79-4612-A61B-0E123C4DF26D}">
      <dgm:prSet/>
      <dgm:spPr/>
      <dgm:t>
        <a:bodyPr/>
        <a:lstStyle/>
        <a:p>
          <a:endParaRPr lang="en-US"/>
        </a:p>
      </dgm:t>
    </dgm:pt>
    <dgm:pt modelId="{919AC4A9-9BE9-4E53-91B6-025BC3033CDE}" type="sibTrans" cxnId="{54F0CF38-2B79-4612-A61B-0E123C4DF26D}">
      <dgm:prSet/>
      <dgm:spPr/>
      <dgm:t>
        <a:bodyPr/>
        <a:lstStyle/>
        <a:p>
          <a:endParaRPr lang="en-US"/>
        </a:p>
      </dgm:t>
    </dgm:pt>
    <dgm:pt modelId="{4F591AF7-5E8C-4592-B815-086A5AA9E837}">
      <dgm:prSet phldrT="[Text]" custT="1"/>
      <dgm:spPr/>
      <dgm:t>
        <a:bodyPr/>
        <a:lstStyle/>
        <a:p>
          <a:pPr algn="ctr"/>
          <a:endParaRPr lang="en-US" sz="900" u="sng"/>
        </a:p>
        <a:p>
          <a:pPr algn="ctr"/>
          <a:r>
            <a:rPr lang="en-US" sz="1200" u="sng"/>
            <a:t>Traffic Data</a:t>
          </a:r>
        </a:p>
      </dgm:t>
    </dgm:pt>
    <dgm:pt modelId="{FC0312CE-1AEF-4A09-95C0-69F56E3579B9}" type="parTrans" cxnId="{1104D35C-EDD6-421B-8C44-F23662B658D7}">
      <dgm:prSet/>
      <dgm:spPr/>
      <dgm:t>
        <a:bodyPr/>
        <a:lstStyle/>
        <a:p>
          <a:endParaRPr lang="en-US"/>
        </a:p>
      </dgm:t>
    </dgm:pt>
    <dgm:pt modelId="{B58257E8-19E0-42BC-989E-E0AE3DD46E6C}" type="sibTrans" cxnId="{1104D35C-EDD6-421B-8C44-F23662B658D7}">
      <dgm:prSet/>
      <dgm:spPr/>
      <dgm:t>
        <a:bodyPr/>
        <a:lstStyle/>
        <a:p>
          <a:endParaRPr lang="en-US"/>
        </a:p>
      </dgm:t>
    </dgm:pt>
    <dgm:pt modelId="{69796229-EC70-4F3F-844B-9C796C242C43}">
      <dgm:prSet phldrT="[Text]" custT="1"/>
      <dgm:spPr/>
      <dgm:t>
        <a:bodyPr/>
        <a:lstStyle/>
        <a:p>
          <a:pPr algn="ctr"/>
          <a:endParaRPr lang="en-US" sz="900" u="sng"/>
        </a:p>
        <a:p>
          <a:pPr algn="ctr"/>
          <a:r>
            <a:rPr lang="en-US" sz="1200" u="sng"/>
            <a:t>Weather</a:t>
          </a:r>
        </a:p>
      </dgm:t>
    </dgm:pt>
    <dgm:pt modelId="{FB1CD9D9-BD26-44A0-9BC7-5217DD3CB948}" type="parTrans" cxnId="{762A4E86-90CA-4BBE-B497-CDA5493BE342}">
      <dgm:prSet/>
      <dgm:spPr/>
      <dgm:t>
        <a:bodyPr/>
        <a:lstStyle/>
        <a:p>
          <a:endParaRPr lang="en-US"/>
        </a:p>
      </dgm:t>
    </dgm:pt>
    <dgm:pt modelId="{FE69B881-355B-41BD-8D83-A66F4D7CE724}" type="sibTrans" cxnId="{762A4E86-90CA-4BBE-B497-CDA5493BE342}">
      <dgm:prSet/>
      <dgm:spPr/>
      <dgm:t>
        <a:bodyPr/>
        <a:lstStyle/>
        <a:p>
          <a:endParaRPr lang="en-US"/>
        </a:p>
      </dgm:t>
    </dgm:pt>
    <dgm:pt modelId="{98856A6E-1A51-437E-90D0-C22A72362B48}">
      <dgm:prSet phldrT="[Text]"/>
      <dgm:spPr/>
      <dgm:t>
        <a:bodyPr/>
        <a:lstStyle/>
        <a:p>
          <a:pPr algn="l"/>
          <a:r>
            <a:rPr lang="en-US" sz="900"/>
            <a:t>Sensors</a:t>
          </a:r>
        </a:p>
      </dgm:t>
    </dgm:pt>
    <dgm:pt modelId="{A2E4ADC3-C4AF-4737-BCDE-BEA184333904}" type="parTrans" cxnId="{D3732DB6-C500-4229-B185-942AE6DBE7A5}">
      <dgm:prSet/>
      <dgm:spPr/>
      <dgm:t>
        <a:bodyPr/>
        <a:lstStyle/>
        <a:p>
          <a:endParaRPr lang="en-US"/>
        </a:p>
      </dgm:t>
    </dgm:pt>
    <dgm:pt modelId="{1FE65944-2FE9-4392-BC55-A01634CA1409}" type="sibTrans" cxnId="{D3732DB6-C500-4229-B185-942AE6DBE7A5}">
      <dgm:prSet/>
      <dgm:spPr/>
      <dgm:t>
        <a:bodyPr/>
        <a:lstStyle/>
        <a:p>
          <a:endParaRPr lang="en-US"/>
        </a:p>
      </dgm:t>
    </dgm:pt>
    <dgm:pt modelId="{162ABFCB-3E91-4248-8E63-A4CA077212A2}">
      <dgm:prSet phldrT="[Text]"/>
      <dgm:spPr/>
      <dgm:t>
        <a:bodyPr/>
        <a:lstStyle/>
        <a:p>
          <a:pPr algn="l"/>
          <a:r>
            <a:rPr lang="en-US" sz="900"/>
            <a:t>Current condtions</a:t>
          </a:r>
        </a:p>
      </dgm:t>
    </dgm:pt>
    <dgm:pt modelId="{8389FF35-256A-4F5A-AF7B-7E871C9B49D3}" type="parTrans" cxnId="{FBAADCC8-753E-41B7-95C4-1A64F0FA9E29}">
      <dgm:prSet/>
      <dgm:spPr/>
      <dgm:t>
        <a:bodyPr/>
        <a:lstStyle/>
        <a:p>
          <a:endParaRPr lang="en-US"/>
        </a:p>
      </dgm:t>
    </dgm:pt>
    <dgm:pt modelId="{FFE18A2B-64D5-43E6-A79C-D00A8B3ED51F}" type="sibTrans" cxnId="{FBAADCC8-753E-41B7-95C4-1A64F0FA9E29}">
      <dgm:prSet/>
      <dgm:spPr/>
      <dgm:t>
        <a:bodyPr/>
        <a:lstStyle/>
        <a:p>
          <a:endParaRPr lang="en-US"/>
        </a:p>
      </dgm:t>
    </dgm:pt>
    <dgm:pt modelId="{91D206FE-F34E-4021-A241-905F6F52FDD7}">
      <dgm:prSet phldrT="[Text]"/>
      <dgm:spPr/>
      <dgm:t>
        <a:bodyPr/>
        <a:lstStyle/>
        <a:p>
          <a:pPr algn="l"/>
          <a:r>
            <a:rPr lang="en-US" sz="900"/>
            <a:t>Forecasted condtions</a:t>
          </a:r>
        </a:p>
      </dgm:t>
    </dgm:pt>
    <dgm:pt modelId="{FC27C807-6293-4D2A-B828-77E258129D96}" type="parTrans" cxnId="{BD5D425E-10CC-4A3A-980E-3AEF5946D0C8}">
      <dgm:prSet/>
      <dgm:spPr/>
      <dgm:t>
        <a:bodyPr/>
        <a:lstStyle/>
        <a:p>
          <a:endParaRPr lang="en-US"/>
        </a:p>
      </dgm:t>
    </dgm:pt>
    <dgm:pt modelId="{BCE6466B-5275-4F29-9EE6-6AFFABBE0315}" type="sibTrans" cxnId="{BD5D425E-10CC-4A3A-980E-3AEF5946D0C8}">
      <dgm:prSet/>
      <dgm:spPr/>
      <dgm:t>
        <a:bodyPr/>
        <a:lstStyle/>
        <a:p>
          <a:endParaRPr lang="en-US"/>
        </a:p>
      </dgm:t>
    </dgm:pt>
    <dgm:pt modelId="{4520FC85-6D33-4341-9EE6-D7137F5CCE41}">
      <dgm:prSet phldrT="[Text]"/>
      <dgm:spPr/>
      <dgm:t>
        <a:bodyPr/>
        <a:lstStyle/>
        <a:p>
          <a:r>
            <a:rPr lang="en-US"/>
            <a:t>Safety service patrol</a:t>
          </a:r>
        </a:p>
      </dgm:t>
    </dgm:pt>
    <dgm:pt modelId="{543BAADA-1149-415C-B0D1-1C51685F9E48}" type="parTrans" cxnId="{9D696E48-14AA-4383-BD73-8EF1C38837B4}">
      <dgm:prSet/>
      <dgm:spPr/>
      <dgm:t>
        <a:bodyPr/>
        <a:lstStyle/>
        <a:p>
          <a:endParaRPr lang="en-US"/>
        </a:p>
      </dgm:t>
    </dgm:pt>
    <dgm:pt modelId="{8320A471-87E4-48FB-B8A0-3C7CF68C12D3}" type="sibTrans" cxnId="{9D696E48-14AA-4383-BD73-8EF1C38837B4}">
      <dgm:prSet/>
      <dgm:spPr/>
      <dgm:t>
        <a:bodyPr/>
        <a:lstStyle/>
        <a:p>
          <a:endParaRPr lang="en-US"/>
        </a:p>
      </dgm:t>
    </dgm:pt>
    <dgm:pt modelId="{BC2FC254-8EC7-4C23-B9BD-D408EA4B3051}">
      <dgm:prSet phldrT="[Text]"/>
      <dgm:spPr/>
      <dgm:t>
        <a:bodyPr/>
        <a:lstStyle/>
        <a:p>
          <a:r>
            <a:rPr lang="en-US"/>
            <a:t>Crowdsourced data</a:t>
          </a:r>
        </a:p>
      </dgm:t>
    </dgm:pt>
    <dgm:pt modelId="{35E4E4EB-E3DC-48A8-A5EE-F1513192575A}" type="parTrans" cxnId="{49558406-047E-4BCA-A327-7D646ADEA90C}">
      <dgm:prSet/>
      <dgm:spPr/>
      <dgm:t>
        <a:bodyPr/>
        <a:lstStyle/>
        <a:p>
          <a:endParaRPr lang="en-US"/>
        </a:p>
      </dgm:t>
    </dgm:pt>
    <dgm:pt modelId="{D43320E8-0F45-4427-8CBB-10D3E9D3889B}" type="sibTrans" cxnId="{49558406-047E-4BCA-A327-7D646ADEA90C}">
      <dgm:prSet/>
      <dgm:spPr/>
      <dgm:t>
        <a:bodyPr/>
        <a:lstStyle/>
        <a:p>
          <a:endParaRPr lang="en-US"/>
        </a:p>
      </dgm:t>
    </dgm:pt>
    <dgm:pt modelId="{0F707775-B8D8-4566-ACA9-0F91862A5486}">
      <dgm:prSet phldrT="[Text]"/>
      <dgm:spPr/>
      <dgm:t>
        <a:bodyPr/>
        <a:lstStyle/>
        <a:p>
          <a:r>
            <a:rPr lang="en-US"/>
            <a:t>CCTV</a:t>
          </a:r>
        </a:p>
      </dgm:t>
    </dgm:pt>
    <dgm:pt modelId="{308A4E87-B840-4325-AC5D-E2EDD7D9052E}" type="parTrans" cxnId="{AE082E22-71D8-489E-A27A-A245F3C0E26E}">
      <dgm:prSet/>
      <dgm:spPr/>
      <dgm:t>
        <a:bodyPr/>
        <a:lstStyle/>
        <a:p>
          <a:endParaRPr lang="en-US"/>
        </a:p>
      </dgm:t>
    </dgm:pt>
    <dgm:pt modelId="{F4472528-C464-42B1-94F7-1038A2795BBA}" type="sibTrans" cxnId="{AE082E22-71D8-489E-A27A-A245F3C0E26E}">
      <dgm:prSet/>
      <dgm:spPr/>
      <dgm:t>
        <a:bodyPr/>
        <a:lstStyle/>
        <a:p>
          <a:endParaRPr lang="en-US"/>
        </a:p>
      </dgm:t>
    </dgm:pt>
    <dgm:pt modelId="{0BC5F183-441B-469E-97D7-561DB1C2B959}">
      <dgm:prSet phldrT="[Text]"/>
      <dgm:spPr/>
      <dgm:t>
        <a:bodyPr/>
        <a:lstStyle/>
        <a:p>
          <a:r>
            <a:rPr lang="en-US"/>
            <a:t>Other</a:t>
          </a:r>
        </a:p>
      </dgm:t>
    </dgm:pt>
    <dgm:pt modelId="{E58A4011-7432-403D-A6A7-AD368726E741}" type="parTrans" cxnId="{FEE6BF60-9FF5-43B9-907A-0085CD0FC3A2}">
      <dgm:prSet/>
      <dgm:spPr/>
      <dgm:t>
        <a:bodyPr/>
        <a:lstStyle/>
        <a:p>
          <a:endParaRPr lang="en-US"/>
        </a:p>
      </dgm:t>
    </dgm:pt>
    <dgm:pt modelId="{DE2F1EAB-69D8-4923-9E3C-33407B4FDEA1}" type="sibTrans" cxnId="{FEE6BF60-9FF5-43B9-907A-0085CD0FC3A2}">
      <dgm:prSet/>
      <dgm:spPr/>
      <dgm:t>
        <a:bodyPr/>
        <a:lstStyle/>
        <a:p>
          <a:endParaRPr lang="en-US"/>
        </a:p>
      </dgm:t>
    </dgm:pt>
    <dgm:pt modelId="{F728320E-5DB8-4B4F-B9E2-12D37A7989D3}">
      <dgm:prSet phldrT="[Text]"/>
      <dgm:spPr/>
      <dgm:t>
        <a:bodyPr/>
        <a:lstStyle/>
        <a:p>
          <a:pPr algn="l"/>
          <a:r>
            <a:rPr lang="en-US" sz="900"/>
            <a:t>AADT </a:t>
          </a:r>
        </a:p>
      </dgm:t>
    </dgm:pt>
    <dgm:pt modelId="{D1AE04A6-521F-4828-87E2-2A62254E203A}" type="parTrans" cxnId="{93BC8CD9-4DD7-4B4A-97BF-595858CFEA4C}">
      <dgm:prSet/>
      <dgm:spPr/>
      <dgm:t>
        <a:bodyPr/>
        <a:lstStyle/>
        <a:p>
          <a:endParaRPr lang="en-US"/>
        </a:p>
      </dgm:t>
    </dgm:pt>
    <dgm:pt modelId="{5E692EB4-1D9E-4146-8D34-B067896BD8B9}" type="sibTrans" cxnId="{93BC8CD9-4DD7-4B4A-97BF-595858CFEA4C}">
      <dgm:prSet/>
      <dgm:spPr/>
      <dgm:t>
        <a:bodyPr/>
        <a:lstStyle/>
        <a:p>
          <a:endParaRPr lang="en-US"/>
        </a:p>
      </dgm:t>
    </dgm:pt>
    <dgm:pt modelId="{8ABC937A-9A1B-4C98-A1AB-55BEE2D35F07}">
      <dgm:prSet phldrT="[Text]"/>
      <dgm:spPr/>
      <dgm:t>
        <a:bodyPr/>
        <a:lstStyle/>
        <a:p>
          <a:r>
            <a:rPr lang="en-US" u="sng"/>
            <a:t>Roadway Geometry</a:t>
          </a:r>
        </a:p>
      </dgm:t>
    </dgm:pt>
    <dgm:pt modelId="{86FC7D1B-F7EA-49F7-B023-9D751132A102}" type="parTrans" cxnId="{A8A647D8-A7E4-4DE0-BC82-E013A6093597}">
      <dgm:prSet/>
      <dgm:spPr/>
      <dgm:t>
        <a:bodyPr/>
        <a:lstStyle/>
        <a:p>
          <a:endParaRPr lang="en-US"/>
        </a:p>
      </dgm:t>
    </dgm:pt>
    <dgm:pt modelId="{29B093CD-6D74-4B06-96E3-EAE144643F8E}" type="sibTrans" cxnId="{A8A647D8-A7E4-4DE0-BC82-E013A6093597}">
      <dgm:prSet/>
      <dgm:spPr/>
      <dgm:t>
        <a:bodyPr/>
        <a:lstStyle/>
        <a:p>
          <a:endParaRPr lang="en-US"/>
        </a:p>
      </dgm:t>
    </dgm:pt>
    <dgm:pt modelId="{8CC6B238-159F-41F8-97BD-83508E72633A}" type="pres">
      <dgm:prSet presAssocID="{CD8F54EA-9FB1-4E10-A88B-13A531191B2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6999886-14CF-4B2A-B176-94091FE45B4A}" type="pres">
      <dgm:prSet presAssocID="{741952E0-BE1A-48D5-84F8-9DABCA3CE104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855152-C10B-468B-BA1B-116A08FDDDDB}" type="pres">
      <dgm:prSet presAssocID="{341E3B16-5385-46E8-BD53-F04D8EFA29F2}" presName="sibTrans" presStyleCnt="0"/>
      <dgm:spPr/>
    </dgm:pt>
    <dgm:pt modelId="{28980833-B645-4A7A-9DA1-3F33EB9E9504}" type="pres">
      <dgm:prSet presAssocID="{10F4C9FC-7A6D-4559-8A6B-8C637930D765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2DA432-48C6-4B24-A527-BB9FCEEBA403}" type="pres">
      <dgm:prSet presAssocID="{DF778945-A79A-4F84-8C49-37BB3F6ECBA5}" presName="sibTrans" presStyleCnt="0"/>
      <dgm:spPr/>
    </dgm:pt>
    <dgm:pt modelId="{5081F6CF-F7B7-48B9-AAC5-6028B747A6BE}" type="pres">
      <dgm:prSet presAssocID="{8ABC937A-9A1B-4C98-A1AB-55BEE2D35F07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714DBF-7675-4DA0-BA1A-D3720AEF1F15}" type="pres">
      <dgm:prSet presAssocID="{29B093CD-6D74-4B06-96E3-EAE144643F8E}" presName="sibTrans" presStyleCnt="0"/>
      <dgm:spPr/>
    </dgm:pt>
    <dgm:pt modelId="{A99CBBF1-A00C-4F64-84E0-55795505B578}" type="pres">
      <dgm:prSet presAssocID="{6CB4645C-CBDB-4723-B575-58B2DDEA96D2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CD6D08-66D1-4EF5-8A0A-17C9579FE617}" type="pres">
      <dgm:prSet presAssocID="{919AC4A9-9BE9-4E53-91B6-025BC3033CDE}" presName="sibTrans" presStyleCnt="0"/>
      <dgm:spPr/>
    </dgm:pt>
    <dgm:pt modelId="{BBE982AB-9F04-4BCE-80DB-E38EE2FF9B3E}" type="pres">
      <dgm:prSet presAssocID="{4F591AF7-5E8C-4592-B815-086A5AA9E837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8DCC77-8FA2-413C-8462-4421B57741D5}" type="pres">
      <dgm:prSet presAssocID="{B58257E8-19E0-42BC-989E-E0AE3DD46E6C}" presName="sibTrans" presStyleCnt="0"/>
      <dgm:spPr/>
    </dgm:pt>
    <dgm:pt modelId="{A9D98AA6-7A44-4EFA-AC6D-5770266CB6D3}" type="pres">
      <dgm:prSet presAssocID="{69796229-EC70-4F3F-844B-9C796C242C43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4C18D1-E5A5-4044-AD67-E1E251E8657B}" type="presOf" srcId="{0BC5F183-441B-469E-97D7-561DB1C2B959}" destId="{06999886-14CF-4B2A-B176-94091FE45B4A}" srcOrd="0" destOrd="4" presId="urn:microsoft.com/office/officeart/2005/8/layout/default"/>
    <dgm:cxn modelId="{BD5D425E-10CC-4A3A-980E-3AEF5946D0C8}" srcId="{69796229-EC70-4F3F-844B-9C796C242C43}" destId="{91D206FE-F34E-4021-A241-905F6F52FDD7}" srcOrd="1" destOrd="0" parTransId="{FC27C807-6293-4D2A-B828-77E258129D96}" sibTransId="{BCE6466B-5275-4F29-9EE6-6AFFABBE0315}"/>
    <dgm:cxn modelId="{CD825911-4DAF-40BD-A8B1-B7B8F9525681}" type="presOf" srcId="{CD8F54EA-9FB1-4E10-A88B-13A531191B21}" destId="{8CC6B238-159F-41F8-97BD-83508E72633A}" srcOrd="0" destOrd="0" presId="urn:microsoft.com/office/officeart/2005/8/layout/default"/>
    <dgm:cxn modelId="{60C5439B-21F7-4C4F-BD5A-4DDD536F02B9}" type="presOf" srcId="{98856A6E-1A51-437E-90D0-C22A72362B48}" destId="{BBE982AB-9F04-4BCE-80DB-E38EE2FF9B3E}" srcOrd="0" destOrd="1" presId="urn:microsoft.com/office/officeart/2005/8/layout/default"/>
    <dgm:cxn modelId="{FEE6BF60-9FF5-43B9-907A-0085CD0FC3A2}" srcId="{741952E0-BE1A-48D5-84F8-9DABCA3CE104}" destId="{0BC5F183-441B-469E-97D7-561DB1C2B959}" srcOrd="3" destOrd="0" parTransId="{E58A4011-7432-403D-A6A7-AD368726E741}" sibTransId="{DE2F1EAB-69D8-4923-9E3C-33407B4FDEA1}"/>
    <dgm:cxn modelId="{FC784A87-2A1C-48F3-A8CE-0AB1B4CDAF30}" srcId="{CD8F54EA-9FB1-4E10-A88B-13A531191B21}" destId="{741952E0-BE1A-48D5-84F8-9DABCA3CE104}" srcOrd="0" destOrd="0" parTransId="{7EB79291-BE6D-42B7-8FAD-685F8C809713}" sibTransId="{341E3B16-5385-46E8-BD53-F04D8EFA29F2}"/>
    <dgm:cxn modelId="{1104D35C-EDD6-421B-8C44-F23662B658D7}" srcId="{CD8F54EA-9FB1-4E10-A88B-13A531191B21}" destId="{4F591AF7-5E8C-4592-B815-086A5AA9E837}" srcOrd="4" destOrd="0" parTransId="{FC0312CE-1AEF-4A09-95C0-69F56E3579B9}" sibTransId="{B58257E8-19E0-42BC-989E-E0AE3DD46E6C}"/>
    <dgm:cxn modelId="{B97AD8D8-64BB-44A8-8853-0DF7C9197E06}" type="presOf" srcId="{8ABC937A-9A1B-4C98-A1AB-55BEE2D35F07}" destId="{5081F6CF-F7B7-48B9-AAC5-6028B747A6BE}" srcOrd="0" destOrd="0" presId="urn:microsoft.com/office/officeart/2005/8/layout/default"/>
    <dgm:cxn modelId="{58E579AB-2ED0-4336-882F-E8FFB2F38BB3}" type="presOf" srcId="{741952E0-BE1A-48D5-84F8-9DABCA3CE104}" destId="{06999886-14CF-4B2A-B176-94091FE45B4A}" srcOrd="0" destOrd="0" presId="urn:microsoft.com/office/officeart/2005/8/layout/default"/>
    <dgm:cxn modelId="{54F0CF38-2B79-4612-A61B-0E123C4DF26D}" srcId="{CD8F54EA-9FB1-4E10-A88B-13A531191B21}" destId="{6CB4645C-CBDB-4723-B575-58B2DDEA96D2}" srcOrd="3" destOrd="0" parTransId="{F03ADBBC-0AA7-462D-AFD9-6C9A01EB1333}" sibTransId="{919AC4A9-9BE9-4E53-91B6-025BC3033CDE}"/>
    <dgm:cxn modelId="{D3732DB6-C500-4229-B185-942AE6DBE7A5}" srcId="{4F591AF7-5E8C-4592-B815-086A5AA9E837}" destId="{98856A6E-1A51-437E-90D0-C22A72362B48}" srcOrd="0" destOrd="0" parTransId="{A2E4ADC3-C4AF-4737-BCDE-BEA184333904}" sibTransId="{1FE65944-2FE9-4392-BC55-A01634CA1409}"/>
    <dgm:cxn modelId="{A1033189-35A2-4540-BFCA-C4A6F5B00AE7}" type="presOf" srcId="{4F591AF7-5E8C-4592-B815-086A5AA9E837}" destId="{BBE982AB-9F04-4BCE-80DB-E38EE2FF9B3E}" srcOrd="0" destOrd="0" presId="urn:microsoft.com/office/officeart/2005/8/layout/default"/>
    <dgm:cxn modelId="{A60B5E5E-FA53-4108-9FF0-F5969E82C012}" type="presOf" srcId="{10F4C9FC-7A6D-4559-8A6B-8C637930D765}" destId="{28980833-B645-4A7A-9DA1-3F33EB9E9504}" srcOrd="0" destOrd="0" presId="urn:microsoft.com/office/officeart/2005/8/layout/default"/>
    <dgm:cxn modelId="{FDE6C99D-015A-4DB0-BE3D-DD2B404CFE43}" type="presOf" srcId="{6CB4645C-CBDB-4723-B575-58B2DDEA96D2}" destId="{A99CBBF1-A00C-4F64-84E0-55795505B578}" srcOrd="0" destOrd="0" presId="urn:microsoft.com/office/officeart/2005/8/layout/default"/>
    <dgm:cxn modelId="{D1743035-0621-4720-B9A5-1D033DEF32DD}" srcId="{CD8F54EA-9FB1-4E10-A88B-13A531191B21}" destId="{10F4C9FC-7A6D-4559-8A6B-8C637930D765}" srcOrd="1" destOrd="0" parTransId="{123A53CD-36F1-4D8D-A08B-B09F72713889}" sibTransId="{DF778945-A79A-4F84-8C49-37BB3F6ECBA5}"/>
    <dgm:cxn modelId="{762A4E86-90CA-4BBE-B497-CDA5493BE342}" srcId="{CD8F54EA-9FB1-4E10-A88B-13A531191B21}" destId="{69796229-EC70-4F3F-844B-9C796C242C43}" srcOrd="5" destOrd="0" parTransId="{FB1CD9D9-BD26-44A0-9BC7-5217DD3CB948}" sibTransId="{FE69B881-355B-41BD-8D83-A66F4D7CE724}"/>
    <dgm:cxn modelId="{B59A921C-8EE3-4326-9CE5-0FD0EE4733C3}" type="presOf" srcId="{0F707775-B8D8-4566-ACA9-0F91862A5486}" destId="{06999886-14CF-4B2A-B176-94091FE45B4A}" srcOrd="0" destOrd="3" presId="urn:microsoft.com/office/officeart/2005/8/layout/default"/>
    <dgm:cxn modelId="{49558406-047E-4BCA-A327-7D646ADEA90C}" srcId="{741952E0-BE1A-48D5-84F8-9DABCA3CE104}" destId="{BC2FC254-8EC7-4C23-B9BD-D408EA4B3051}" srcOrd="1" destOrd="0" parTransId="{35E4E4EB-E3DC-48A8-A5EE-F1513192575A}" sibTransId="{D43320E8-0F45-4427-8CBB-10D3E9D3889B}"/>
    <dgm:cxn modelId="{8D78637E-36E9-4EB3-A1A0-A4A6C1ACD1ED}" type="presOf" srcId="{162ABFCB-3E91-4248-8E63-A4CA077212A2}" destId="{A9D98AA6-7A44-4EFA-AC6D-5770266CB6D3}" srcOrd="0" destOrd="1" presId="urn:microsoft.com/office/officeart/2005/8/layout/default"/>
    <dgm:cxn modelId="{10060E9B-26E3-4F52-84C1-798A8946D276}" type="presOf" srcId="{F728320E-5DB8-4B4F-B9E2-12D37A7989D3}" destId="{BBE982AB-9F04-4BCE-80DB-E38EE2FF9B3E}" srcOrd="0" destOrd="2" presId="urn:microsoft.com/office/officeart/2005/8/layout/default"/>
    <dgm:cxn modelId="{9D696E48-14AA-4383-BD73-8EF1C38837B4}" srcId="{741952E0-BE1A-48D5-84F8-9DABCA3CE104}" destId="{4520FC85-6D33-4341-9EE6-D7137F5CCE41}" srcOrd="0" destOrd="0" parTransId="{543BAADA-1149-415C-B0D1-1C51685F9E48}" sibTransId="{8320A471-87E4-48FB-B8A0-3C7CF68C12D3}"/>
    <dgm:cxn modelId="{93BC8CD9-4DD7-4B4A-97BF-595858CFEA4C}" srcId="{4F591AF7-5E8C-4592-B815-086A5AA9E837}" destId="{F728320E-5DB8-4B4F-B9E2-12D37A7989D3}" srcOrd="1" destOrd="0" parTransId="{D1AE04A6-521F-4828-87E2-2A62254E203A}" sibTransId="{5E692EB4-1D9E-4146-8D34-B067896BD8B9}"/>
    <dgm:cxn modelId="{AE082E22-71D8-489E-A27A-A245F3C0E26E}" srcId="{741952E0-BE1A-48D5-84F8-9DABCA3CE104}" destId="{0F707775-B8D8-4566-ACA9-0F91862A5486}" srcOrd="2" destOrd="0" parTransId="{308A4E87-B840-4325-AC5D-E2EDD7D9052E}" sibTransId="{F4472528-C464-42B1-94F7-1038A2795BBA}"/>
    <dgm:cxn modelId="{FBAADCC8-753E-41B7-95C4-1A64F0FA9E29}" srcId="{69796229-EC70-4F3F-844B-9C796C242C43}" destId="{162ABFCB-3E91-4248-8E63-A4CA077212A2}" srcOrd="0" destOrd="0" parTransId="{8389FF35-256A-4F5A-AF7B-7E871C9B49D3}" sibTransId="{FFE18A2B-64D5-43E6-A79C-D00A8B3ED51F}"/>
    <dgm:cxn modelId="{D1788103-2414-496E-ACA8-1140EF88A343}" type="presOf" srcId="{4520FC85-6D33-4341-9EE6-D7137F5CCE41}" destId="{06999886-14CF-4B2A-B176-94091FE45B4A}" srcOrd="0" destOrd="1" presId="urn:microsoft.com/office/officeart/2005/8/layout/default"/>
    <dgm:cxn modelId="{93DD7565-75D7-45A4-8EF4-EEF69E12FD61}" type="presOf" srcId="{91D206FE-F34E-4021-A241-905F6F52FDD7}" destId="{A9D98AA6-7A44-4EFA-AC6D-5770266CB6D3}" srcOrd="0" destOrd="2" presId="urn:microsoft.com/office/officeart/2005/8/layout/default"/>
    <dgm:cxn modelId="{1A2E947D-D081-4511-AD16-740AA23CCE67}" type="presOf" srcId="{BC2FC254-8EC7-4C23-B9BD-D408EA4B3051}" destId="{06999886-14CF-4B2A-B176-94091FE45B4A}" srcOrd="0" destOrd="2" presId="urn:microsoft.com/office/officeart/2005/8/layout/default"/>
    <dgm:cxn modelId="{222FAFED-EF9E-4B57-AB6A-EF8F49D6A748}" type="presOf" srcId="{69796229-EC70-4F3F-844B-9C796C242C43}" destId="{A9D98AA6-7A44-4EFA-AC6D-5770266CB6D3}" srcOrd="0" destOrd="0" presId="urn:microsoft.com/office/officeart/2005/8/layout/default"/>
    <dgm:cxn modelId="{A8A647D8-A7E4-4DE0-BC82-E013A6093597}" srcId="{CD8F54EA-9FB1-4E10-A88B-13A531191B21}" destId="{8ABC937A-9A1B-4C98-A1AB-55BEE2D35F07}" srcOrd="2" destOrd="0" parTransId="{86FC7D1B-F7EA-49F7-B023-9D751132A102}" sibTransId="{29B093CD-6D74-4B06-96E3-EAE144643F8E}"/>
    <dgm:cxn modelId="{455A6780-3B57-4A92-9B10-852193F3598B}" type="presParOf" srcId="{8CC6B238-159F-41F8-97BD-83508E72633A}" destId="{06999886-14CF-4B2A-B176-94091FE45B4A}" srcOrd="0" destOrd="0" presId="urn:microsoft.com/office/officeart/2005/8/layout/default"/>
    <dgm:cxn modelId="{3766338C-7DA5-4A2D-B9E4-1D4A2849E7CA}" type="presParOf" srcId="{8CC6B238-159F-41F8-97BD-83508E72633A}" destId="{B4855152-C10B-468B-BA1B-116A08FDDDDB}" srcOrd="1" destOrd="0" presId="urn:microsoft.com/office/officeart/2005/8/layout/default"/>
    <dgm:cxn modelId="{AA01073F-1E9C-4FD9-8BE5-49733A0E876B}" type="presParOf" srcId="{8CC6B238-159F-41F8-97BD-83508E72633A}" destId="{28980833-B645-4A7A-9DA1-3F33EB9E9504}" srcOrd="2" destOrd="0" presId="urn:microsoft.com/office/officeart/2005/8/layout/default"/>
    <dgm:cxn modelId="{8D31849C-6017-4C5A-8F62-8BD87778891E}" type="presParOf" srcId="{8CC6B238-159F-41F8-97BD-83508E72633A}" destId="{602DA432-48C6-4B24-A527-BB9FCEEBA403}" srcOrd="3" destOrd="0" presId="urn:microsoft.com/office/officeart/2005/8/layout/default"/>
    <dgm:cxn modelId="{0FF929BD-77C7-4069-8BB2-72305ED49A6E}" type="presParOf" srcId="{8CC6B238-159F-41F8-97BD-83508E72633A}" destId="{5081F6CF-F7B7-48B9-AAC5-6028B747A6BE}" srcOrd="4" destOrd="0" presId="urn:microsoft.com/office/officeart/2005/8/layout/default"/>
    <dgm:cxn modelId="{5FE9BD81-8A79-4C3A-ACA6-65C01033661E}" type="presParOf" srcId="{8CC6B238-159F-41F8-97BD-83508E72633A}" destId="{96714DBF-7675-4DA0-BA1A-D3720AEF1F15}" srcOrd="5" destOrd="0" presId="urn:microsoft.com/office/officeart/2005/8/layout/default"/>
    <dgm:cxn modelId="{12F582D3-E682-42ED-864A-4D49C1B2C526}" type="presParOf" srcId="{8CC6B238-159F-41F8-97BD-83508E72633A}" destId="{A99CBBF1-A00C-4F64-84E0-55795505B578}" srcOrd="6" destOrd="0" presId="urn:microsoft.com/office/officeart/2005/8/layout/default"/>
    <dgm:cxn modelId="{3138ED5C-20C5-4170-B160-0016920456E6}" type="presParOf" srcId="{8CC6B238-159F-41F8-97BD-83508E72633A}" destId="{A4CD6D08-66D1-4EF5-8A0A-17C9579FE617}" srcOrd="7" destOrd="0" presId="urn:microsoft.com/office/officeart/2005/8/layout/default"/>
    <dgm:cxn modelId="{2C664590-369A-4AF0-86E9-D634D72B6DE5}" type="presParOf" srcId="{8CC6B238-159F-41F8-97BD-83508E72633A}" destId="{BBE982AB-9F04-4BCE-80DB-E38EE2FF9B3E}" srcOrd="8" destOrd="0" presId="urn:microsoft.com/office/officeart/2005/8/layout/default"/>
    <dgm:cxn modelId="{88D2118E-4E93-45A3-AD34-77DF79110925}" type="presParOf" srcId="{8CC6B238-159F-41F8-97BD-83508E72633A}" destId="{DF8DCC77-8FA2-413C-8462-4421B57741D5}" srcOrd="9" destOrd="0" presId="urn:microsoft.com/office/officeart/2005/8/layout/default"/>
    <dgm:cxn modelId="{BA368757-10F6-4954-B8FD-E188691B2687}" type="presParOf" srcId="{8CC6B238-159F-41F8-97BD-83508E72633A}" destId="{A9D98AA6-7A44-4EFA-AC6D-5770266CB6D3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999886-14CF-4B2A-B176-94091FE45B4A}">
      <dsp:nvSpPr>
        <dsp:cNvPr id="0" name=""/>
        <dsp:cNvSpPr/>
      </dsp:nvSpPr>
      <dsp:spPr>
        <a:xfrm>
          <a:off x="0" y="485774"/>
          <a:ext cx="1714499" cy="10287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u="sng" kern="1200"/>
            <a:t>TMC Incident Information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Safety service patrol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Crowdsourced data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CCTV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Other</a:t>
          </a:r>
        </a:p>
      </dsp:txBody>
      <dsp:txXfrm>
        <a:off x="0" y="485774"/>
        <a:ext cx="1714499" cy="1028700"/>
      </dsp:txXfrm>
    </dsp:sp>
    <dsp:sp modelId="{28980833-B645-4A7A-9DA1-3F33EB9E9504}">
      <dsp:nvSpPr>
        <dsp:cNvPr id="0" name=""/>
        <dsp:cNvSpPr/>
      </dsp:nvSpPr>
      <dsp:spPr>
        <a:xfrm>
          <a:off x="1885950" y="485774"/>
          <a:ext cx="1714499" cy="10287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u="sng" kern="1200"/>
            <a:t>Crash Database</a:t>
          </a:r>
        </a:p>
      </dsp:txBody>
      <dsp:txXfrm>
        <a:off x="1885950" y="485774"/>
        <a:ext cx="1714499" cy="1028700"/>
      </dsp:txXfrm>
    </dsp:sp>
    <dsp:sp modelId="{5081F6CF-F7B7-48B9-AAC5-6028B747A6BE}">
      <dsp:nvSpPr>
        <dsp:cNvPr id="0" name=""/>
        <dsp:cNvSpPr/>
      </dsp:nvSpPr>
      <dsp:spPr>
        <a:xfrm>
          <a:off x="3771900" y="485774"/>
          <a:ext cx="1714499" cy="10287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u="sng" kern="1200"/>
            <a:t>Roadway Geometry</a:t>
          </a:r>
        </a:p>
      </dsp:txBody>
      <dsp:txXfrm>
        <a:off x="3771900" y="485774"/>
        <a:ext cx="1714499" cy="1028700"/>
      </dsp:txXfrm>
    </dsp:sp>
    <dsp:sp modelId="{A99CBBF1-A00C-4F64-84E0-55795505B578}">
      <dsp:nvSpPr>
        <dsp:cNvPr id="0" name=""/>
        <dsp:cNvSpPr/>
      </dsp:nvSpPr>
      <dsp:spPr>
        <a:xfrm>
          <a:off x="0" y="1685925"/>
          <a:ext cx="1714499" cy="10287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u="sng" kern="1200"/>
            <a:t>Probe Speed Data</a:t>
          </a:r>
        </a:p>
      </dsp:txBody>
      <dsp:txXfrm>
        <a:off x="0" y="1685925"/>
        <a:ext cx="1714499" cy="1028700"/>
      </dsp:txXfrm>
    </dsp:sp>
    <dsp:sp modelId="{BBE982AB-9F04-4BCE-80DB-E38EE2FF9B3E}">
      <dsp:nvSpPr>
        <dsp:cNvPr id="0" name=""/>
        <dsp:cNvSpPr/>
      </dsp:nvSpPr>
      <dsp:spPr>
        <a:xfrm>
          <a:off x="1885950" y="1685925"/>
          <a:ext cx="1714499" cy="10287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u="sng" kern="120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u="sng" kern="1200"/>
            <a:t>Traffic Data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Sensors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AADT </a:t>
          </a:r>
        </a:p>
      </dsp:txBody>
      <dsp:txXfrm>
        <a:off x="1885950" y="1685925"/>
        <a:ext cx="1714499" cy="1028700"/>
      </dsp:txXfrm>
    </dsp:sp>
    <dsp:sp modelId="{A9D98AA6-7A44-4EFA-AC6D-5770266CB6D3}">
      <dsp:nvSpPr>
        <dsp:cNvPr id="0" name=""/>
        <dsp:cNvSpPr/>
      </dsp:nvSpPr>
      <dsp:spPr>
        <a:xfrm>
          <a:off x="3771900" y="1685925"/>
          <a:ext cx="1714499" cy="10287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u="sng" kern="120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u="sng" kern="1200"/>
            <a:t>Weather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Current condtions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Forecasted condtions</a:t>
          </a:r>
        </a:p>
      </dsp:txBody>
      <dsp:txXfrm>
        <a:off x="3771900" y="1685925"/>
        <a:ext cx="1714499" cy="1028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3160-3E62-4F0D-A4F5-4D1A06F12199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41E5-732A-433C-96A9-D6F74BAD1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79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3160-3E62-4F0D-A4F5-4D1A06F12199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41E5-732A-433C-96A9-D6F74BAD1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2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3160-3E62-4F0D-A4F5-4D1A06F12199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41E5-732A-433C-96A9-D6F74BAD1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10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3160-3E62-4F0D-A4F5-4D1A06F12199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41E5-732A-433C-96A9-D6F74BAD1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84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3160-3E62-4F0D-A4F5-4D1A06F12199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41E5-732A-433C-96A9-D6F74BAD1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12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3160-3E62-4F0D-A4F5-4D1A06F12199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41E5-732A-433C-96A9-D6F74BAD1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74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3160-3E62-4F0D-A4F5-4D1A06F12199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41E5-732A-433C-96A9-D6F74BAD1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3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3160-3E62-4F0D-A4F5-4D1A06F12199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41E5-732A-433C-96A9-D6F74BAD1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52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3160-3E62-4F0D-A4F5-4D1A06F12199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41E5-732A-433C-96A9-D6F74BAD1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99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3160-3E62-4F0D-A4F5-4D1A06F12199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41E5-732A-433C-96A9-D6F74BAD1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37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3160-3E62-4F0D-A4F5-4D1A06F12199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41E5-732A-433C-96A9-D6F74BAD1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73160-3E62-4F0D-A4F5-4D1A06F12199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041E5-732A-433C-96A9-D6F74BAD1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5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Return to normal operating conditions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CE 650c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002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will benefit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Traffic Management Centers</a:t>
            </a:r>
          </a:p>
          <a:p>
            <a:pPr lvl="1"/>
            <a:r>
              <a:rPr lang="en-US" dirty="0" smtClean="0"/>
              <a:t>Make decisions on deploying resources and mitigation strategies</a:t>
            </a:r>
          </a:p>
          <a:p>
            <a:r>
              <a:rPr lang="en-US" dirty="0" smtClean="0"/>
              <a:t>Traffic Incident Management</a:t>
            </a:r>
          </a:p>
          <a:p>
            <a:pPr lvl="1"/>
            <a:r>
              <a:rPr lang="en-US" dirty="0" smtClean="0"/>
              <a:t>Use after action reviews to guide future decisions.</a:t>
            </a:r>
          </a:p>
          <a:p>
            <a:r>
              <a:rPr lang="en-US" dirty="0" smtClean="0"/>
              <a:t>Maintenance</a:t>
            </a:r>
          </a:p>
          <a:p>
            <a:pPr lvl="1"/>
            <a:r>
              <a:rPr lang="en-US" dirty="0" smtClean="0"/>
              <a:t>Use as a performance measure to learn how to deploy material and plows</a:t>
            </a:r>
          </a:p>
          <a:p>
            <a:r>
              <a:rPr lang="en-US" dirty="0" smtClean="0"/>
              <a:t>Traveling public</a:t>
            </a:r>
          </a:p>
          <a:p>
            <a:pPr lvl="1"/>
            <a:r>
              <a:rPr lang="en-US" dirty="0" smtClean="0"/>
              <a:t>Route guidance/avoidance</a:t>
            </a:r>
          </a:p>
          <a:p>
            <a:pPr lvl="1"/>
            <a:r>
              <a:rPr lang="en-US" dirty="0" smtClean="0"/>
              <a:t>Safety decisions</a:t>
            </a:r>
          </a:p>
          <a:p>
            <a:r>
              <a:rPr lang="en-US" dirty="0" smtClean="0"/>
              <a:t>Connected Vehicles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028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Estimating how long an incident will impact traffic (return to normal operating condition)</a:t>
            </a:r>
          </a:p>
          <a:p>
            <a:endParaRPr lang="en-US" dirty="0"/>
          </a:p>
          <a:p>
            <a:r>
              <a:rPr lang="en-US" dirty="0" smtClean="0"/>
              <a:t>Incorporating real-time traffic speeds and weather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04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Incident duration varies between models</a:t>
            </a:r>
          </a:p>
          <a:p>
            <a:endParaRPr lang="en-US" dirty="0"/>
          </a:p>
          <a:p>
            <a:r>
              <a:rPr lang="en-US" dirty="0" smtClean="0"/>
              <a:t>Types of incident varied</a:t>
            </a:r>
          </a:p>
          <a:p>
            <a:endParaRPr lang="en-US" dirty="0"/>
          </a:p>
          <a:p>
            <a:r>
              <a:rPr lang="en-US" dirty="0" smtClean="0"/>
              <a:t>No models developed for real time use</a:t>
            </a:r>
          </a:p>
          <a:p>
            <a:endParaRPr lang="en-US" dirty="0"/>
          </a:p>
          <a:p>
            <a:r>
              <a:rPr lang="en-US" dirty="0" smtClean="0"/>
              <a:t>No real-time weather or speed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077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267658" y="308587"/>
            <a:ext cx="9394424" cy="3890550"/>
          </a:xfrm>
          <a:prstGeom prst="rect">
            <a:avLst/>
          </a:prstGeom>
        </p:spPr>
      </p:pic>
      <p:sp>
        <p:nvSpPr>
          <p:cNvPr id="3" name="Content Placeholder 2"/>
          <p:cNvSpPr txBox="1">
            <a:spLocks/>
          </p:cNvSpPr>
          <p:nvPr/>
        </p:nvSpPr>
        <p:spPr>
          <a:xfrm>
            <a:off x="909222" y="4400149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Most models focused on clearance time instead of duration because of the data available.</a:t>
            </a:r>
          </a:p>
          <a:p>
            <a:endParaRPr lang="en-US" dirty="0"/>
          </a:p>
          <a:p>
            <a:r>
              <a:rPr lang="en-US" dirty="0" smtClean="0"/>
              <a:t>Most focused on accidents and hazards/stalled vehicles based on the data available.  Most did not consider weather or reoccurring events.</a:t>
            </a:r>
          </a:p>
          <a:p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806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models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Truncated regression model</a:t>
            </a:r>
          </a:p>
          <a:p>
            <a:endParaRPr lang="en-US" dirty="0"/>
          </a:p>
          <a:p>
            <a:r>
              <a:rPr lang="en-US" dirty="0" smtClean="0"/>
              <a:t>Bayesian Network</a:t>
            </a:r>
          </a:p>
          <a:p>
            <a:endParaRPr lang="en-US" dirty="0"/>
          </a:p>
          <a:p>
            <a:r>
              <a:rPr lang="en-US" dirty="0" smtClean="0"/>
              <a:t>Machine Learning</a:t>
            </a:r>
          </a:p>
          <a:p>
            <a:endParaRPr lang="en-US" dirty="0"/>
          </a:p>
          <a:p>
            <a:r>
              <a:rPr lang="en-US" dirty="0" smtClean="0"/>
              <a:t>Artificial Neural Networks</a:t>
            </a:r>
          </a:p>
          <a:p>
            <a:endParaRPr lang="en-US" dirty="0"/>
          </a:p>
          <a:p>
            <a:r>
              <a:rPr lang="en-US" dirty="0" smtClean="0"/>
              <a:t>Classification and Regression Tree</a:t>
            </a:r>
          </a:p>
          <a:p>
            <a:endParaRPr lang="en-US" dirty="0"/>
          </a:p>
          <a:p>
            <a:r>
              <a:rPr lang="en-US" dirty="0" smtClean="0"/>
              <a:t>Hazard Based Model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3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models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Truncated regression model</a:t>
            </a:r>
          </a:p>
          <a:p>
            <a:endParaRPr lang="en-US" dirty="0"/>
          </a:p>
          <a:p>
            <a:r>
              <a:rPr lang="en-US" dirty="0" smtClean="0"/>
              <a:t>Bayesian Network</a:t>
            </a:r>
          </a:p>
          <a:p>
            <a:endParaRPr lang="en-US" dirty="0"/>
          </a:p>
          <a:p>
            <a:r>
              <a:rPr lang="en-US" dirty="0" smtClean="0"/>
              <a:t>Machine Learning</a:t>
            </a:r>
          </a:p>
          <a:p>
            <a:endParaRPr lang="en-US" dirty="0"/>
          </a:p>
          <a:p>
            <a:r>
              <a:rPr lang="en-US" sz="3800" b="1" dirty="0" smtClean="0"/>
              <a:t>Artificial Neural Networks</a:t>
            </a:r>
          </a:p>
          <a:p>
            <a:endParaRPr lang="en-US" sz="3800" b="1" dirty="0"/>
          </a:p>
          <a:p>
            <a:r>
              <a:rPr lang="en-US" sz="3800" b="1" dirty="0" smtClean="0"/>
              <a:t>Classification and Regression Tree</a:t>
            </a:r>
          </a:p>
          <a:p>
            <a:endParaRPr lang="en-US" dirty="0"/>
          </a:p>
          <a:p>
            <a:r>
              <a:rPr lang="en-US" dirty="0" smtClean="0"/>
              <a:t>Hazard Based Model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048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models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Truncated regression model</a:t>
            </a:r>
          </a:p>
          <a:p>
            <a:endParaRPr lang="en-US" dirty="0"/>
          </a:p>
          <a:p>
            <a:r>
              <a:rPr lang="en-US" dirty="0" smtClean="0"/>
              <a:t>Bayesian Network</a:t>
            </a:r>
          </a:p>
          <a:p>
            <a:endParaRPr lang="en-US" dirty="0"/>
          </a:p>
          <a:p>
            <a:r>
              <a:rPr lang="en-US" dirty="0" smtClean="0"/>
              <a:t>Machine Learning</a:t>
            </a:r>
          </a:p>
          <a:p>
            <a:endParaRPr lang="en-US" dirty="0"/>
          </a:p>
          <a:p>
            <a:r>
              <a:rPr lang="en-US" sz="3800" b="1" dirty="0" smtClean="0"/>
              <a:t>Artificial Neural Networks</a:t>
            </a:r>
          </a:p>
          <a:p>
            <a:endParaRPr lang="en-US" sz="3800" b="1" dirty="0"/>
          </a:p>
          <a:p>
            <a:r>
              <a:rPr lang="en-US" sz="3800" b="1" dirty="0" smtClean="0"/>
              <a:t>Classification and Regression Tree</a:t>
            </a:r>
          </a:p>
          <a:p>
            <a:endParaRPr lang="en-US" dirty="0"/>
          </a:p>
          <a:p>
            <a:r>
              <a:rPr lang="en-US" dirty="0" smtClean="0"/>
              <a:t>Hazard Based Model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22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Minnesota DOT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 condition regain time</a:t>
            </a:r>
          </a:p>
          <a:p>
            <a:endParaRPr lang="en-US" dirty="0"/>
          </a:p>
          <a:p>
            <a:r>
              <a:rPr lang="en-US" dirty="0" smtClean="0"/>
              <a:t>Used to estimate when traffic returns to normal during winter weather</a:t>
            </a:r>
          </a:p>
          <a:p>
            <a:endParaRPr lang="en-US" dirty="0"/>
          </a:p>
          <a:p>
            <a:r>
              <a:rPr lang="en-US" dirty="0" smtClean="0"/>
              <a:t>Created speed density relationships and measured when traffic reached 80 or 90% or normal dry condition.</a:t>
            </a:r>
          </a:p>
          <a:p>
            <a:endParaRPr lang="en-US" dirty="0"/>
          </a:p>
          <a:p>
            <a:r>
              <a:rPr lang="en-US" dirty="0" smtClean="0"/>
              <a:t>Looking to develop a daily and real-time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812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3352800" y="1828800"/>
          <a:ext cx="548640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635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267</Words>
  <Application>Microsoft Office PowerPoint</Application>
  <PresentationFormat>Widescreen</PresentationFormat>
  <Paragraphs>88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Return to normal operating conditions model</vt:lpstr>
      <vt:lpstr>Project</vt:lpstr>
      <vt:lpstr>Literature Review</vt:lpstr>
      <vt:lpstr>PowerPoint Presentation</vt:lpstr>
      <vt:lpstr>Different models used</vt:lpstr>
      <vt:lpstr>Different models used</vt:lpstr>
      <vt:lpstr>Different models used</vt:lpstr>
      <vt:lpstr>Minnesota DOT </vt:lpstr>
      <vt:lpstr>PowerPoint Presentation</vt:lpstr>
      <vt:lpstr>Who will benefit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Return to normal operating conditions model</dc:title>
  <dc:creator>Knickerbocker, Skylar [ITRNS]</dc:creator>
  <cp:lastModifiedBy>Knickerbocker, Skylar [ITRNS]</cp:lastModifiedBy>
  <cp:revision>3</cp:revision>
  <dcterms:created xsi:type="dcterms:W3CDTF">2017-02-09T18:08:42Z</dcterms:created>
  <dcterms:modified xsi:type="dcterms:W3CDTF">2017-02-09T18:18:07Z</dcterms:modified>
</cp:coreProperties>
</file>