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9" autoAdjust="0"/>
    <p:restoredTop sz="94660"/>
  </p:normalViewPr>
  <p:slideViewPr>
    <p:cSldViewPr snapToGrid="0">
      <p:cViewPr>
        <p:scale>
          <a:sx n="50" d="100"/>
          <a:sy n="50" d="100"/>
        </p:scale>
        <p:origin x="1172" y="6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FBF61AD-2604-4D03-82A7-486180900F4B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BC98045-3804-4DAB-906B-D4EC8CA6BB2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655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61AD-2604-4D03-82A7-486180900F4B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98045-3804-4DAB-906B-D4EC8CA6B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9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61AD-2604-4D03-82A7-486180900F4B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98045-3804-4DAB-906B-D4EC8CA6B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83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61AD-2604-4D03-82A7-486180900F4B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98045-3804-4DAB-906B-D4EC8CA6B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01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61AD-2604-4D03-82A7-486180900F4B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98045-3804-4DAB-906B-D4EC8CA6BB2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311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61AD-2604-4D03-82A7-486180900F4B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98045-3804-4DAB-906B-D4EC8CA6B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1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61AD-2604-4D03-82A7-486180900F4B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98045-3804-4DAB-906B-D4EC8CA6B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38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61AD-2604-4D03-82A7-486180900F4B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98045-3804-4DAB-906B-D4EC8CA6B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05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61AD-2604-4D03-82A7-486180900F4B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98045-3804-4DAB-906B-D4EC8CA6B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0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61AD-2604-4D03-82A7-486180900F4B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98045-3804-4DAB-906B-D4EC8CA6B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1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61AD-2604-4D03-82A7-486180900F4B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98045-3804-4DAB-906B-D4EC8CA6B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48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8FBF61AD-2604-4D03-82A7-486180900F4B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BC98045-3804-4DAB-906B-D4EC8CA6B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45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Evaluating Lateral Position on Rural Roadways using SHRP 2 Naturalistic Driving Data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Nicole Oneyear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94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9400"/>
            <a:ext cx="9875520" cy="1356360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752600"/>
            <a:ext cx="9872871" cy="43434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Roadway departure crashes are responsible for over 50% of roadway fatalities (FHWA and FARS)</a:t>
            </a:r>
          </a:p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79.5% of fatal roadway departure crashes occur in rural settings (FARS)</a:t>
            </a:r>
          </a:p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45 of the US states Strategic Highway Safety Plans (SHSPs) include roadway departures as an emphasis area</a:t>
            </a:r>
          </a:p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Countermeasures are often used to reduce roadway departures, however only limited information exists on their effectiveness</a:t>
            </a:r>
          </a:p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Second Strategic Highway Safety Program (SHRP 2) Naturalistic Driving Study (NDS) provides an opportunity to study countermeasures effect on driver behavior (speed, lateral position, distraction)</a:t>
            </a: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705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9400"/>
            <a:ext cx="9875520" cy="1356360"/>
          </a:xfrm>
        </p:spPr>
        <p:txBody>
          <a:bodyPr/>
          <a:lstStyle/>
          <a:p>
            <a:r>
              <a:rPr lang="en-US" dirty="0" smtClean="0"/>
              <a:t>Research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775460"/>
            <a:ext cx="9872871" cy="4038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Determine the effect roadway and driver characteristics have on a drivers lateral position. </a:t>
            </a:r>
          </a:p>
          <a:p>
            <a:pPr lvl="1"/>
            <a:r>
              <a:rPr lang="en-US" sz="2400" dirty="0" smtClean="0"/>
              <a:t>Lateral position is used as a surrogate measure since roadway departure is the consequence of failure to properly lane keep.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2044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9400"/>
            <a:ext cx="9875520" cy="1356360"/>
          </a:xfrm>
        </p:spPr>
        <p:txBody>
          <a:bodyPr/>
          <a:lstStyle/>
          <a:p>
            <a:r>
              <a:rPr lang="en-US" dirty="0" smtClean="0"/>
              <a:t>Data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35760"/>
            <a:ext cx="9872871" cy="4460240"/>
          </a:xfrm>
        </p:spPr>
        <p:txBody>
          <a:bodyPr/>
          <a:lstStyle/>
          <a:p>
            <a:pPr marL="45720" indent="0"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SHRP 2 NDS data (~10,000 traces)</a:t>
            </a:r>
          </a:p>
          <a:p>
            <a:pPr lvl="1"/>
            <a:r>
              <a:rPr lang="en-US" sz="2400" dirty="0" smtClean="0">
                <a:solidFill>
                  <a:schemeClr val="tx2"/>
                </a:solidFill>
              </a:rPr>
              <a:t>Time series data</a:t>
            </a:r>
          </a:p>
          <a:p>
            <a:pPr lvl="2"/>
            <a:r>
              <a:rPr lang="en-US" sz="2000" dirty="0" smtClean="0"/>
              <a:t>Vehicle network data (speed, acceleration, pedal position, lateral position)</a:t>
            </a:r>
          </a:p>
          <a:p>
            <a:pPr lvl="2"/>
            <a:r>
              <a:rPr lang="en-US" sz="2000" dirty="0" smtClean="0"/>
              <a:t>Accelerometer data</a:t>
            </a:r>
          </a:p>
          <a:p>
            <a:pPr lvl="2"/>
            <a:r>
              <a:rPr lang="en-US" sz="2000" dirty="0" smtClean="0"/>
              <a:t>GPS</a:t>
            </a:r>
          </a:p>
          <a:p>
            <a:pPr lvl="1"/>
            <a:r>
              <a:rPr lang="en-US" sz="2400" dirty="0" smtClean="0">
                <a:solidFill>
                  <a:schemeClr val="tx2"/>
                </a:solidFill>
              </a:rPr>
              <a:t>Forward, rear, over the shoulder and face video</a:t>
            </a:r>
          </a:p>
          <a:p>
            <a:pPr lvl="1"/>
            <a:r>
              <a:rPr lang="en-US" sz="2400" dirty="0" smtClean="0">
                <a:solidFill>
                  <a:schemeClr val="tx2"/>
                </a:solidFill>
              </a:rPr>
              <a:t>Driver information</a:t>
            </a:r>
          </a:p>
          <a:p>
            <a:pPr lvl="1"/>
            <a:endParaRPr lang="en-US" sz="2400" dirty="0">
              <a:solidFill>
                <a:schemeClr val="tx2"/>
              </a:solidFill>
            </a:endParaRPr>
          </a:p>
          <a:p>
            <a:pPr marL="45720" indent="0">
              <a:buNone/>
            </a:pPr>
            <a:r>
              <a:rPr lang="en-US" sz="2600" dirty="0" smtClean="0">
                <a:solidFill>
                  <a:schemeClr val="tx2"/>
                </a:solidFill>
              </a:rPr>
              <a:t>Roadway Information Database</a:t>
            </a:r>
          </a:p>
          <a:p>
            <a:pPr lvl="2"/>
            <a:r>
              <a:rPr lang="en-US" sz="2400" dirty="0">
                <a:solidFill>
                  <a:schemeClr val="tx2"/>
                </a:solidFill>
              </a:rPr>
              <a:t>Roadway alignment, shoulder width and type, signing, lighting, intersection locations, rumble strips, etc.</a:t>
            </a:r>
          </a:p>
          <a:p>
            <a:pPr lvl="1"/>
            <a:endParaRPr lang="en-US" sz="2400" dirty="0">
              <a:solidFill>
                <a:schemeClr val="tx2"/>
              </a:solidFill>
            </a:endParaRPr>
          </a:p>
          <a:p>
            <a:pPr lvl="1"/>
            <a:endParaRPr lang="en-US" sz="2400" dirty="0" smtClean="0">
              <a:solidFill>
                <a:schemeClr val="tx2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965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000"/>
            <a:ext cx="9875520" cy="1356360"/>
          </a:xfrm>
        </p:spPr>
        <p:txBody>
          <a:bodyPr/>
          <a:lstStyle/>
          <a:p>
            <a:r>
              <a:rPr lang="en-US" dirty="0" smtClean="0"/>
              <a:t>Data 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27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Spatially correlate events and determine distance from:</a:t>
            </a:r>
          </a:p>
          <a:p>
            <a:pPr lvl="1"/>
            <a:r>
              <a:rPr lang="en-US" sz="2400" dirty="0" smtClean="0"/>
              <a:t>Curves - location of Point of Curvature (PC)</a:t>
            </a:r>
          </a:p>
          <a:p>
            <a:pPr lvl="1"/>
            <a:r>
              <a:rPr lang="en-US" sz="2400" dirty="0" smtClean="0"/>
              <a:t>Tangents – location of countermeasure of interest </a:t>
            </a:r>
          </a:p>
          <a:p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Mine data to determine those with adequate lateral position data at:</a:t>
            </a:r>
          </a:p>
          <a:p>
            <a:pPr lvl="1"/>
            <a:r>
              <a:rPr lang="en-US" sz="2400" dirty="0" smtClean="0"/>
              <a:t>Curves – 300 m upstream of curve, PC and Center of Curve (CC)</a:t>
            </a:r>
          </a:p>
          <a:p>
            <a:pPr lvl="1">
              <a:tabLst>
                <a:tab pos="2055813" algn="l"/>
              </a:tabLst>
            </a:pPr>
            <a:r>
              <a:rPr lang="en-US" sz="2400" dirty="0" smtClean="0"/>
              <a:t>Tangents – 300 m upstream, at, 300 m downstream and 600 m downstream of start of countermeasure </a:t>
            </a:r>
          </a:p>
          <a:p>
            <a:endParaRPr lang="en-US" sz="2400" dirty="0"/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00"/>
          <a:stretch/>
        </p:blipFill>
        <p:spPr bwMode="auto">
          <a:xfrm>
            <a:off x="574357" y="4537552"/>
            <a:ext cx="6159500" cy="1888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700" y="4537552"/>
            <a:ext cx="4619943" cy="1888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39571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351" y="231140"/>
            <a:ext cx="9875520" cy="1356360"/>
          </a:xfrm>
        </p:spPr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000" y="1460500"/>
            <a:ext cx="10482471" cy="45085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Lateral position will be smoothed and sampled at the intervals listed.</a:t>
            </a:r>
          </a:p>
          <a:p>
            <a:pPr marL="45720" indent="0">
              <a:spcBef>
                <a:spcPts val="0"/>
              </a:spcBef>
              <a:buNone/>
            </a:pPr>
            <a:endParaRPr lang="en-US" sz="10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Roadway characteristics will be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sampled from the 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RID at each of the interval points</a:t>
            </a:r>
          </a:p>
          <a:p>
            <a:pPr lvl="1"/>
            <a:r>
              <a:rPr lang="en-US" sz="2400" dirty="0" smtClean="0"/>
              <a:t>Speed limit, countermeasure presence, lane width, ADT, curve radius, etc</a:t>
            </a:r>
            <a:r>
              <a:rPr lang="en-US" sz="2800" dirty="0" smtClean="0"/>
              <a:t>.</a:t>
            </a:r>
          </a:p>
          <a:p>
            <a:pPr marL="274320" lvl="1" indent="0">
              <a:spcBef>
                <a:spcPts val="0"/>
              </a:spcBef>
              <a:buNone/>
            </a:pPr>
            <a:endParaRPr lang="en-US" sz="1000" dirty="0" smtClean="0"/>
          </a:p>
          <a:p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Additional information will be incorporated for each data point</a:t>
            </a:r>
          </a:p>
          <a:p>
            <a:pPr lvl="1"/>
            <a:r>
              <a:rPr lang="en-US" sz="2400" dirty="0"/>
              <a:t>D</a:t>
            </a:r>
            <a:r>
              <a:rPr lang="en-US" sz="2400" dirty="0" smtClean="0"/>
              <a:t>river information – gender, age, driving history, education, etc.</a:t>
            </a:r>
          </a:p>
          <a:p>
            <a:pPr lvl="1"/>
            <a:r>
              <a:rPr lang="en-US" sz="2400" dirty="0" smtClean="0"/>
              <a:t>Kinematic driver data – glance location and distraction presence (if available)</a:t>
            </a:r>
          </a:p>
          <a:p>
            <a:pPr lvl="1"/>
            <a:r>
              <a:rPr lang="en-US" sz="2400" dirty="0" smtClean="0"/>
              <a:t> Environmental data – day/night, wet/dry/snow</a:t>
            </a:r>
          </a:p>
          <a:p>
            <a:pPr marL="274320" lvl="1" indent="0">
              <a:buNone/>
            </a:pPr>
            <a:endParaRPr lang="en-US" sz="1000" dirty="0" smtClean="0"/>
          </a:p>
          <a:p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Linear mixed effects model with lane offset will be developed</a:t>
            </a:r>
          </a:p>
        </p:txBody>
      </p:sp>
    </p:spTree>
    <p:extLst>
      <p:ext uri="{BB962C8B-B14F-4D97-AF65-F5344CB8AC3E}">
        <p14:creationId xmlns:p14="http://schemas.microsoft.com/office/powerpoint/2010/main" val="422800626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Custom 6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9C0C0C"/>
      </a:accent1>
      <a:accent2>
        <a:srgbClr val="3F3F3F"/>
      </a:accent2>
      <a:accent3>
        <a:srgbClr val="B2324B"/>
      </a:accent3>
      <a:accent4>
        <a:srgbClr val="E8AF0E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78</TotalTime>
  <Words>388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Corbel</vt:lpstr>
      <vt:lpstr>Times New Roman</vt:lpstr>
      <vt:lpstr>Basis</vt:lpstr>
      <vt:lpstr>Evaluating Lateral Position on Rural Roadways using SHRP 2 Naturalistic Driving Data</vt:lpstr>
      <vt:lpstr>Background</vt:lpstr>
      <vt:lpstr>Research Question</vt:lpstr>
      <vt:lpstr>Data Description</vt:lpstr>
      <vt:lpstr>Data Analysis </vt:lpstr>
      <vt:lpstr>Data Analysis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Oneyear, Nicole L [ITRNS]</dc:creator>
  <cp:lastModifiedBy>Oneyear, Nicole L [ITRNS]</cp:lastModifiedBy>
  <cp:revision>8</cp:revision>
  <dcterms:created xsi:type="dcterms:W3CDTF">2017-02-08T21:11:52Z</dcterms:created>
  <dcterms:modified xsi:type="dcterms:W3CDTF">2017-02-08T22:30:48Z</dcterms:modified>
</cp:coreProperties>
</file>