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92233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713" autoAdjust="0"/>
  </p:normalViewPr>
  <p:slideViewPr>
    <p:cSldViewPr snapToGrid="0">
      <p:cViewPr varScale="1">
        <p:scale>
          <a:sx n="71" d="100"/>
          <a:sy n="71" d="100"/>
        </p:scale>
        <p:origin x="168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4445" y="1"/>
            <a:ext cx="3996796" cy="351737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B3921D3D-DE44-4465-ABF4-84FBE00E8642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45" y="6658664"/>
            <a:ext cx="3996796" cy="351736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ECEF2E4C-3DD8-4F4B-93EF-C77EB7CE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830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4463" y="0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AADBE-29F2-48EE-9373-ABBBBEAFD225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5300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73438"/>
            <a:ext cx="737870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399732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4463" y="6659563"/>
            <a:ext cx="399732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13E4-E1C7-4407-A323-0687B1DC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models that can be updated in real-time</a:t>
            </a:r>
          </a:p>
          <a:p>
            <a:r>
              <a:rPr lang="en-US" dirty="0"/>
              <a:t>Sensitive to short-term and long-term trends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3E4-E1C7-4407-A323-0687B1DC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models that can be updated in real-time</a:t>
            </a:r>
          </a:p>
          <a:p>
            <a:r>
              <a:rPr lang="en-US" dirty="0"/>
              <a:t>Sensitive to short-term and long-term trends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3E4-E1C7-4407-A323-0687B1DC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California: works based on the occupancy of upstream and downstream / gives an alarm if the difference goes beyond a certain limit</a:t>
            </a:r>
          </a:p>
          <a:p>
            <a:r>
              <a:rPr lang="en-US" dirty="0"/>
              <a:t>SND: assumes a normal distribution of incidents, gives an alarm when the SND exceeds a critical value</a:t>
            </a:r>
          </a:p>
          <a:p>
            <a:r>
              <a:rPr lang="en-US" dirty="0"/>
              <a:t>Bayesian: uses past data to compute the probability that a new change in the occupancy is caused by an incident </a:t>
            </a:r>
          </a:p>
          <a:p>
            <a:r>
              <a:rPr lang="en-US" dirty="0"/>
              <a:t>Catastrophe theory: focus on catastrophic behavior of individual sensors: while the speed values change drastically in the event of a traffic incident, volume and occupancy changes gradually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3E4-E1C7-4407-A323-0687B1DC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2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76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60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B1FE3F11-240C-41B7-A91D-DFF749176318}" type="datetime1">
              <a:rPr lang="en-US" smtClean="0"/>
              <a:t>2/9/2017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47AF9E0D-DD03-4AE2-A916-3B6055073F60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42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42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42FFC318-D73A-434B-B496-410837B88318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7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4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90ED8ED3-FB9B-4FAD-A6F4-BB75B249E749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42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FF88D75E-DEE2-4C19-A084-FFF02AEA295C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4" y="2362204"/>
            <a:ext cx="3770312" cy="372427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media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2" y="6248404"/>
            <a:ext cx="2130425" cy="474663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E54124D9-C704-45BD-822A-93E6ED20E707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4"/>
            <a:ext cx="2897188" cy="474663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40" y="6242050"/>
            <a:ext cx="587375" cy="488950"/>
          </a:xfrm>
        </p:spPr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38202" y="2362204"/>
            <a:ext cx="7693025" cy="372427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ea typeface="ＭＳ Ｐゴシック"/>
              </a:defRPr>
            </a:lvl1pPr>
          </a:lstStyle>
          <a:p>
            <a:fld id="{A27DADC6-3256-4390-8062-08E9D7C4C49A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645F0BDB-F3E1-4342-9EDA-CE2C72B7E573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A35F1382-4BF9-4093-A783-0C775EB89960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15A881F1-9529-4006-9069-61DECB45078A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49217F9D-77F1-4E63-AD6B-06BCF0FECBAD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DFA440F9-F737-4426-A90D-4319148BEEA5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AE455789-CEEC-42D3-968D-06929A00D10A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EEAAE51A-D4F5-4CBF-B013-AE1AC689166C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fld id="{AD9659EB-DBA2-4A03-9CEB-20CB80BADDD3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59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000">
                <a:solidFill>
                  <a:srgbClr val="000000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fld id="{36A5E9A6-18AF-4697-ACDF-203339E4948A}" type="datetime1">
              <a:rPr lang="en-US" smtClean="0"/>
              <a:t>2/9/2017</a:t>
            </a:fld>
            <a:endParaRPr lang="en-US"/>
          </a:p>
        </p:txBody>
      </p:sp>
      <p:sp>
        <p:nvSpPr>
          <p:cNvPr id="2759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000">
                <a:solidFill>
                  <a:srgbClr val="000000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7596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200">
                <a:solidFill>
                  <a:srgbClr val="B6140E"/>
                </a:solidFill>
              </a:defRPr>
            </a:lvl1pPr>
          </a:lstStyle>
          <a:p>
            <a:fld id="{663726C8-E6B9-4A7D-8A29-5F10A91B45CB}" type="slidenum">
              <a:rPr lang="en-US" smtClean="0"/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2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hangingPunct="1">
                <a:defRPr/>
              </a:pPr>
              <a:endParaRPr lang="en-US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8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CE 650 C Project Proposal</a:t>
            </a:r>
            <a:br>
              <a:rPr lang="en-US" sz="4000" dirty="0"/>
            </a:br>
            <a:r>
              <a:rPr lang="en-US" sz="3200" dirty="0"/>
              <a:t>Real-Time Road Traffic Anomaly Detection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70" y="2909544"/>
            <a:ext cx="6908243" cy="3071126"/>
          </a:xfrm>
        </p:spPr>
        <p:txBody>
          <a:bodyPr/>
          <a:lstStyle/>
          <a:p>
            <a:pPr algn="l"/>
            <a:r>
              <a:rPr lang="en-US" sz="2400" dirty="0"/>
              <a:t>Raha </a:t>
            </a:r>
            <a:r>
              <a:rPr lang="en-US" sz="2400" dirty="0" err="1"/>
              <a:t>Hamzeie</a:t>
            </a:r>
            <a:endParaRPr lang="en-US" sz="2400" dirty="0"/>
          </a:p>
          <a:p>
            <a:pPr algn="l"/>
            <a:r>
              <a:rPr lang="en-US" sz="2400" dirty="0" err="1"/>
              <a:t>Vesal</a:t>
            </a:r>
            <a:r>
              <a:rPr lang="en-US" sz="2400" dirty="0"/>
              <a:t> </a:t>
            </a:r>
            <a:r>
              <a:rPr lang="en-US" sz="2400" dirty="0" err="1"/>
              <a:t>Ahsani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traffic management: </a:t>
            </a:r>
          </a:p>
          <a:p>
            <a:pPr lvl="1"/>
            <a:r>
              <a:rPr lang="en-US" dirty="0"/>
              <a:t>Analysis of congestion levels</a:t>
            </a:r>
          </a:p>
          <a:p>
            <a:pPr lvl="1"/>
            <a:r>
              <a:rPr lang="en-US" dirty="0"/>
              <a:t>Incident detection and classification </a:t>
            </a:r>
          </a:p>
          <a:p>
            <a:pPr lvl="1"/>
            <a:r>
              <a:rPr lang="en-US" dirty="0"/>
              <a:t>Traffic forecasting</a:t>
            </a:r>
          </a:p>
          <a:p>
            <a:pPr lvl="1"/>
            <a:r>
              <a:rPr lang="en-US" dirty="0"/>
              <a:t>Visualization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1466" y="2751667"/>
            <a:ext cx="2734733" cy="47413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Algorithm:</a:t>
            </a:r>
          </a:p>
          <a:p>
            <a:pPr lvl="1"/>
            <a:r>
              <a:rPr lang="en-US" dirty="0"/>
              <a:t>Take into consideration the variety of environments</a:t>
            </a:r>
          </a:p>
          <a:p>
            <a:pPr lvl="1"/>
            <a:r>
              <a:rPr lang="en-US" dirty="0"/>
              <a:t>Adjust parameters automatically</a:t>
            </a:r>
          </a:p>
          <a:p>
            <a:pPr lvl="1"/>
            <a:r>
              <a:rPr lang="en-US" dirty="0"/>
              <a:t>Consider the real-time abnormal conditions in forecast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apply a proper algorithm to mark previous incidents </a:t>
            </a:r>
          </a:p>
          <a:p>
            <a:endParaRPr lang="en-US" dirty="0"/>
          </a:p>
          <a:p>
            <a:r>
              <a:rPr lang="en-US" dirty="0"/>
              <a:t>Predict future incidents using the real-time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INRIX: crowd-sourced traffic data</a:t>
            </a:r>
          </a:p>
          <a:p>
            <a:r>
              <a:rPr lang="en-US" dirty="0"/>
              <a:t>Wavetronix: traffic data through radar detection</a:t>
            </a:r>
          </a:p>
          <a:p>
            <a:endParaRPr lang="en-US" dirty="0"/>
          </a:p>
          <a:p>
            <a:r>
              <a:rPr lang="en-US" dirty="0"/>
              <a:t>Select corridor on I-35 (Des Moines Area)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Comparative Algorithms (California Algorithms)</a:t>
            </a:r>
          </a:p>
          <a:p>
            <a:r>
              <a:rPr lang="en-US" dirty="0"/>
              <a:t>Statistical Algorithms </a:t>
            </a:r>
          </a:p>
          <a:p>
            <a:pPr lvl="2"/>
            <a:r>
              <a:rPr lang="en-US" dirty="0"/>
              <a:t>Standard Normal Deviation (SND)</a:t>
            </a:r>
          </a:p>
          <a:p>
            <a:pPr lvl="2"/>
            <a:r>
              <a:rPr lang="en-US" dirty="0"/>
              <a:t>Bayesian</a:t>
            </a:r>
          </a:p>
          <a:p>
            <a:pPr lvl="2"/>
            <a:r>
              <a:rPr lang="en-US" dirty="0"/>
              <a:t>Time Series (ARIMA models)</a:t>
            </a:r>
          </a:p>
          <a:p>
            <a:r>
              <a:rPr lang="en-US" dirty="0"/>
              <a:t>Catastrophe Theory Algorithms</a:t>
            </a:r>
          </a:p>
          <a:p>
            <a:pPr lvl="2"/>
            <a:r>
              <a:rPr lang="en-US" dirty="0"/>
              <a:t>McMaster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It works based on occupancy levels of upstream and downstream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will throw an alarm if the difference of occupancy values goes beyond the threshold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SND:</a:t>
            </a:r>
            <a:r>
              <a:rPr lang="en-US" dirty="0"/>
              <a:t> </a:t>
            </a:r>
            <a:r>
              <a:rPr lang="en-US" sz="2800" dirty="0"/>
              <a:t>assumes a normal distribution of trafﬁc incidents and throws an alert when the standard normal deviation of a new value exceeds a critical value.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Bayesian: </a:t>
            </a:r>
            <a:r>
              <a:rPr lang="en-US" dirty="0"/>
              <a:t>uses past data to compute the probability that a new change in occupancy is caused by an incident.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Catastrophe Theory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These algorithms focus on catastrophic behavior of individual sensors.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McMaster algorithm:  </a:t>
            </a:r>
            <a:r>
              <a:rPr lang="en-US" sz="2800" dirty="0"/>
              <a:t>While the speed values change drastically in the event of a trafﬁc incident, volume and occupancy change gradually.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26C8-E6B9-4A7D-8A29-5F10A91B4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837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Custom 7">
      <a:dk1>
        <a:srgbClr val="000000"/>
      </a:dk1>
      <a:lt1>
        <a:srgbClr val="FFFFFF"/>
      </a:lt1>
      <a:dk2>
        <a:srgbClr val="B6140E"/>
      </a:dk2>
      <a:lt2>
        <a:srgbClr val="808080"/>
      </a:lt2>
      <a:accent1>
        <a:srgbClr val="D42F31"/>
      </a:accent1>
      <a:accent2>
        <a:srgbClr val="E0C434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CF1B25"/>
      </a:hlink>
      <a:folHlink>
        <a:srgbClr val="ECE14F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0D6D4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 556 Lecture 01</Template>
  <TotalTime>6083</TotalTime>
  <Words>360</Words>
  <Application>Microsoft Office PowerPoint</Application>
  <PresentationFormat>On-screen Show (4:3)</PresentationFormat>
  <Paragraphs>63</Paragraphs>
  <Slides>9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Wingdings</vt:lpstr>
      <vt:lpstr>Network</vt:lpstr>
      <vt:lpstr>CE 650 C Project Proposal Real-Time Road Traffic Anomaly Detection </vt:lpstr>
      <vt:lpstr>Introduction </vt:lpstr>
      <vt:lpstr>Introduction-Cont. </vt:lpstr>
      <vt:lpstr>Objectives</vt:lpstr>
      <vt:lpstr>Data</vt:lpstr>
      <vt:lpstr>Methodology - Algorithms </vt:lpstr>
      <vt:lpstr>California Algorithm</vt:lpstr>
      <vt:lpstr>Statistical Algorithms</vt:lpstr>
      <vt:lpstr> Catastrophe Theory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Interrelationship Between Speed Limits, Geometry, and Driver Behavior</dc:title>
  <dc:creator>Hamzeie, Raha [CCE E]</dc:creator>
  <cp:lastModifiedBy>Raha Hamzeie</cp:lastModifiedBy>
  <cp:revision>108</cp:revision>
  <cp:lastPrinted>2016-02-01T17:56:36Z</cp:lastPrinted>
  <dcterms:created xsi:type="dcterms:W3CDTF">2016-01-22T18:43:25Z</dcterms:created>
  <dcterms:modified xsi:type="dcterms:W3CDTF">2017-02-09T23:45:56Z</dcterms:modified>
</cp:coreProperties>
</file>