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6"/>
  </p:notesMasterIdLst>
  <p:sldIdLst>
    <p:sldId id="256" r:id="rId3"/>
    <p:sldId id="257" r:id="rId4"/>
    <p:sldId id="258" r:id="rId5"/>
    <p:sldId id="267" r:id="rId6"/>
    <p:sldId id="259" r:id="rId7"/>
    <p:sldId id="260" r:id="rId8"/>
    <p:sldId id="268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 type="screen16x9"/>
  <p:notesSz cx="6858000" cy="9144000"/>
  <p:embeddedFontLst>
    <p:embeddedFont>
      <p:font typeface="Average" panose="020B0604020202020204" charset="0"/>
      <p:regular r:id="rId17"/>
    </p:embeddedFont>
    <p:embeddedFont>
      <p:font typeface="Oswald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12485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137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274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192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08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335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697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130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047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65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780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31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56" name="Shape 5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6" name="Shape 8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671250" y="1262943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Calculating Intersection Performance Based on Travel Time with Probe Data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671250" y="3352475"/>
            <a:ext cx="7801500" cy="121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Trevor Kirsch / Subhadipto Poddar / Tongge Huang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CE 650C: System Data Analytics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Applications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157950" y="1017725"/>
            <a:ext cx="5406000" cy="376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93700" rtl="0">
              <a:spcBef>
                <a:spcPts val="0"/>
              </a:spcBef>
              <a:buSzPct val="100000"/>
            </a:pPr>
            <a:r>
              <a:rPr lang="en" sz="2600"/>
              <a:t>Identifying problematic intersections and impractical signal durations</a:t>
            </a:r>
          </a:p>
          <a:p>
            <a:pPr marL="457200" lvl="0" indent="-393700" rtl="0">
              <a:spcBef>
                <a:spcPts val="0"/>
              </a:spcBef>
              <a:buSzPct val="100000"/>
            </a:pPr>
            <a:r>
              <a:rPr lang="en" sz="2600"/>
              <a:t>Signal timing optimization</a:t>
            </a:r>
          </a:p>
          <a:p>
            <a:pPr marL="914400" lvl="1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200"/>
              <a:t>Maintenance performance measures</a:t>
            </a:r>
          </a:p>
          <a:p>
            <a:pPr marL="914400" lvl="1" indent="-368300" rtl="0">
              <a:spcBef>
                <a:spcPts val="0"/>
              </a:spcBef>
              <a:buSzPct val="100000"/>
              <a:buChar char="○"/>
            </a:pPr>
            <a:r>
              <a:rPr lang="en" sz="2200"/>
              <a:t>Iowa DOT/Inrix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2200"/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450" y="1399687"/>
            <a:ext cx="3125500" cy="23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Schedule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311700" y="126460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 dirty="0"/>
              <a:t>Literature review (Week-6)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 dirty="0"/>
              <a:t>Extract data (Week-7)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 dirty="0"/>
              <a:t>Identify data anomalies (Week-8)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 dirty="0"/>
              <a:t>Calculate the key performance measures (Week-11)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 dirty="0"/>
              <a:t>Develop paper (Week-12)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 dirty="0"/>
              <a:t>Final review (Week-15)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References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4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CCCCCC"/>
              </a:buClr>
              <a:buSzPct val="100000"/>
              <a:buFont typeface="Arial"/>
            </a:pPr>
            <a:r>
              <a:rPr lang="en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Wünsch, G., Bölling, F., von Dobschütz, A., &amp; Mieth, P. (2015). Bavarian Road Administration’s Use of Probe Data for Large-Scale Traffic Signal Evaluation Support. </a:t>
            </a:r>
            <a:r>
              <a:rPr lang="en" sz="2000" i="1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Transportation Research Record: Journal of the Transportation Research Board</a:t>
            </a:r>
            <a:r>
              <a:rPr lang="en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, (2487), 88-95.</a:t>
            </a:r>
          </a:p>
          <a:p>
            <a:pPr marL="457200" lvl="0" indent="-355600" rtl="0">
              <a:spcBef>
                <a:spcPts val="0"/>
              </a:spcBef>
              <a:buClr>
                <a:srgbClr val="CCCCCC"/>
              </a:buClr>
              <a:buSzPct val="100000"/>
              <a:buFont typeface="Arial"/>
            </a:pPr>
            <a:r>
              <a:rPr lang="en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Day, C. M., Remias, S. M., Li, H., Mekker, M. M., McNamara, M. L., Cox, E. D., &amp; Bullock, D. M. (2015). Performance Ranking of Arterial Corridors Using Travel Time and Travel Time Reliability Metrics. </a:t>
            </a:r>
            <a:r>
              <a:rPr lang="en" sz="2000" i="1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Transportation Research Record: Journal of the Transportation Research Board</a:t>
            </a:r>
            <a:r>
              <a:rPr lang="en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, (2487), 44-54.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Thanks for your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321583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Overview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894283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 smtClean="0"/>
              <a:t>Introduction.</a:t>
            </a:r>
            <a:endParaRPr lang="en" sz="2400" dirty="0"/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 smtClean="0"/>
              <a:t>Objective.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 smtClean="0"/>
              <a:t>Literature Review.</a:t>
            </a:r>
            <a:endParaRPr lang="en" sz="2400" dirty="0"/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 smtClean="0"/>
              <a:t>Data Description.</a:t>
            </a:r>
            <a:endParaRPr lang="en" sz="2400" dirty="0"/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Data </a:t>
            </a:r>
            <a:r>
              <a:rPr lang="en" sz="2400" dirty="0" smtClean="0"/>
              <a:t>Analysis.</a:t>
            </a:r>
            <a:endParaRPr lang="en" sz="2400" dirty="0"/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 smtClean="0"/>
              <a:t>Applications. </a:t>
            </a:r>
            <a:endParaRPr lang="en" sz="2400" dirty="0"/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 smtClean="0"/>
              <a:t>Schedule.</a:t>
            </a:r>
            <a:endParaRPr lang="en" sz="24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-51237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Introduction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521463"/>
            <a:ext cx="8520600" cy="301639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Moines, Iowa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populous city in Iowa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capital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and economic center</a:t>
            </a:r>
          </a:p>
          <a:p>
            <a:pPr marL="571500" lvl="0" indent="-34290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Arterials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major throughput to and from the city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 heavily most weekdays, twice a day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Largest Annual Average Daily Traffic (AADT): 15,900 </a:t>
            </a:r>
            <a:r>
              <a:rPr lang="e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vehicles</a:t>
            </a:r>
            <a:endParaRPr lang="e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269" y="272675"/>
            <a:ext cx="3359950" cy="221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lvl="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Probe Data</a:t>
            </a:r>
          </a:p>
          <a:p>
            <a:pPr marL="9144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</a:p>
          <a:p>
            <a:pPr marL="9144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</a:p>
          <a:p>
            <a:pPr marL="9144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</a:p>
          <a:p>
            <a:pPr marL="914400" lvl="1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endParaRPr lang="e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Shape 117"/>
          <p:cNvSpPr txBox="1">
            <a:spLocks noGrp="1"/>
          </p:cNvSpPr>
          <p:nvPr>
            <p:ph type="title"/>
          </p:nvPr>
        </p:nvSpPr>
        <p:spPr>
          <a:xfrm>
            <a:off x="244000" y="237358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Introduction (continued)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11439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-21772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Objective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263425" y="572700"/>
            <a:ext cx="8520600" cy="444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Analyze various intersections based on travel times</a:t>
            </a:r>
          </a:p>
          <a:p>
            <a:pPr marL="914400" lvl="1" indent="-3683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200" dirty="0"/>
              <a:t>Congestion</a:t>
            </a:r>
          </a:p>
          <a:p>
            <a:pPr marL="914400" lvl="1" indent="-3683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200" dirty="0"/>
              <a:t>Abnormal behavior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Compare similar corridors within Des Moines</a:t>
            </a:r>
          </a:p>
          <a:p>
            <a:pPr marL="914400" lvl="1" indent="-3683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200" dirty="0"/>
              <a:t>Travel time patterns for various days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Recommend improvements to stakeholders</a:t>
            </a:r>
          </a:p>
          <a:p>
            <a:pPr marL="914400" lvl="1" indent="-3683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200" dirty="0"/>
              <a:t>INRIX</a:t>
            </a:r>
          </a:p>
          <a:p>
            <a:pPr marL="914400" lvl="1" indent="-3683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200" dirty="0"/>
              <a:t>IowaDOT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0575" y="3403150"/>
            <a:ext cx="2271724" cy="127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1199" y="1289026"/>
            <a:ext cx="2241100" cy="100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244000" y="299499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Literature Review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244000" y="92635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/>
              <a:t>Bavarian Road Administration’s Use of Probe Data for Large-Scale Traffic Signal Evaluation Support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Utilized GPS probe data from devices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Created geofence around intersections of interest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Measured delay based on travelled path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 (continued)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lvl="0" indent="-342900">
              <a:buFont typeface="Arial" panose="020B0604020202020204" pitchFamily="34" charset="0"/>
              <a:buChar char="•"/>
            </a:pPr>
            <a:r>
              <a:rPr lang="en" sz="2400" dirty="0"/>
              <a:t>Performance Ranking of Arterial Corridors using Travel Time and Travel Time Reliability Metrics</a:t>
            </a:r>
          </a:p>
          <a:p>
            <a:pPr marL="914400" lvl="1" indent="-342900"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Created arterial travel time methodology that considered central tendency and reliability</a:t>
            </a:r>
          </a:p>
          <a:p>
            <a:pPr marL="914400" lvl="1" indent="-342900"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28 arterials with 341 signalized intersections</a:t>
            </a:r>
          </a:p>
          <a:p>
            <a:pPr marL="914400" lvl="1" indent="-342900"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Greater density of traffic signals corresponds to greater average travel time</a:t>
            </a:r>
            <a:endParaRPr lang="e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623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237358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Data Description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200" dirty="0"/>
              <a:t>Inrix data from Des Moines, </a:t>
            </a:r>
            <a:r>
              <a:rPr lang="en" sz="2200" dirty="0" smtClean="0"/>
              <a:t>Iowa.</a:t>
            </a:r>
            <a:endParaRPr lang="en" sz="2200" dirty="0"/>
          </a:p>
          <a:p>
            <a:pPr marL="457200" lvl="0" indent="-3683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200" dirty="0"/>
              <a:t>There will be a total of five arterial </a:t>
            </a:r>
            <a:r>
              <a:rPr lang="en" sz="2200" dirty="0" smtClean="0"/>
              <a:t>corridors.</a:t>
            </a:r>
            <a:endParaRPr lang="en" sz="2200" dirty="0"/>
          </a:p>
          <a:p>
            <a:pPr marL="457200" lvl="0" indent="-3683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200" dirty="0"/>
              <a:t>Each corridor has a series of signalized intersections ranging from 2 to </a:t>
            </a:r>
            <a:r>
              <a:rPr lang="en" sz="2200" dirty="0" smtClean="0"/>
              <a:t>18 number per section.</a:t>
            </a:r>
            <a:endParaRPr lang="en" sz="2200" dirty="0"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09671" y="-7749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Data Analysis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244000" y="49521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" sz="2400" dirty="0"/>
              <a:t>Constructing cumulative distribution plots of travel rate at various </a:t>
            </a:r>
            <a:r>
              <a:rPr lang="en" sz="2400" dirty="0" smtClean="0"/>
              <a:t>intersections.</a:t>
            </a:r>
            <a:endParaRPr lang="en" sz="2400" dirty="0"/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" sz="2400" dirty="0"/>
              <a:t>Identifying </a:t>
            </a:r>
            <a:r>
              <a:rPr lang="en" sz="2400" dirty="0" smtClean="0"/>
              <a:t>anomalies.</a:t>
            </a:r>
            <a:endParaRPr lang="en" sz="2400" dirty="0"/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" sz="2400" dirty="0"/>
              <a:t>Identifying the different peak and off-peak hours in a </a:t>
            </a:r>
            <a:r>
              <a:rPr lang="en" sz="2400" dirty="0" smtClean="0"/>
              <a:t>day.</a:t>
            </a:r>
            <a:endParaRPr lang="en" sz="2400" dirty="0"/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" sz="2400" dirty="0"/>
              <a:t>Identifying the key performance </a:t>
            </a:r>
            <a:r>
              <a:rPr lang="en" sz="2400" dirty="0" smtClean="0"/>
              <a:t>indicators.</a:t>
            </a:r>
            <a:endParaRPr lang="en" sz="2400" dirty="0"/>
          </a:p>
          <a:p>
            <a:pPr marL="914400" lvl="1" indent="-368300" rtl="0">
              <a:spcBef>
                <a:spcPts val="0"/>
              </a:spcBef>
              <a:buSzPct val="100000"/>
              <a:buChar char="○"/>
            </a:pPr>
            <a:r>
              <a:rPr lang="en" sz="2200" dirty="0"/>
              <a:t>Total </a:t>
            </a:r>
            <a:r>
              <a:rPr lang="en" sz="2200" dirty="0" smtClean="0"/>
              <a:t>delays.</a:t>
            </a:r>
            <a:endParaRPr lang="en" sz="2200" dirty="0"/>
          </a:p>
          <a:p>
            <a:pPr marL="914400" lvl="1" indent="-368300" rtl="0">
              <a:spcBef>
                <a:spcPts val="0"/>
              </a:spcBef>
              <a:buSzPct val="100000"/>
              <a:buChar char="○"/>
            </a:pPr>
            <a:r>
              <a:rPr lang="en" sz="2200" dirty="0"/>
              <a:t>Delay per </a:t>
            </a:r>
            <a:r>
              <a:rPr lang="en" sz="2200" dirty="0" smtClean="0"/>
              <a:t>vehicle.</a:t>
            </a:r>
            <a:endParaRPr lang="en" sz="2200" dirty="0"/>
          </a:p>
          <a:p>
            <a:pPr marL="914400" lvl="1" indent="-368300" rtl="0">
              <a:spcBef>
                <a:spcPts val="0"/>
              </a:spcBef>
              <a:buSzPct val="100000"/>
              <a:buChar char="○"/>
            </a:pPr>
            <a:r>
              <a:rPr lang="en" sz="2200" dirty="0"/>
              <a:t>Travel time </a:t>
            </a:r>
            <a:r>
              <a:rPr lang="en" sz="2200" dirty="0" smtClean="0"/>
              <a:t>index.</a:t>
            </a:r>
            <a:endParaRPr lang="en" sz="2200" dirty="0"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478</Words>
  <Application>Microsoft Office PowerPoint</Application>
  <PresentationFormat>On-screen Show (16:9)</PresentationFormat>
  <Paragraphs>87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Average</vt:lpstr>
      <vt:lpstr>Oswald</vt:lpstr>
      <vt:lpstr>Times New Roman</vt:lpstr>
      <vt:lpstr>Arial</vt:lpstr>
      <vt:lpstr>simple-light-2</vt:lpstr>
      <vt:lpstr>slate</vt:lpstr>
      <vt:lpstr>Calculating Intersection Performance Based on Travel Time with Probe Data</vt:lpstr>
      <vt:lpstr>Overview</vt:lpstr>
      <vt:lpstr>Introduction</vt:lpstr>
      <vt:lpstr>Introduction (continued)</vt:lpstr>
      <vt:lpstr>Objective</vt:lpstr>
      <vt:lpstr>Literature Review</vt:lpstr>
      <vt:lpstr>Literature Review (continued)</vt:lpstr>
      <vt:lpstr>Data Description</vt:lpstr>
      <vt:lpstr>Data Analysis</vt:lpstr>
      <vt:lpstr>Applications</vt:lpstr>
      <vt:lpstr>Schedule</vt:lpstr>
      <vt:lpstr>References 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Calculating Intersection Performance Based on Travel Time with Probe Data</dc:title>
  <cp:lastModifiedBy>Subhadipto Poddar</cp:lastModifiedBy>
  <cp:revision>7</cp:revision>
  <dcterms:modified xsi:type="dcterms:W3CDTF">2017-02-10T00:23:23Z</dcterms:modified>
</cp:coreProperties>
</file>