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79" r:id="rId2"/>
    <p:sldId id="263" r:id="rId3"/>
    <p:sldId id="264" r:id="rId4"/>
    <p:sldId id="256" r:id="rId5"/>
    <p:sldId id="267" r:id="rId6"/>
    <p:sldId id="268" r:id="rId7"/>
    <p:sldId id="269" r:id="rId8"/>
    <p:sldId id="265" r:id="rId9"/>
    <p:sldId id="270" r:id="rId10"/>
    <p:sldId id="266" r:id="rId11"/>
    <p:sldId id="280" r:id="rId12"/>
    <p:sldId id="257" r:id="rId13"/>
    <p:sldId id="258" r:id="rId14"/>
    <p:sldId id="259" r:id="rId15"/>
    <p:sldId id="281" r:id="rId16"/>
    <p:sldId id="273" r:id="rId17"/>
    <p:sldId id="274" r:id="rId18"/>
    <p:sldId id="275" r:id="rId19"/>
    <p:sldId id="283" r:id="rId20"/>
    <p:sldId id="276" r:id="rId21"/>
    <p:sldId id="277" r:id="rId22"/>
    <p:sldId id="284" r:id="rId23"/>
    <p:sldId id="285" r:id="rId24"/>
    <p:sldId id="282"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64611" autoAdjust="0"/>
  </p:normalViewPr>
  <p:slideViewPr>
    <p:cSldViewPr snapToGrid="0">
      <p:cViewPr>
        <p:scale>
          <a:sx n="60" d="100"/>
          <a:sy n="60" d="100"/>
        </p:scale>
        <p:origin x="2436" y="636"/>
      </p:cViewPr>
      <p:guideLst/>
    </p:cSldViewPr>
  </p:slideViewPr>
  <p:outlineViewPr>
    <p:cViewPr>
      <p:scale>
        <a:sx n="33" d="100"/>
        <a:sy n="33" d="100"/>
      </p:scale>
      <p:origin x="0" y="-341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C56D57-E9C5-4A9D-9364-7AD88C2253AA}" type="datetimeFigureOut">
              <a:rPr lang="en-US" smtClean="0"/>
              <a:t>1/17/2017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008594-A738-451E-BA33-AC4BDB125CFA}" type="slidenum">
              <a:rPr lang="en-US" smtClean="0"/>
              <a:t>‹#›</a:t>
            </a:fld>
            <a:endParaRPr lang="en-US"/>
          </a:p>
        </p:txBody>
      </p:sp>
    </p:spTree>
    <p:extLst>
      <p:ext uri="{BB962C8B-B14F-4D97-AF65-F5344CB8AC3E}">
        <p14:creationId xmlns:p14="http://schemas.microsoft.com/office/powerpoint/2010/main" val="197277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smtClean="0"/>
              <a:t>OS</a:t>
            </a:r>
            <a:r>
              <a:rPr lang="en-US" dirty="0" smtClean="0"/>
              <a:t>:</a:t>
            </a:r>
            <a:r>
              <a:rPr lang="en-US" baseline="0" dirty="0" smtClean="0"/>
              <a:t> Much like Mac OS or Windows, only free.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baseline="0" dirty="0" smtClean="0"/>
              <a:t>Linus Torvalds:</a:t>
            </a:r>
            <a:r>
              <a:rPr lang="en-US" baseline="0" dirty="0" smtClean="0"/>
              <a:t> Knocked down the </a:t>
            </a:r>
            <a:r>
              <a:rPr lang="en-US" b="1" baseline="0" dirty="0" smtClean="0"/>
              <a:t>walls</a:t>
            </a:r>
            <a:r>
              <a:rPr lang="en-US" baseline="0" dirty="0" smtClean="0"/>
              <a:t> that had been put up by proprietary software giants!</a:t>
            </a:r>
            <a:endParaRPr lang="en-US" b="1" baseline="0" dirty="0" smtClean="0"/>
          </a:p>
          <a:p>
            <a:pPr marL="171450" indent="-171450">
              <a:buFont typeface="Arial" panose="020B0604020202020204" pitchFamily="34" charset="0"/>
              <a:buChar char="•"/>
            </a:pPr>
            <a:r>
              <a:rPr lang="en-US" b="1" baseline="0" dirty="0" smtClean="0"/>
              <a:t>Kernel:</a:t>
            </a:r>
            <a:r>
              <a:rPr lang="en-US" baseline="0" dirty="0" smtClean="0"/>
              <a:t> Links your hardware with applications. Being free and open source, allows it to be used for whatever application you want and on any device of your choice. A Windows or Mac OS cannot accomplish this. As such, we get to see a lot of use cases for Linux, such as, phones, refrigerators, Roku devices, </a:t>
            </a:r>
            <a:r>
              <a:rPr lang="en-US" baseline="0" dirty="0" err="1" smtClean="0"/>
              <a:t>IoT</a:t>
            </a:r>
            <a:r>
              <a:rPr lang="en-US" baseline="0" dirty="0" smtClean="0"/>
              <a:t> devices, Raspberry PI, etc.</a:t>
            </a:r>
          </a:p>
          <a:p>
            <a:pPr marL="171450"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1D008594-A738-451E-BA33-AC4BDB125CFA}" type="slidenum">
              <a:rPr lang="en-US" smtClean="0"/>
              <a:t>2</a:t>
            </a:fld>
            <a:endParaRPr lang="en-US"/>
          </a:p>
        </p:txBody>
      </p:sp>
    </p:spTree>
    <p:extLst>
      <p:ext uri="{BB962C8B-B14F-4D97-AF65-F5344CB8AC3E}">
        <p14:creationId xmlns:p14="http://schemas.microsoft.com/office/powerpoint/2010/main" val="2642572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Public repository</a:t>
            </a:r>
            <a:r>
              <a:rPr lang="en-US" b="1" baseline="0" dirty="0" smtClean="0"/>
              <a:t> or remote</a:t>
            </a:r>
            <a:r>
              <a:rPr lang="en-US" b="1" dirty="0" smtClean="0"/>
              <a:t>: </a:t>
            </a:r>
            <a:r>
              <a:rPr lang="en-US" b="0" dirty="0" smtClean="0"/>
              <a:t>A remote for anyone to view</a:t>
            </a:r>
          </a:p>
        </p:txBody>
      </p:sp>
      <p:sp>
        <p:nvSpPr>
          <p:cNvPr id="4" name="Slide Number Placeholder 3"/>
          <p:cNvSpPr>
            <a:spLocks noGrp="1"/>
          </p:cNvSpPr>
          <p:nvPr>
            <p:ph type="sldNum" sz="quarter" idx="10"/>
          </p:nvPr>
        </p:nvSpPr>
        <p:spPr/>
        <p:txBody>
          <a:bodyPr/>
          <a:lstStyle/>
          <a:p>
            <a:fld id="{1D008594-A738-451E-BA33-AC4BDB125CFA}" type="slidenum">
              <a:rPr lang="en-US" smtClean="0"/>
              <a:t>21</a:t>
            </a:fld>
            <a:endParaRPr lang="en-US"/>
          </a:p>
        </p:txBody>
      </p:sp>
    </p:spTree>
    <p:extLst>
      <p:ext uri="{BB962C8B-B14F-4D97-AF65-F5344CB8AC3E}">
        <p14:creationId xmlns:p14="http://schemas.microsoft.com/office/powerpoint/2010/main" val="687518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u="sng" dirty="0" smtClean="0"/>
              <a:t>origin</a:t>
            </a:r>
            <a:r>
              <a:rPr lang="en-US" b="0" u="none" dirty="0" smtClean="0"/>
              <a:t>  </a:t>
            </a:r>
            <a:r>
              <a:rPr lang="en-US" b="1" u="sng" dirty="0" smtClean="0"/>
              <a:t>https://github.com/prakashabhinav7/project_name.git (push):</a:t>
            </a:r>
            <a:r>
              <a:rPr lang="en-US" b="0" u="none" dirty="0" smtClean="0"/>
              <a:t> Default repo</a:t>
            </a:r>
            <a:r>
              <a:rPr lang="en-US" b="0" u="none" baseline="0" dirty="0" smtClean="0"/>
              <a:t> to which all the push will push the code</a:t>
            </a:r>
          </a:p>
          <a:p>
            <a:pPr marL="171450" indent="-171450">
              <a:buFont typeface="Arial" panose="020B0604020202020204" pitchFamily="34" charset="0"/>
              <a:buChar char="•"/>
            </a:pPr>
            <a:r>
              <a:rPr lang="en-US" b="1" u="none" dirty="0" smtClean="0"/>
              <a:t>Git push:</a:t>
            </a:r>
            <a:r>
              <a:rPr lang="en-US" b="1" u="none" baseline="0" dirty="0" smtClean="0"/>
              <a:t> </a:t>
            </a:r>
            <a:r>
              <a:rPr lang="en-US" b="0" u="none" baseline="0" dirty="0" smtClean="0"/>
              <a:t>Creates a new master at </a:t>
            </a:r>
            <a:r>
              <a:rPr lang="en-US" b="0" u="none" baseline="0" dirty="0" err="1" smtClean="0"/>
              <a:t>github</a:t>
            </a:r>
            <a:r>
              <a:rPr lang="en-US" b="0" u="none" baseline="0" dirty="0" smtClean="0"/>
              <a:t> which is the exact same replica of the one on the local</a:t>
            </a:r>
          </a:p>
          <a:p>
            <a:pPr marL="171450" indent="-171450">
              <a:buFont typeface="Arial" panose="020B0604020202020204" pitchFamily="34" charset="0"/>
              <a:buChar char="•"/>
            </a:pPr>
            <a:r>
              <a:rPr lang="en-US" b="1" u="none" baseline="0" dirty="0" smtClean="0"/>
              <a:t>-u: </a:t>
            </a:r>
            <a:r>
              <a:rPr lang="en-US" b="0" u="none" baseline="0" dirty="0" smtClean="0"/>
              <a:t>It is for the first push where in it copies the entire tree from your local drive to </a:t>
            </a:r>
            <a:r>
              <a:rPr lang="en-US" b="0" u="none" baseline="0" dirty="0" err="1" smtClean="0"/>
              <a:t>github</a:t>
            </a:r>
            <a:endParaRPr lang="en-US" b="0" u="none" baseline="0" dirty="0" smtClean="0"/>
          </a:p>
          <a:p>
            <a:pPr marL="171450" indent="-171450">
              <a:buFont typeface="Arial" panose="020B0604020202020204" pitchFamily="34" charset="0"/>
              <a:buChar char="•"/>
            </a:pPr>
            <a:r>
              <a:rPr lang="en-US" b="1" u="none" baseline="0" dirty="0" smtClean="0"/>
              <a:t>Fork: </a:t>
            </a:r>
            <a:r>
              <a:rPr lang="en-US" b="0" u="none" baseline="0" dirty="0" smtClean="0"/>
              <a:t>one</a:t>
            </a:r>
            <a:r>
              <a:rPr lang="en-US" b="1" u="none" baseline="0" dirty="0" smtClean="0"/>
              <a:t> </a:t>
            </a:r>
            <a:r>
              <a:rPr lang="en-US" b="0" u="none" baseline="0" dirty="0" smtClean="0"/>
              <a:t>can fork a project(say it is named PQ) from someone’s </a:t>
            </a:r>
            <a:r>
              <a:rPr lang="en-US" b="0" u="none" baseline="0" dirty="0" err="1" smtClean="0"/>
              <a:t>github</a:t>
            </a:r>
            <a:r>
              <a:rPr lang="en-US" b="0" u="none" baseline="0" dirty="0" smtClean="0"/>
              <a:t> repo to create a public copy of PQ to which this new user will have push/pull privileges i.e. ownership of the (forked)repo</a:t>
            </a:r>
            <a:endParaRPr lang="en-US" b="1" u="none" dirty="0"/>
          </a:p>
        </p:txBody>
      </p:sp>
      <p:sp>
        <p:nvSpPr>
          <p:cNvPr id="4" name="Slide Number Placeholder 3"/>
          <p:cNvSpPr>
            <a:spLocks noGrp="1"/>
          </p:cNvSpPr>
          <p:nvPr>
            <p:ph type="sldNum" sz="quarter" idx="10"/>
          </p:nvPr>
        </p:nvSpPr>
        <p:spPr/>
        <p:txBody>
          <a:bodyPr/>
          <a:lstStyle/>
          <a:p>
            <a:fld id="{1D008594-A738-451E-BA33-AC4BDB125CFA}" type="slidenum">
              <a:rPr lang="en-US" smtClean="0"/>
              <a:t>24</a:t>
            </a:fld>
            <a:endParaRPr lang="en-US"/>
          </a:p>
        </p:txBody>
      </p:sp>
    </p:spTree>
    <p:extLst>
      <p:ext uri="{BB962C8B-B14F-4D97-AF65-F5344CB8AC3E}">
        <p14:creationId xmlns:p14="http://schemas.microsoft.com/office/powerpoint/2010/main" val="3885406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Cloning:</a:t>
            </a:r>
            <a:r>
              <a:rPr lang="en-US" dirty="0" smtClean="0"/>
              <a:t> an</a:t>
            </a:r>
            <a:r>
              <a:rPr lang="en-US" baseline="0" dirty="0" smtClean="0"/>
              <a:t> existing repository from </a:t>
            </a:r>
            <a:r>
              <a:rPr lang="en-US" baseline="0" dirty="0" err="1" smtClean="0"/>
              <a:t>github</a:t>
            </a:r>
            <a:endParaRPr lang="en-US" dirty="0"/>
          </a:p>
        </p:txBody>
      </p:sp>
      <p:sp>
        <p:nvSpPr>
          <p:cNvPr id="4" name="Slide Number Placeholder 3"/>
          <p:cNvSpPr>
            <a:spLocks noGrp="1"/>
          </p:cNvSpPr>
          <p:nvPr>
            <p:ph type="sldNum" sz="quarter" idx="10"/>
          </p:nvPr>
        </p:nvSpPr>
        <p:spPr/>
        <p:txBody>
          <a:bodyPr/>
          <a:lstStyle/>
          <a:p>
            <a:fld id="{1D008594-A738-451E-BA33-AC4BDB125CFA}" type="slidenum">
              <a:rPr lang="en-US" smtClean="0"/>
              <a:t>25</a:t>
            </a:fld>
            <a:endParaRPr lang="en-US"/>
          </a:p>
        </p:txBody>
      </p:sp>
    </p:spTree>
    <p:extLst>
      <p:ext uri="{BB962C8B-B14F-4D97-AF65-F5344CB8AC3E}">
        <p14:creationId xmlns:p14="http://schemas.microsoft.com/office/powerpoint/2010/main" val="25025425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008594-A738-451E-BA33-AC4BDB125CFA}" type="slidenum">
              <a:rPr lang="en-US" smtClean="0"/>
              <a:t>27</a:t>
            </a:fld>
            <a:endParaRPr lang="en-US"/>
          </a:p>
        </p:txBody>
      </p:sp>
    </p:spTree>
    <p:extLst>
      <p:ext uri="{BB962C8B-B14F-4D97-AF65-F5344CB8AC3E}">
        <p14:creationId xmlns:p14="http://schemas.microsoft.com/office/powerpoint/2010/main" val="24317351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Structure:</a:t>
            </a:r>
          </a:p>
          <a:p>
            <a:r>
              <a:rPr lang="en-US" b="1" dirty="0" smtClean="0"/>
              <a:t>	C0 </a:t>
            </a:r>
            <a:r>
              <a:rPr lang="en-US" b="0" dirty="0" smtClean="0"/>
              <a:t>was</a:t>
            </a:r>
            <a:r>
              <a:rPr lang="en-US" b="0" baseline="0" dirty="0" smtClean="0"/>
              <a:t> the first commit post which we have added more commits</a:t>
            </a:r>
          </a:p>
          <a:p>
            <a:r>
              <a:rPr lang="en-US" b="0" baseline="0" dirty="0" smtClean="0"/>
              <a:t>	</a:t>
            </a:r>
            <a:r>
              <a:rPr lang="en-US" b="1" baseline="0" dirty="0" smtClean="0"/>
              <a:t>HEAD</a:t>
            </a:r>
            <a:r>
              <a:rPr lang="en-US" b="0" baseline="0" dirty="0" smtClean="0"/>
              <a:t> points to our current location // in this case it refers to the most recent commit that we have made</a:t>
            </a:r>
          </a:p>
          <a:p>
            <a:r>
              <a:rPr lang="en-US" b="0" baseline="0" dirty="0" smtClean="0"/>
              <a:t>	</a:t>
            </a:r>
            <a:r>
              <a:rPr lang="en-US" b="1" baseline="0" dirty="0" smtClean="0"/>
              <a:t>master </a:t>
            </a:r>
            <a:r>
              <a:rPr lang="en-US" b="0" baseline="0" dirty="0" smtClean="0"/>
              <a:t>is the branch label associated with this commit</a:t>
            </a:r>
          </a:p>
          <a:p>
            <a:endParaRPr lang="en-US" b="1" baseline="0" dirty="0" smtClean="0"/>
          </a:p>
          <a:p>
            <a:endParaRPr lang="en-US" b="1" dirty="0" smtClean="0"/>
          </a:p>
        </p:txBody>
      </p:sp>
      <p:sp>
        <p:nvSpPr>
          <p:cNvPr id="4" name="Slide Number Placeholder 3"/>
          <p:cNvSpPr>
            <a:spLocks noGrp="1"/>
          </p:cNvSpPr>
          <p:nvPr>
            <p:ph type="sldNum" sz="quarter" idx="10"/>
          </p:nvPr>
        </p:nvSpPr>
        <p:spPr/>
        <p:txBody>
          <a:bodyPr/>
          <a:lstStyle/>
          <a:p>
            <a:fld id="{1D008594-A738-451E-BA33-AC4BDB125CFA}" type="slidenum">
              <a:rPr lang="en-US" smtClean="0"/>
              <a:t>28</a:t>
            </a:fld>
            <a:endParaRPr lang="en-US"/>
          </a:p>
        </p:txBody>
      </p:sp>
    </p:spTree>
    <p:extLst>
      <p:ext uri="{BB962C8B-B14F-4D97-AF65-F5344CB8AC3E}">
        <p14:creationId xmlns:p14="http://schemas.microsoft.com/office/powerpoint/2010/main" val="7127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smtClean="0"/>
              <a:t>$ git branch issue10 : </a:t>
            </a:r>
            <a:r>
              <a:rPr lang="en-US" b="0" baseline="0" dirty="0" smtClean="0"/>
              <a:t>creates a new branch that points, by default, to the recent most commit</a:t>
            </a:r>
            <a:endParaRPr lang="en-US" b="1" baseline="0" dirty="0" smtClean="0"/>
          </a:p>
          <a:p>
            <a:endParaRPr lang="en-US" b="1" dirty="0" smtClean="0"/>
          </a:p>
        </p:txBody>
      </p:sp>
      <p:sp>
        <p:nvSpPr>
          <p:cNvPr id="4" name="Slide Number Placeholder 3"/>
          <p:cNvSpPr>
            <a:spLocks noGrp="1"/>
          </p:cNvSpPr>
          <p:nvPr>
            <p:ph type="sldNum" sz="quarter" idx="10"/>
          </p:nvPr>
        </p:nvSpPr>
        <p:spPr/>
        <p:txBody>
          <a:bodyPr/>
          <a:lstStyle/>
          <a:p>
            <a:fld id="{1D008594-A738-451E-BA33-AC4BDB125CFA}" type="slidenum">
              <a:rPr lang="en-US" smtClean="0"/>
              <a:t>29</a:t>
            </a:fld>
            <a:endParaRPr lang="en-US"/>
          </a:p>
        </p:txBody>
      </p:sp>
    </p:spTree>
    <p:extLst>
      <p:ext uri="{BB962C8B-B14F-4D97-AF65-F5344CB8AC3E}">
        <p14:creationId xmlns:p14="http://schemas.microsoft.com/office/powerpoint/2010/main" val="5863255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smtClean="0"/>
              <a:t>$ git checkout issue10 : </a:t>
            </a:r>
            <a:r>
              <a:rPr lang="en-US" b="0" baseline="0" dirty="0" smtClean="0"/>
              <a:t>moves to the new identical branch “issue10”. For this it moves the head pointer to the issue10</a:t>
            </a:r>
            <a:endParaRPr lang="en-US" b="1" baseline="0" dirty="0" smtClean="0"/>
          </a:p>
          <a:p>
            <a:endParaRPr lang="en-US" b="1" dirty="0" smtClean="0"/>
          </a:p>
        </p:txBody>
      </p:sp>
      <p:sp>
        <p:nvSpPr>
          <p:cNvPr id="4" name="Slide Number Placeholder 3"/>
          <p:cNvSpPr>
            <a:spLocks noGrp="1"/>
          </p:cNvSpPr>
          <p:nvPr>
            <p:ph type="sldNum" sz="quarter" idx="10"/>
          </p:nvPr>
        </p:nvSpPr>
        <p:spPr/>
        <p:txBody>
          <a:bodyPr/>
          <a:lstStyle/>
          <a:p>
            <a:fld id="{1D008594-A738-451E-BA33-AC4BDB125CFA}" type="slidenum">
              <a:rPr lang="en-US" smtClean="0"/>
              <a:t>30</a:t>
            </a:fld>
            <a:endParaRPr lang="en-US"/>
          </a:p>
        </p:txBody>
      </p:sp>
    </p:spTree>
    <p:extLst>
      <p:ext uri="{BB962C8B-B14F-4D97-AF65-F5344CB8AC3E}">
        <p14:creationId xmlns:p14="http://schemas.microsoft.com/office/powerpoint/2010/main" val="6258064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 vi README.md : </a:t>
            </a:r>
            <a:r>
              <a:rPr lang="en-US" b="0" dirty="0" smtClean="0"/>
              <a:t>make some changes to the README.md</a:t>
            </a:r>
            <a:r>
              <a:rPr lang="en-US" b="0" baseline="0" dirty="0" smtClean="0"/>
              <a:t> file</a:t>
            </a:r>
            <a:endParaRPr lang="en-US" b="1" dirty="0" smtClean="0"/>
          </a:p>
          <a:p>
            <a:r>
              <a:rPr lang="en-US" b="1" dirty="0" smtClean="0"/>
              <a:t>$ git commit -a -m “working on issue 10” : </a:t>
            </a:r>
            <a:r>
              <a:rPr lang="en-US" b="0" dirty="0" smtClean="0"/>
              <a:t>make a new commit </a:t>
            </a:r>
            <a:r>
              <a:rPr lang="en-US" b="1" dirty="0" smtClean="0"/>
              <a:t>C3. </a:t>
            </a:r>
            <a:r>
              <a:rPr lang="en-US" b="0" dirty="0" smtClean="0"/>
              <a:t>The pointer now shifts to the</a:t>
            </a:r>
            <a:r>
              <a:rPr lang="en-US" b="0" baseline="0" dirty="0" smtClean="0"/>
              <a:t> most recent commit i.e. C3 and also since we are working on the issue10 branch, the issue10 pointer now points to C3 as well</a:t>
            </a:r>
            <a:endParaRPr lang="en-US" b="1" dirty="0"/>
          </a:p>
        </p:txBody>
      </p:sp>
      <p:sp>
        <p:nvSpPr>
          <p:cNvPr id="4" name="Slide Number Placeholder 3"/>
          <p:cNvSpPr>
            <a:spLocks noGrp="1"/>
          </p:cNvSpPr>
          <p:nvPr>
            <p:ph type="sldNum" sz="quarter" idx="10"/>
          </p:nvPr>
        </p:nvSpPr>
        <p:spPr/>
        <p:txBody>
          <a:bodyPr/>
          <a:lstStyle/>
          <a:p>
            <a:fld id="{1D008594-A738-451E-BA33-AC4BDB125CFA}" type="slidenum">
              <a:rPr lang="en-US" smtClean="0"/>
              <a:t>31</a:t>
            </a:fld>
            <a:endParaRPr lang="en-US"/>
          </a:p>
        </p:txBody>
      </p:sp>
    </p:spTree>
    <p:extLst>
      <p:ext uri="{BB962C8B-B14F-4D97-AF65-F5344CB8AC3E}">
        <p14:creationId xmlns:p14="http://schemas.microsoft.com/office/powerpoint/2010/main" val="11316532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 git checkout master : </a:t>
            </a:r>
            <a:r>
              <a:rPr lang="en-US" b="0" dirty="0" smtClean="0"/>
              <a:t>moves the</a:t>
            </a:r>
            <a:r>
              <a:rPr lang="en-US" b="0" baseline="0" dirty="0" smtClean="0"/>
              <a:t> HEAD pointer to the master and to the state C2</a:t>
            </a:r>
            <a:endParaRPr lang="en-US" b="1" dirty="0"/>
          </a:p>
        </p:txBody>
      </p:sp>
      <p:sp>
        <p:nvSpPr>
          <p:cNvPr id="4" name="Slide Number Placeholder 3"/>
          <p:cNvSpPr>
            <a:spLocks noGrp="1"/>
          </p:cNvSpPr>
          <p:nvPr>
            <p:ph type="sldNum" sz="quarter" idx="10"/>
          </p:nvPr>
        </p:nvSpPr>
        <p:spPr/>
        <p:txBody>
          <a:bodyPr/>
          <a:lstStyle/>
          <a:p>
            <a:fld id="{1D008594-A738-451E-BA33-AC4BDB125CFA}" type="slidenum">
              <a:rPr lang="en-US" smtClean="0"/>
              <a:t>32</a:t>
            </a:fld>
            <a:endParaRPr lang="en-US"/>
          </a:p>
        </p:txBody>
      </p:sp>
    </p:spTree>
    <p:extLst>
      <p:ext uri="{BB962C8B-B14F-4D97-AF65-F5344CB8AC3E}">
        <p14:creationId xmlns:p14="http://schemas.microsoft.com/office/powerpoint/2010/main" val="1963419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smtClean="0"/>
              <a:t>git branch:</a:t>
            </a:r>
            <a:r>
              <a:rPr lang="en-US" b="1" baseline="0" dirty="0" smtClean="0"/>
              <a:t> </a:t>
            </a:r>
            <a:r>
              <a:rPr lang="en-US" b="0" baseline="0" dirty="0" smtClean="0"/>
              <a:t>returns the branches that are available and a * is used to indicate the current branch</a:t>
            </a:r>
          </a:p>
          <a:p>
            <a:pPr marL="171450" indent="-171450">
              <a:buFont typeface="Arial" panose="020B0604020202020204" pitchFamily="34" charset="0"/>
              <a:buChar char="•"/>
            </a:pPr>
            <a:r>
              <a:rPr lang="en-US" b="1" dirty="0" smtClean="0"/>
              <a:t>git checkout issue10: </a:t>
            </a:r>
            <a:r>
              <a:rPr lang="en-US" b="0" dirty="0" smtClean="0"/>
              <a:t>returns a message that you have switched</a:t>
            </a:r>
            <a:r>
              <a:rPr lang="en-US" b="0" baseline="0" dirty="0" smtClean="0"/>
              <a:t> to the issue10 branch. Using the “git branch” command now shows the issue10 branch with the * i.e. the current working directory</a:t>
            </a:r>
          </a:p>
          <a:p>
            <a:pPr marL="171450" indent="-171450">
              <a:buFont typeface="Arial" panose="020B0604020202020204" pitchFamily="34" charset="0"/>
              <a:buChar char="•"/>
            </a:pPr>
            <a:r>
              <a:rPr lang="en-US" b="1" baseline="0" dirty="0" smtClean="0"/>
              <a:t>Pointer: </a:t>
            </a:r>
            <a:r>
              <a:rPr lang="en-US" b="0" baseline="0" dirty="0" smtClean="0"/>
              <a:t>right now both </a:t>
            </a:r>
            <a:r>
              <a:rPr lang="en-US" b="1" baseline="0" dirty="0" smtClean="0"/>
              <a:t>master</a:t>
            </a:r>
            <a:r>
              <a:rPr lang="en-US" b="0" baseline="0" dirty="0" smtClean="0"/>
              <a:t> and </a:t>
            </a:r>
            <a:r>
              <a:rPr lang="en-US" b="1" baseline="0" dirty="0" smtClean="0"/>
              <a:t>issue10 </a:t>
            </a:r>
            <a:r>
              <a:rPr lang="en-US" b="0" baseline="0" dirty="0" smtClean="0"/>
              <a:t>point to the same commit //can check this with the commit id</a:t>
            </a:r>
          </a:p>
          <a:p>
            <a:pPr marL="171450" indent="-171450">
              <a:buFont typeface="Arial" panose="020B0604020202020204" pitchFamily="34" charset="0"/>
              <a:buChar char="•"/>
            </a:pPr>
            <a:r>
              <a:rPr lang="en-US" b="1" dirty="0" smtClean="0">
                <a:solidFill>
                  <a:prstClr val="black"/>
                </a:solidFill>
              </a:rPr>
              <a:t>git checkout master</a:t>
            </a:r>
            <a:r>
              <a:rPr lang="en-US" dirty="0" smtClean="0">
                <a:solidFill>
                  <a:prstClr val="black"/>
                </a:solidFill>
              </a:rPr>
              <a:t>: switches back</a:t>
            </a:r>
            <a:r>
              <a:rPr lang="en-US" baseline="0" dirty="0" smtClean="0">
                <a:solidFill>
                  <a:prstClr val="black"/>
                </a:solidFill>
              </a:rPr>
              <a:t> to the master, however, checking the recent most commit with </a:t>
            </a:r>
            <a:r>
              <a:rPr lang="en-US" b="1" baseline="0" dirty="0" smtClean="0">
                <a:solidFill>
                  <a:prstClr val="black"/>
                </a:solidFill>
              </a:rPr>
              <a:t>git log </a:t>
            </a:r>
            <a:r>
              <a:rPr lang="en-US" b="0" baseline="0" dirty="0" smtClean="0">
                <a:solidFill>
                  <a:prstClr val="black"/>
                </a:solidFill>
              </a:rPr>
              <a:t>shows that this branch has not been affected by our recent most addition to the issue10 README.md file</a:t>
            </a:r>
            <a:endParaRPr lang="en-US" b="0" baseline="0" dirty="0" smtClean="0"/>
          </a:p>
          <a:p>
            <a:pPr marL="171450" indent="-171450">
              <a:buFont typeface="Arial" panose="020B0604020202020204" pitchFamily="34" charset="0"/>
              <a:buChar char="•"/>
            </a:pPr>
            <a:endParaRPr lang="en-US" b="0" dirty="0"/>
          </a:p>
        </p:txBody>
      </p:sp>
      <p:sp>
        <p:nvSpPr>
          <p:cNvPr id="4" name="Slide Number Placeholder 3"/>
          <p:cNvSpPr>
            <a:spLocks noGrp="1"/>
          </p:cNvSpPr>
          <p:nvPr>
            <p:ph type="sldNum" sz="quarter" idx="10"/>
          </p:nvPr>
        </p:nvSpPr>
        <p:spPr/>
        <p:txBody>
          <a:bodyPr/>
          <a:lstStyle/>
          <a:p>
            <a:fld id="{1D008594-A738-451E-BA33-AC4BDB125CFA}" type="slidenum">
              <a:rPr lang="en-US" smtClean="0"/>
              <a:t>33</a:t>
            </a:fld>
            <a:endParaRPr lang="en-US"/>
          </a:p>
        </p:txBody>
      </p:sp>
    </p:spTree>
    <p:extLst>
      <p:ext uri="{BB962C8B-B14F-4D97-AF65-F5344CB8AC3E}">
        <p14:creationId xmlns:p14="http://schemas.microsoft.com/office/powerpoint/2010/main" val="2594801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smtClean="0"/>
              <a:t>Distros</a:t>
            </a:r>
            <a:r>
              <a:rPr lang="en-US" dirty="0" smtClean="0"/>
              <a:t>: </a:t>
            </a:r>
            <a:r>
              <a:rPr lang="en-US" b="0" dirty="0" smtClean="0"/>
              <a:t>Or flavors. T</a:t>
            </a:r>
            <a:r>
              <a:rPr lang="en-US" b="0" baseline="0" dirty="0" smtClean="0"/>
              <a:t>hanks to the open source kernel, the open source community worldwide has produced a variety of distributions for Linux. One can pick and choose a flavor as per his/her requirements. For a normal desktop user, you could use the Ubuntu distro with the GUI. For server machines that you do not wish to overload with unnecessary stuff, you could use something like RHEL.</a:t>
            </a:r>
          </a:p>
          <a:p>
            <a:pPr marL="171450" indent="-171450">
              <a:buFont typeface="Arial" panose="020B0604020202020204" pitchFamily="34" charset="0"/>
              <a:buChar char="•"/>
            </a:pPr>
            <a:r>
              <a:rPr lang="en-US" b="1" baseline="0" dirty="0" smtClean="0"/>
              <a:t>Granular Control: </a:t>
            </a:r>
            <a:r>
              <a:rPr lang="en-US" b="0" baseline="0" dirty="0" smtClean="0"/>
              <a:t>Linux focuses on security and stability compared to Windows which is more about ease of use. Some may argue that it is easy to operate on files and folder on Windows compared to a CLI. While this may seem to be true, a lack of GUI means that your machine runs faster, needs less power and can provide more resources to the task at hand rather than dealing with the graphics. However, it does have a learning curve to it and in case you are migrating from something like Windows, it will have an un-learning curve as well!</a:t>
            </a:r>
          </a:p>
          <a:p>
            <a:pPr marL="171450" indent="-171450">
              <a:buFont typeface="Arial" panose="020B0604020202020204" pitchFamily="34" charset="0"/>
              <a:buChar char="•"/>
            </a:pPr>
            <a:r>
              <a:rPr lang="en-US" b="1" baseline="0" dirty="0" smtClean="0"/>
              <a:t>Documentation/Resources/Communities: </a:t>
            </a:r>
            <a:r>
              <a:rPr lang="en-US" b="0" baseline="0" dirty="0" smtClean="0"/>
              <a:t>There are </a:t>
            </a:r>
            <a:r>
              <a:rPr lang="en-US" b="0" baseline="0" dirty="0" err="1" smtClean="0"/>
              <a:t>tonnes</a:t>
            </a:r>
            <a:r>
              <a:rPr lang="en-US" b="0" baseline="0" dirty="0" smtClean="0"/>
              <a:t> of resources and documentation available for Linux whether you are new to the environment or want to dive deep. Also, being one of the most used OS, has created a lot of Linux user communities. Help, as such, is never far away!</a:t>
            </a:r>
          </a:p>
          <a:p>
            <a:pPr marL="171450" indent="-171450">
              <a:buFont typeface="Arial" panose="020B0604020202020204" pitchFamily="34" charset="0"/>
              <a:buChar char="•"/>
            </a:pPr>
            <a:r>
              <a:rPr lang="en-US" b="1" baseline="0" dirty="0" smtClean="0"/>
              <a:t>FREE: </a:t>
            </a:r>
            <a:r>
              <a:rPr lang="en-US" b="0" baseline="0" dirty="0" smtClean="0"/>
              <a:t>To download, distribute, redesign and redistribute as your own, reuse on multiple systems(including web servers)-this when compared to a Windows server saves you so much money!</a:t>
            </a:r>
            <a:endParaRPr lang="en-US" b="1" baseline="0" dirty="0" smtClean="0"/>
          </a:p>
          <a:p>
            <a:pPr marL="171450"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1D008594-A738-451E-BA33-AC4BDB125CFA}" type="slidenum">
              <a:rPr lang="en-US" smtClean="0"/>
              <a:t>3</a:t>
            </a:fld>
            <a:endParaRPr lang="en-US"/>
          </a:p>
        </p:txBody>
      </p:sp>
    </p:spTree>
    <p:extLst>
      <p:ext uri="{BB962C8B-B14F-4D97-AF65-F5344CB8AC3E}">
        <p14:creationId xmlns:p14="http://schemas.microsoft.com/office/powerpoint/2010/main" val="23851002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smtClean="0"/>
              <a:t>$ git checkout -b newfix: </a:t>
            </a:r>
            <a:r>
              <a:rPr lang="en-US" b="0" dirty="0" smtClean="0"/>
              <a:t>shortcut</a:t>
            </a:r>
            <a:r>
              <a:rPr lang="en-US" b="0" baseline="0" dirty="0" smtClean="0"/>
              <a:t> for </a:t>
            </a:r>
            <a:r>
              <a:rPr lang="en-US" b="1" baseline="0" dirty="0" smtClean="0"/>
              <a:t>$ git branch newfix</a:t>
            </a:r>
            <a:r>
              <a:rPr lang="en-US" b="0" baseline="0" dirty="0" smtClean="0"/>
              <a:t> followed by </a:t>
            </a:r>
            <a:r>
              <a:rPr lang="en-US" b="1" baseline="0" dirty="0" smtClean="0"/>
              <a:t>$ git checkout newfix</a:t>
            </a:r>
            <a:endParaRPr lang="en-US" b="1" dirty="0" smtClean="0"/>
          </a:p>
          <a:p>
            <a:pPr marL="171450" indent="-171450">
              <a:buFont typeface="Arial" panose="020B0604020202020204" pitchFamily="34" charset="0"/>
              <a:buChar char="•"/>
            </a:pPr>
            <a:r>
              <a:rPr lang="en-US" b="1" dirty="0" smtClean="0"/>
              <a:t>$ vi README.md: </a:t>
            </a:r>
            <a:r>
              <a:rPr lang="en-US" b="0" dirty="0" smtClean="0"/>
              <a:t>Making changes</a:t>
            </a:r>
            <a:r>
              <a:rPr lang="en-US" b="0" baseline="0" dirty="0" smtClean="0"/>
              <a:t> on the </a:t>
            </a:r>
            <a:r>
              <a:rPr lang="en-US" b="1" baseline="0" dirty="0" smtClean="0"/>
              <a:t>newfix </a:t>
            </a:r>
            <a:r>
              <a:rPr lang="en-US" b="0" baseline="0" dirty="0" smtClean="0"/>
              <a:t>branch</a:t>
            </a:r>
            <a:endParaRPr lang="en-US" b="1" dirty="0" smtClean="0"/>
          </a:p>
          <a:p>
            <a:pPr marL="171450" indent="-171450">
              <a:buFont typeface="Arial" panose="020B0604020202020204" pitchFamily="34" charset="0"/>
              <a:buChar char="•"/>
            </a:pPr>
            <a:r>
              <a:rPr lang="en-US" b="1" dirty="0" smtClean="0"/>
              <a:t>$ git commit -a -m “more fixes”: </a:t>
            </a:r>
            <a:r>
              <a:rPr lang="en-US" b="0" dirty="0" smtClean="0"/>
              <a:t>Add to</a:t>
            </a:r>
            <a:r>
              <a:rPr lang="en-US" b="0" baseline="0" dirty="0" smtClean="0"/>
              <a:t> tracking and add a commit message</a:t>
            </a:r>
            <a:endParaRPr lang="en-US" b="1" dirty="0"/>
          </a:p>
        </p:txBody>
      </p:sp>
      <p:sp>
        <p:nvSpPr>
          <p:cNvPr id="4" name="Slide Number Placeholder 3"/>
          <p:cNvSpPr>
            <a:spLocks noGrp="1"/>
          </p:cNvSpPr>
          <p:nvPr>
            <p:ph type="sldNum" sz="quarter" idx="10"/>
          </p:nvPr>
        </p:nvSpPr>
        <p:spPr/>
        <p:txBody>
          <a:bodyPr/>
          <a:lstStyle/>
          <a:p>
            <a:fld id="{1D008594-A738-451E-BA33-AC4BDB125CFA}" type="slidenum">
              <a:rPr lang="en-US" smtClean="0"/>
              <a:t>34</a:t>
            </a:fld>
            <a:endParaRPr lang="en-US"/>
          </a:p>
        </p:txBody>
      </p:sp>
    </p:spTree>
    <p:extLst>
      <p:ext uri="{BB962C8B-B14F-4D97-AF65-F5344CB8AC3E}">
        <p14:creationId xmlns:p14="http://schemas.microsoft.com/office/powerpoint/2010/main" val="29344738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0" dirty="0"/>
          </a:p>
        </p:txBody>
      </p:sp>
      <p:sp>
        <p:nvSpPr>
          <p:cNvPr id="4" name="Slide Number Placeholder 3"/>
          <p:cNvSpPr>
            <a:spLocks noGrp="1"/>
          </p:cNvSpPr>
          <p:nvPr>
            <p:ph type="sldNum" sz="quarter" idx="10"/>
          </p:nvPr>
        </p:nvSpPr>
        <p:spPr/>
        <p:txBody>
          <a:bodyPr/>
          <a:lstStyle/>
          <a:p>
            <a:fld id="{1D008594-A738-451E-BA33-AC4BDB125CFA}" type="slidenum">
              <a:rPr lang="en-US" smtClean="0"/>
              <a:t>35</a:t>
            </a:fld>
            <a:endParaRPr lang="en-US"/>
          </a:p>
        </p:txBody>
      </p:sp>
    </p:spTree>
    <p:extLst>
      <p:ext uri="{BB962C8B-B14F-4D97-AF65-F5344CB8AC3E}">
        <p14:creationId xmlns:p14="http://schemas.microsoft.com/office/powerpoint/2010/main" val="21482571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smtClean="0"/>
              <a:t>Merging</a:t>
            </a:r>
            <a:r>
              <a:rPr lang="en-US" b="1" baseline="0" dirty="0" smtClean="0"/>
              <a:t> changes from newfix to master branch: </a:t>
            </a:r>
            <a:r>
              <a:rPr lang="en-US" b="0" baseline="0" dirty="0" smtClean="0"/>
              <a:t> is as simple as moving the master branch up the tree and </a:t>
            </a:r>
            <a:endParaRPr lang="en-US" b="1" dirty="0"/>
          </a:p>
        </p:txBody>
      </p:sp>
      <p:sp>
        <p:nvSpPr>
          <p:cNvPr id="4" name="Slide Number Placeholder 3"/>
          <p:cNvSpPr>
            <a:spLocks noGrp="1"/>
          </p:cNvSpPr>
          <p:nvPr>
            <p:ph type="sldNum" sz="quarter" idx="10"/>
          </p:nvPr>
        </p:nvSpPr>
        <p:spPr/>
        <p:txBody>
          <a:bodyPr/>
          <a:lstStyle/>
          <a:p>
            <a:fld id="{1D008594-A738-451E-BA33-AC4BDB125CFA}" type="slidenum">
              <a:rPr lang="en-US" smtClean="0"/>
              <a:t>36</a:t>
            </a:fld>
            <a:endParaRPr lang="en-US"/>
          </a:p>
        </p:txBody>
      </p:sp>
    </p:spTree>
    <p:extLst>
      <p:ext uri="{BB962C8B-B14F-4D97-AF65-F5344CB8AC3E}">
        <p14:creationId xmlns:p14="http://schemas.microsoft.com/office/powerpoint/2010/main" val="12857120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1" dirty="0"/>
          </a:p>
        </p:txBody>
      </p:sp>
      <p:sp>
        <p:nvSpPr>
          <p:cNvPr id="4" name="Slide Number Placeholder 3"/>
          <p:cNvSpPr>
            <a:spLocks noGrp="1"/>
          </p:cNvSpPr>
          <p:nvPr>
            <p:ph type="sldNum" sz="quarter" idx="10"/>
          </p:nvPr>
        </p:nvSpPr>
        <p:spPr/>
        <p:txBody>
          <a:bodyPr/>
          <a:lstStyle/>
          <a:p>
            <a:fld id="{1D008594-A738-451E-BA33-AC4BDB125CFA}" type="slidenum">
              <a:rPr lang="en-US" smtClean="0"/>
              <a:t>37</a:t>
            </a:fld>
            <a:endParaRPr lang="en-US"/>
          </a:p>
        </p:txBody>
      </p:sp>
    </p:spTree>
    <p:extLst>
      <p:ext uri="{BB962C8B-B14F-4D97-AF65-F5344CB8AC3E}">
        <p14:creationId xmlns:p14="http://schemas.microsoft.com/office/powerpoint/2010/main" val="27316852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1" dirty="0"/>
          </a:p>
        </p:txBody>
      </p:sp>
      <p:sp>
        <p:nvSpPr>
          <p:cNvPr id="4" name="Slide Number Placeholder 3"/>
          <p:cNvSpPr>
            <a:spLocks noGrp="1"/>
          </p:cNvSpPr>
          <p:nvPr>
            <p:ph type="sldNum" sz="quarter" idx="10"/>
          </p:nvPr>
        </p:nvSpPr>
        <p:spPr/>
        <p:txBody>
          <a:bodyPr/>
          <a:lstStyle/>
          <a:p>
            <a:fld id="{1D008594-A738-451E-BA33-AC4BDB125CFA}" type="slidenum">
              <a:rPr lang="en-US" smtClean="0"/>
              <a:t>38</a:t>
            </a:fld>
            <a:endParaRPr lang="en-US"/>
          </a:p>
        </p:txBody>
      </p:sp>
    </p:spTree>
    <p:extLst>
      <p:ext uri="{BB962C8B-B14F-4D97-AF65-F5344CB8AC3E}">
        <p14:creationId xmlns:p14="http://schemas.microsoft.com/office/powerpoint/2010/main" val="33633526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git log --decorate</a:t>
            </a:r>
            <a:r>
              <a:rPr lang="en-US" b="1" baseline="0" dirty="0" smtClean="0"/>
              <a:t> --all</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git log --decorate</a:t>
            </a:r>
            <a:r>
              <a:rPr lang="en-US" b="1" baseline="0" dirty="0" smtClean="0"/>
              <a:t> --all --graph</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git log --decorate</a:t>
            </a:r>
            <a:r>
              <a:rPr lang="en-US" b="1" baseline="0" dirty="0" smtClean="0"/>
              <a:t> --all --graph --</a:t>
            </a:r>
            <a:r>
              <a:rPr lang="en-US" b="1" baseline="0" dirty="0" err="1" smtClean="0"/>
              <a:t>oneline</a:t>
            </a:r>
            <a:endParaRPr lang="en-US" b="1" baseline="0"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baseline="0"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baseline="0" dirty="0" smtClean="0"/>
          </a:p>
          <a:p>
            <a:pPr marL="0" indent="0">
              <a:buFont typeface="Arial" panose="020B0604020202020204" pitchFamily="34" charset="0"/>
              <a:buNone/>
            </a:pPr>
            <a:endParaRPr lang="en-US" b="1" dirty="0"/>
          </a:p>
        </p:txBody>
      </p:sp>
      <p:sp>
        <p:nvSpPr>
          <p:cNvPr id="4" name="Slide Number Placeholder 3"/>
          <p:cNvSpPr>
            <a:spLocks noGrp="1"/>
          </p:cNvSpPr>
          <p:nvPr>
            <p:ph type="sldNum" sz="quarter" idx="10"/>
          </p:nvPr>
        </p:nvSpPr>
        <p:spPr/>
        <p:txBody>
          <a:bodyPr/>
          <a:lstStyle/>
          <a:p>
            <a:fld id="{1D008594-A738-451E-BA33-AC4BDB125CFA}" type="slidenum">
              <a:rPr lang="en-US" smtClean="0"/>
              <a:t>39</a:t>
            </a:fld>
            <a:endParaRPr lang="en-US"/>
          </a:p>
        </p:txBody>
      </p:sp>
    </p:spTree>
    <p:extLst>
      <p:ext uri="{BB962C8B-B14F-4D97-AF65-F5344CB8AC3E}">
        <p14:creationId xmlns:p14="http://schemas.microsoft.com/office/powerpoint/2010/main" val="26688066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smtClean="0"/>
              <a:t>The </a:t>
            </a:r>
            <a:r>
              <a:rPr lang="en-US" b="1" dirty="0" smtClean="0"/>
              <a:t>pointer </a:t>
            </a:r>
            <a:r>
              <a:rPr lang="en-US" b="0" dirty="0" smtClean="0"/>
              <a:t>in this </a:t>
            </a:r>
            <a:r>
              <a:rPr lang="en-US" b="1" dirty="0" smtClean="0"/>
              <a:t>cannot be just moved forward </a:t>
            </a:r>
            <a:r>
              <a:rPr lang="en-US" b="0" dirty="0" smtClean="0"/>
              <a:t>because they</a:t>
            </a:r>
            <a:r>
              <a:rPr lang="en-US" b="0" baseline="0" dirty="0" smtClean="0"/>
              <a:t> are on different timelines. </a:t>
            </a:r>
          </a:p>
          <a:p>
            <a:pPr marL="171450" indent="-171450">
              <a:buFont typeface="Arial" panose="020B0604020202020204" pitchFamily="34" charset="0"/>
              <a:buChar char="•"/>
            </a:pPr>
            <a:r>
              <a:rPr lang="en-US" b="0" baseline="0" dirty="0" smtClean="0"/>
              <a:t>They have a common ancestor at C2.</a:t>
            </a:r>
          </a:p>
          <a:p>
            <a:pPr marL="171450" indent="-171450">
              <a:buFont typeface="Arial" panose="020B0604020202020204" pitchFamily="34" charset="0"/>
              <a:buChar char="•"/>
            </a:pPr>
            <a:r>
              <a:rPr lang="en-US" b="0" baseline="0" dirty="0" smtClean="0"/>
              <a:t>git takes all the changes from the common ancestor point till C5 and does a </a:t>
            </a:r>
            <a:r>
              <a:rPr lang="en-US" b="1" baseline="0" dirty="0" smtClean="0"/>
              <a:t>“merge commit”</a:t>
            </a:r>
            <a:endParaRPr lang="en-US" b="1" dirty="0"/>
          </a:p>
        </p:txBody>
      </p:sp>
      <p:sp>
        <p:nvSpPr>
          <p:cNvPr id="4" name="Slide Number Placeholder 3"/>
          <p:cNvSpPr>
            <a:spLocks noGrp="1"/>
          </p:cNvSpPr>
          <p:nvPr>
            <p:ph type="sldNum" sz="quarter" idx="10"/>
          </p:nvPr>
        </p:nvSpPr>
        <p:spPr/>
        <p:txBody>
          <a:bodyPr/>
          <a:lstStyle/>
          <a:p>
            <a:fld id="{1D008594-A738-451E-BA33-AC4BDB125CFA}" type="slidenum">
              <a:rPr lang="en-US" smtClean="0"/>
              <a:t>40</a:t>
            </a:fld>
            <a:endParaRPr lang="en-US"/>
          </a:p>
        </p:txBody>
      </p:sp>
    </p:spTree>
    <p:extLst>
      <p:ext uri="{BB962C8B-B14F-4D97-AF65-F5344CB8AC3E}">
        <p14:creationId xmlns:p14="http://schemas.microsoft.com/office/powerpoint/2010/main" val="13082243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Update </a:t>
            </a:r>
            <a:r>
              <a:rPr lang="en-US" smtClean="0"/>
              <a:t>your</a:t>
            </a:r>
            <a:r>
              <a:rPr lang="en-US" baseline="0" smtClean="0"/>
              <a:t> GitHub </a:t>
            </a:r>
            <a:r>
              <a:rPr lang="en-US" baseline="0" dirty="0" smtClean="0"/>
              <a:t>repo</a:t>
            </a:r>
            <a:endParaRPr lang="en-US" dirty="0"/>
          </a:p>
        </p:txBody>
      </p:sp>
      <p:sp>
        <p:nvSpPr>
          <p:cNvPr id="4" name="Slide Number Placeholder 3"/>
          <p:cNvSpPr>
            <a:spLocks noGrp="1"/>
          </p:cNvSpPr>
          <p:nvPr>
            <p:ph type="sldNum" sz="quarter" idx="10"/>
          </p:nvPr>
        </p:nvSpPr>
        <p:spPr/>
        <p:txBody>
          <a:bodyPr/>
          <a:lstStyle/>
          <a:p>
            <a:fld id="{1D008594-A738-451E-BA33-AC4BDB125CFA}" type="slidenum">
              <a:rPr lang="en-US" smtClean="0"/>
              <a:t>41</a:t>
            </a:fld>
            <a:endParaRPr lang="en-US"/>
          </a:p>
        </p:txBody>
      </p:sp>
    </p:spTree>
    <p:extLst>
      <p:ext uri="{BB962C8B-B14F-4D97-AF65-F5344CB8AC3E}">
        <p14:creationId xmlns:p14="http://schemas.microsoft.com/office/powerpoint/2010/main" val="2602797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smtClean="0"/>
              <a:t>--help:</a:t>
            </a:r>
            <a:r>
              <a:rPr lang="en-US" dirty="0" smtClean="0"/>
              <a:t> In addition to the above mentioned commands there are many</a:t>
            </a:r>
            <a:r>
              <a:rPr lang="en-US" baseline="0" dirty="0" smtClean="0"/>
              <a:t> additional options to each command. For instance, ls -l will list all the files with all the permissions. Using --help with the command name lists out all available option. </a:t>
            </a:r>
          </a:p>
          <a:p>
            <a:r>
              <a:rPr lang="en-US" baseline="0" dirty="0" err="1" smtClean="0"/>
              <a:t>Eg</a:t>
            </a:r>
            <a:r>
              <a:rPr lang="en-US" baseline="0" dirty="0" smtClean="0"/>
              <a:t>. ls --help will list out all the possible list options available.</a:t>
            </a:r>
          </a:p>
          <a:p>
            <a:r>
              <a:rPr lang="en-US" b="1" u="sng" baseline="0" dirty="0" smtClean="0"/>
              <a:t>Rename/Move:</a:t>
            </a:r>
            <a:r>
              <a:rPr lang="en-US" b="0" u="none" baseline="0" dirty="0" smtClean="0"/>
              <a:t> both have the same command name</a:t>
            </a:r>
            <a:endParaRPr lang="en-US" b="0" u="none" dirty="0"/>
          </a:p>
        </p:txBody>
      </p:sp>
      <p:sp>
        <p:nvSpPr>
          <p:cNvPr id="4" name="Slide Number Placeholder 3"/>
          <p:cNvSpPr>
            <a:spLocks noGrp="1"/>
          </p:cNvSpPr>
          <p:nvPr>
            <p:ph type="sldNum" sz="quarter" idx="10"/>
          </p:nvPr>
        </p:nvSpPr>
        <p:spPr/>
        <p:txBody>
          <a:bodyPr/>
          <a:lstStyle/>
          <a:p>
            <a:fld id="{1D008594-A738-451E-BA33-AC4BDB125CFA}" type="slidenum">
              <a:rPr lang="en-US" smtClean="0"/>
              <a:t>9</a:t>
            </a:fld>
            <a:endParaRPr lang="en-US"/>
          </a:p>
        </p:txBody>
      </p:sp>
    </p:spTree>
    <p:extLst>
      <p:ext uri="{BB962C8B-B14F-4D97-AF65-F5344CB8AC3E}">
        <p14:creationId xmlns:p14="http://schemas.microsoft.com/office/powerpoint/2010/main" val="3933142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VCS:</a:t>
            </a:r>
            <a:r>
              <a:rPr lang="en-US" baseline="0" dirty="0" smtClean="0"/>
              <a:t> Most widely used version control system. Distributed architecture unlike its predecessors like CVS and SVN. It checks versions by reading through the contents of the file rather than relying solely on the file name or change date</a:t>
            </a:r>
          </a:p>
          <a:p>
            <a:pPr marL="0" indent="0">
              <a:buFont typeface="Arial" panose="020B0604020202020204" pitchFamily="34" charset="0"/>
              <a:buNone/>
            </a:pPr>
            <a:endParaRPr lang="en-US" baseline="0" dirty="0" smtClean="0"/>
          </a:p>
        </p:txBody>
      </p:sp>
      <p:sp>
        <p:nvSpPr>
          <p:cNvPr id="4" name="Slide Number Placeholder 3"/>
          <p:cNvSpPr>
            <a:spLocks noGrp="1"/>
          </p:cNvSpPr>
          <p:nvPr>
            <p:ph type="sldNum" sz="quarter" idx="10"/>
          </p:nvPr>
        </p:nvSpPr>
        <p:spPr/>
        <p:txBody>
          <a:bodyPr/>
          <a:lstStyle/>
          <a:p>
            <a:fld id="{1D008594-A738-451E-BA33-AC4BDB125CFA}" type="slidenum">
              <a:rPr lang="en-US" smtClean="0"/>
              <a:t>12</a:t>
            </a:fld>
            <a:endParaRPr lang="en-US"/>
          </a:p>
        </p:txBody>
      </p:sp>
    </p:spTree>
    <p:extLst>
      <p:ext uri="{BB962C8B-B14F-4D97-AF65-F5344CB8AC3E}">
        <p14:creationId xmlns:p14="http://schemas.microsoft.com/office/powerpoint/2010/main" val="1233704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smtClean="0"/>
              <a:t>Collaboration:</a:t>
            </a:r>
            <a:r>
              <a:rPr lang="en-US" dirty="0" smtClean="0"/>
              <a:t> Will be using this</a:t>
            </a:r>
            <a:r>
              <a:rPr lang="en-US" baseline="0" dirty="0" smtClean="0"/>
              <a:t> as the collaboration tool for this class. Also, extremely helpful if many people are working on the code as it gives you a clear line of sight as to who is making what changes. Minimizes duplication of work as you always know what is the latest changes.</a:t>
            </a:r>
          </a:p>
          <a:p>
            <a:pPr marL="171450" indent="-171450">
              <a:buFont typeface="Arial" panose="020B0604020202020204" pitchFamily="34" charset="0"/>
              <a:buChar char="•"/>
            </a:pPr>
            <a:r>
              <a:rPr lang="en-US" b="1" baseline="0" dirty="0" smtClean="0"/>
              <a:t>Tracking changes: </a:t>
            </a:r>
            <a:r>
              <a:rPr lang="en-US" baseline="0" dirty="0" smtClean="0"/>
              <a:t>from one file to its updated version. Something similar to track changes in MS word. It marks and shows the exact places in the code that have been updated</a:t>
            </a:r>
          </a:p>
          <a:p>
            <a:pPr marL="171450" indent="-171450">
              <a:buFont typeface="Arial" panose="020B0604020202020204" pitchFamily="34" charset="0"/>
              <a:buChar char="•"/>
            </a:pPr>
            <a:r>
              <a:rPr lang="en-US" b="1" baseline="0" dirty="0" smtClean="0"/>
              <a:t>History documentation:</a:t>
            </a:r>
            <a:r>
              <a:rPr lang="en-US" baseline="0" dirty="0" smtClean="0"/>
              <a:t> Keeps track of each and every commit where commit is the unit amount of work that has been done on the code. In case you want to go back to a previous version of the file(which always happens) you can simply trace back to that file and to the exact point in time.</a:t>
            </a:r>
          </a:p>
          <a:p>
            <a:pPr marL="171450" indent="-171450">
              <a:buFont typeface="Arial" panose="020B0604020202020204" pitchFamily="34" charset="0"/>
              <a:buChar char="•"/>
            </a:pPr>
            <a:r>
              <a:rPr lang="en-US" b="1" baseline="0" dirty="0" smtClean="0"/>
              <a:t>Back up:</a:t>
            </a:r>
            <a:r>
              <a:rPr lang="en-US" baseline="0" dirty="0" smtClean="0"/>
              <a:t> Effective way to back up all your work as it is on cloud and readily accessible from any device.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smtClean="0"/>
              <a:t>Distributed version control:</a:t>
            </a:r>
            <a:r>
              <a:rPr lang="en-US" baseline="0" dirty="0" smtClean="0"/>
              <a:t> every person who is sharing the git repository has the complete access to the every file that is being tracked. </a:t>
            </a:r>
            <a:r>
              <a:rPr lang="en-US" b="1" baseline="0" dirty="0" smtClean="0"/>
              <a:t>Example: </a:t>
            </a:r>
            <a:r>
              <a:rPr lang="en-US" b="0" baseline="0" dirty="0" smtClean="0"/>
              <a:t>releasing a version 1.3.1 with bug fixes when there is already a version 2 in production</a:t>
            </a:r>
          </a:p>
        </p:txBody>
      </p:sp>
      <p:sp>
        <p:nvSpPr>
          <p:cNvPr id="4" name="Slide Number Placeholder 3"/>
          <p:cNvSpPr>
            <a:spLocks noGrp="1"/>
          </p:cNvSpPr>
          <p:nvPr>
            <p:ph type="sldNum" sz="quarter" idx="10"/>
          </p:nvPr>
        </p:nvSpPr>
        <p:spPr/>
        <p:txBody>
          <a:bodyPr/>
          <a:lstStyle/>
          <a:p>
            <a:fld id="{1D008594-A738-451E-BA33-AC4BDB125CFA}" type="slidenum">
              <a:rPr lang="en-US" smtClean="0"/>
              <a:t>13</a:t>
            </a:fld>
            <a:endParaRPr lang="en-US"/>
          </a:p>
        </p:txBody>
      </p:sp>
    </p:spTree>
    <p:extLst>
      <p:ext uri="{BB962C8B-B14F-4D97-AF65-F5344CB8AC3E}">
        <p14:creationId xmlns:p14="http://schemas.microsoft.com/office/powerpoint/2010/main" val="1419255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Checkout/clone:</a:t>
            </a:r>
            <a:r>
              <a:rPr lang="en-US" baseline="0" dirty="0" smtClean="0"/>
              <a:t> gives you an exact copy with the complete history</a:t>
            </a:r>
          </a:p>
          <a:p>
            <a:r>
              <a:rPr lang="en-US" b="1" baseline="0" dirty="0" smtClean="0"/>
              <a:t>Staging area:</a:t>
            </a:r>
            <a:r>
              <a:rPr lang="en-US" baseline="0" dirty="0" smtClean="0"/>
              <a:t> any changes made to the files they enter the staging are which basically shows all the changes that have been made from the previous state</a:t>
            </a:r>
            <a:endParaRPr lang="en-US" b="1" baseline="0" dirty="0" smtClean="0"/>
          </a:p>
          <a:p>
            <a:r>
              <a:rPr lang="en-US" b="1" baseline="0" dirty="0" smtClean="0"/>
              <a:t>Commit:</a:t>
            </a:r>
            <a:r>
              <a:rPr lang="en-US" baseline="0" dirty="0" smtClean="0"/>
              <a:t> If you are satisfied with the results above, you save the version on the file by committing which saves the files and updates the history with the changes that you have made on the file</a:t>
            </a:r>
          </a:p>
          <a:p>
            <a:r>
              <a:rPr lang="en-US" b="1" baseline="0" dirty="0" smtClean="0"/>
              <a:t>Commit messages: </a:t>
            </a:r>
            <a:r>
              <a:rPr lang="en-US" b="0" baseline="0" dirty="0" smtClean="0"/>
              <a:t>Usually all the commits are accompanied with commit messages that a user can use to describe the work he/she has done on the code. This comes in really handy when you are looking back at your code after a few weeks and want to know what idea you were working on. Also, helps other people working on the same project to know where you left off and they can start continuing their work from there</a:t>
            </a:r>
            <a:endParaRPr lang="en-US" b="1" dirty="0"/>
          </a:p>
        </p:txBody>
      </p:sp>
      <p:sp>
        <p:nvSpPr>
          <p:cNvPr id="4" name="Slide Number Placeholder 3"/>
          <p:cNvSpPr>
            <a:spLocks noGrp="1"/>
          </p:cNvSpPr>
          <p:nvPr>
            <p:ph type="sldNum" sz="quarter" idx="10"/>
          </p:nvPr>
        </p:nvSpPr>
        <p:spPr/>
        <p:txBody>
          <a:bodyPr/>
          <a:lstStyle/>
          <a:p>
            <a:fld id="{1D008594-A738-451E-BA33-AC4BDB125CFA}" type="slidenum">
              <a:rPr lang="en-US" smtClean="0"/>
              <a:t>14</a:t>
            </a:fld>
            <a:endParaRPr lang="en-US"/>
          </a:p>
        </p:txBody>
      </p:sp>
    </p:spTree>
    <p:extLst>
      <p:ext uri="{BB962C8B-B14F-4D97-AF65-F5344CB8AC3E}">
        <p14:creationId xmlns:p14="http://schemas.microsoft.com/office/powerpoint/2010/main" val="1819052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.md </a:t>
            </a:r>
            <a:r>
              <a:rPr lang="en-US" dirty="0" smtClean="0"/>
              <a:t>stands for Markdown.</a:t>
            </a:r>
            <a:r>
              <a:rPr lang="en-US" baseline="0" dirty="0" smtClean="0"/>
              <a:t> It is something that GitHub uses to format those files for its html view</a:t>
            </a:r>
          </a:p>
          <a:p>
            <a:r>
              <a:rPr lang="en-US" baseline="0" dirty="0" smtClean="0"/>
              <a:t>A </a:t>
            </a:r>
            <a:r>
              <a:rPr lang="en-US" b="1" baseline="0" dirty="0" smtClean="0"/>
              <a:t>good commit messages: </a:t>
            </a:r>
            <a:r>
              <a:rPr lang="en-US" b="0" baseline="0" dirty="0" smtClean="0"/>
              <a:t>50 chars or less to describe the changes you have made to the file</a:t>
            </a:r>
          </a:p>
          <a:p>
            <a:r>
              <a:rPr lang="en-US" b="1" baseline="0" dirty="0" smtClean="0"/>
              <a:t>Issue Tracker:</a:t>
            </a:r>
            <a:r>
              <a:rPr lang="en-US" b="0" baseline="0" dirty="0" smtClean="0"/>
              <a:t> You can put references to the # of resolved issues if you have an issue tracker </a:t>
            </a:r>
            <a:r>
              <a:rPr lang="en-US" b="0" baseline="0" dirty="0" err="1" smtClean="0"/>
              <a:t>eg</a:t>
            </a:r>
            <a:r>
              <a:rPr lang="en-US" b="0" baseline="0" dirty="0" smtClean="0"/>
              <a:t>. Resolves #123</a:t>
            </a:r>
          </a:p>
          <a:p>
            <a:endParaRPr lang="en-US" b="0" dirty="0" smtClean="0"/>
          </a:p>
          <a:p>
            <a:r>
              <a:rPr lang="en-US" b="0" u="sng" dirty="0" smtClean="0"/>
              <a:t>About the message on git commit:</a:t>
            </a:r>
          </a:p>
          <a:p>
            <a:r>
              <a:rPr lang="en-US" b="1" dirty="0" smtClean="0"/>
              <a:t>[master (root-commit) eeda899] Initialize repository for Project_Name</a:t>
            </a:r>
            <a:endParaRPr lang="en-US" b="0" dirty="0" smtClean="0"/>
          </a:p>
          <a:p>
            <a:r>
              <a:rPr lang="en-US" b="0" dirty="0" smtClean="0"/>
              <a:t>-   On the master branch(i.e. the root commit)</a:t>
            </a:r>
          </a:p>
          <a:p>
            <a:pPr marL="171450" indent="-171450">
              <a:buFontTx/>
              <a:buChar char="-"/>
            </a:pPr>
            <a:r>
              <a:rPr lang="en-US" b="0" baseline="0" dirty="0" smtClean="0"/>
              <a:t>The number is a UID for that specific commit</a:t>
            </a:r>
          </a:p>
          <a:p>
            <a:pPr marL="171450" indent="-171450">
              <a:buFontTx/>
              <a:buChar char="-"/>
            </a:pPr>
            <a:r>
              <a:rPr lang="en-US" b="0" baseline="0" dirty="0" smtClean="0"/>
              <a:t>Lists out the first 50 chars of your statement</a:t>
            </a:r>
            <a:endParaRPr lang="en-US" b="0" dirty="0" smtClean="0"/>
          </a:p>
          <a:p>
            <a:r>
              <a:rPr lang="en-US" b="1" dirty="0" smtClean="0"/>
              <a:t> 1 files changed, 1 insertions(+), 0 deletions(-)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t>-   1 file was changed</a:t>
            </a:r>
            <a:r>
              <a:rPr lang="en-US" b="0" baseline="0" dirty="0" smtClean="0"/>
              <a:t>, 1 line was added and no deletions were made</a:t>
            </a:r>
            <a:endParaRPr lang="en-US" b="1" dirty="0" smtClean="0"/>
          </a:p>
        </p:txBody>
      </p:sp>
      <p:sp>
        <p:nvSpPr>
          <p:cNvPr id="4" name="Slide Number Placeholder 3"/>
          <p:cNvSpPr>
            <a:spLocks noGrp="1"/>
          </p:cNvSpPr>
          <p:nvPr>
            <p:ph type="sldNum" sz="quarter" idx="10"/>
          </p:nvPr>
        </p:nvSpPr>
        <p:spPr/>
        <p:txBody>
          <a:bodyPr/>
          <a:lstStyle/>
          <a:p>
            <a:fld id="{1D008594-A738-451E-BA33-AC4BDB125CFA}" type="slidenum">
              <a:rPr lang="en-US" smtClean="0"/>
              <a:t>17</a:t>
            </a:fld>
            <a:endParaRPr lang="en-US"/>
          </a:p>
        </p:txBody>
      </p:sp>
    </p:spTree>
    <p:extLst>
      <p:ext uri="{BB962C8B-B14F-4D97-AF65-F5344CB8AC3E}">
        <p14:creationId xmlns:p14="http://schemas.microsoft.com/office/powerpoint/2010/main" val="619998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Git status:</a:t>
            </a:r>
            <a:r>
              <a:rPr lang="en-US" b="1" baseline="0" dirty="0" smtClean="0"/>
              <a:t> </a:t>
            </a:r>
            <a:r>
              <a:rPr lang="en-US" b="0" dirty="0" smtClean="0"/>
              <a:t>Now says</a:t>
            </a:r>
            <a:r>
              <a:rPr lang="en-US" b="0" baseline="0" dirty="0" smtClean="0"/>
              <a:t> “modified” rather than “added” because we are now tracking the file</a:t>
            </a:r>
            <a:endParaRPr lang="en-US" b="0" dirty="0" smtClean="0"/>
          </a:p>
          <a:p>
            <a:endParaRPr lang="en-US" b="1" dirty="0"/>
          </a:p>
        </p:txBody>
      </p:sp>
      <p:sp>
        <p:nvSpPr>
          <p:cNvPr id="4" name="Slide Number Placeholder 3"/>
          <p:cNvSpPr>
            <a:spLocks noGrp="1"/>
          </p:cNvSpPr>
          <p:nvPr>
            <p:ph type="sldNum" sz="quarter" idx="10"/>
          </p:nvPr>
        </p:nvSpPr>
        <p:spPr/>
        <p:txBody>
          <a:bodyPr/>
          <a:lstStyle/>
          <a:p>
            <a:fld id="{1D008594-A738-451E-BA33-AC4BDB125CFA}" type="slidenum">
              <a:rPr lang="en-US" smtClean="0"/>
              <a:t>18</a:t>
            </a:fld>
            <a:endParaRPr lang="en-US"/>
          </a:p>
        </p:txBody>
      </p:sp>
    </p:spTree>
    <p:extLst>
      <p:ext uri="{BB962C8B-B14F-4D97-AF65-F5344CB8AC3E}">
        <p14:creationId xmlns:p14="http://schemas.microsoft.com/office/powerpoint/2010/main" val="2987607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smtClean="0"/>
              <a:t>Remote:</a:t>
            </a:r>
            <a:r>
              <a:rPr lang="en-US" b="0" u="none" dirty="0" smtClean="0"/>
              <a:t> has the</a:t>
            </a:r>
            <a:r>
              <a:rPr lang="en-US" b="0" u="none" baseline="0" dirty="0" smtClean="0"/>
              <a:t> same timeline and same root of your timeline</a:t>
            </a:r>
          </a:p>
          <a:p>
            <a:r>
              <a:rPr lang="en-US" b="1" u="sng" dirty="0" smtClean="0"/>
              <a:t>Default configurations:</a:t>
            </a:r>
            <a:r>
              <a:rPr lang="en-US" b="1" u="none" dirty="0" smtClean="0"/>
              <a:t> </a:t>
            </a:r>
            <a:r>
              <a:rPr lang="en-US" b="0" u="none" dirty="0" smtClean="0"/>
              <a:t>No push permissions unless you</a:t>
            </a:r>
            <a:r>
              <a:rPr lang="en-US" b="0" u="none" baseline="0" dirty="0" smtClean="0"/>
              <a:t> own the project. If you want some changes to be added to someone else’s directory, they have to pull it from your repository. So you can push only to projects that you own.</a:t>
            </a:r>
            <a:endParaRPr lang="en-US" b="0" u="none" dirty="0" smtClean="0"/>
          </a:p>
          <a:p>
            <a:endParaRPr lang="en-US" b="0" u="none" dirty="0"/>
          </a:p>
        </p:txBody>
      </p:sp>
      <p:sp>
        <p:nvSpPr>
          <p:cNvPr id="4" name="Slide Number Placeholder 3"/>
          <p:cNvSpPr>
            <a:spLocks noGrp="1"/>
          </p:cNvSpPr>
          <p:nvPr>
            <p:ph type="sldNum" sz="quarter" idx="10"/>
          </p:nvPr>
        </p:nvSpPr>
        <p:spPr/>
        <p:txBody>
          <a:bodyPr/>
          <a:lstStyle/>
          <a:p>
            <a:fld id="{1D008594-A738-451E-BA33-AC4BDB125CFA}" type="slidenum">
              <a:rPr lang="en-US" smtClean="0"/>
              <a:t>20</a:t>
            </a:fld>
            <a:endParaRPr lang="en-US"/>
          </a:p>
        </p:txBody>
      </p:sp>
    </p:spTree>
    <p:extLst>
      <p:ext uri="{BB962C8B-B14F-4D97-AF65-F5344CB8AC3E}">
        <p14:creationId xmlns:p14="http://schemas.microsoft.com/office/powerpoint/2010/main" val="614347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FDF5159-33CD-470E-A9BB-277D1B558474}" type="datetimeFigureOut">
              <a:rPr lang="en-US" smtClean="0"/>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7825F-4031-418D-8935-9C69CC55FBC2}" type="slidenum">
              <a:rPr lang="en-US" smtClean="0"/>
              <a:t>‹#›</a:t>
            </a:fld>
            <a:endParaRPr lang="en-US"/>
          </a:p>
        </p:txBody>
      </p:sp>
    </p:spTree>
    <p:extLst>
      <p:ext uri="{BB962C8B-B14F-4D97-AF65-F5344CB8AC3E}">
        <p14:creationId xmlns:p14="http://schemas.microsoft.com/office/powerpoint/2010/main" val="3212485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DF5159-33CD-470E-A9BB-277D1B558474}" type="datetimeFigureOut">
              <a:rPr lang="en-US" smtClean="0"/>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7825F-4031-418D-8935-9C69CC55FBC2}" type="slidenum">
              <a:rPr lang="en-US" smtClean="0"/>
              <a:t>‹#›</a:t>
            </a:fld>
            <a:endParaRPr lang="en-US"/>
          </a:p>
        </p:txBody>
      </p:sp>
    </p:spTree>
    <p:extLst>
      <p:ext uri="{BB962C8B-B14F-4D97-AF65-F5344CB8AC3E}">
        <p14:creationId xmlns:p14="http://schemas.microsoft.com/office/powerpoint/2010/main" val="904014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DF5159-33CD-470E-A9BB-277D1B558474}" type="datetimeFigureOut">
              <a:rPr lang="en-US" smtClean="0"/>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7825F-4031-418D-8935-9C69CC55FBC2}" type="slidenum">
              <a:rPr lang="en-US" smtClean="0"/>
              <a:t>‹#›</a:t>
            </a:fld>
            <a:endParaRPr lang="en-US"/>
          </a:p>
        </p:txBody>
      </p:sp>
    </p:spTree>
    <p:extLst>
      <p:ext uri="{BB962C8B-B14F-4D97-AF65-F5344CB8AC3E}">
        <p14:creationId xmlns:p14="http://schemas.microsoft.com/office/powerpoint/2010/main" val="3556543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DF5159-33CD-470E-A9BB-277D1B558474}" type="datetimeFigureOut">
              <a:rPr lang="en-US" smtClean="0"/>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7825F-4031-418D-8935-9C69CC55FBC2}" type="slidenum">
              <a:rPr lang="en-US" smtClean="0"/>
              <a:t>‹#›</a:t>
            </a:fld>
            <a:endParaRPr lang="en-US"/>
          </a:p>
        </p:txBody>
      </p:sp>
    </p:spTree>
    <p:extLst>
      <p:ext uri="{BB962C8B-B14F-4D97-AF65-F5344CB8AC3E}">
        <p14:creationId xmlns:p14="http://schemas.microsoft.com/office/powerpoint/2010/main" val="180871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DF5159-33CD-470E-A9BB-277D1B558474}" type="datetimeFigureOut">
              <a:rPr lang="en-US" smtClean="0"/>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7825F-4031-418D-8935-9C69CC55FBC2}" type="slidenum">
              <a:rPr lang="en-US" smtClean="0"/>
              <a:t>‹#›</a:t>
            </a:fld>
            <a:endParaRPr lang="en-US"/>
          </a:p>
        </p:txBody>
      </p:sp>
    </p:spTree>
    <p:extLst>
      <p:ext uri="{BB962C8B-B14F-4D97-AF65-F5344CB8AC3E}">
        <p14:creationId xmlns:p14="http://schemas.microsoft.com/office/powerpoint/2010/main" val="3969150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FDF5159-33CD-470E-A9BB-277D1B558474}" type="datetimeFigureOut">
              <a:rPr lang="en-US" smtClean="0"/>
              <a:t>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F7825F-4031-418D-8935-9C69CC55FBC2}" type="slidenum">
              <a:rPr lang="en-US" smtClean="0"/>
              <a:t>‹#›</a:t>
            </a:fld>
            <a:endParaRPr lang="en-US"/>
          </a:p>
        </p:txBody>
      </p:sp>
    </p:spTree>
    <p:extLst>
      <p:ext uri="{BB962C8B-B14F-4D97-AF65-F5344CB8AC3E}">
        <p14:creationId xmlns:p14="http://schemas.microsoft.com/office/powerpoint/2010/main" val="1590092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FDF5159-33CD-470E-A9BB-277D1B558474}" type="datetimeFigureOut">
              <a:rPr lang="en-US" smtClean="0"/>
              <a:t>1/13/2017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F7825F-4031-418D-8935-9C69CC55FBC2}" type="slidenum">
              <a:rPr lang="en-US" smtClean="0"/>
              <a:t>‹#›</a:t>
            </a:fld>
            <a:endParaRPr lang="en-US"/>
          </a:p>
        </p:txBody>
      </p:sp>
    </p:spTree>
    <p:extLst>
      <p:ext uri="{BB962C8B-B14F-4D97-AF65-F5344CB8AC3E}">
        <p14:creationId xmlns:p14="http://schemas.microsoft.com/office/powerpoint/2010/main" val="386374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DF5159-33CD-470E-A9BB-277D1B558474}" type="datetimeFigureOut">
              <a:rPr lang="en-US" smtClean="0"/>
              <a:t>1/13/2017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F7825F-4031-418D-8935-9C69CC55FBC2}" type="slidenum">
              <a:rPr lang="en-US" smtClean="0"/>
              <a:t>‹#›</a:t>
            </a:fld>
            <a:endParaRPr lang="en-US"/>
          </a:p>
        </p:txBody>
      </p:sp>
    </p:spTree>
    <p:extLst>
      <p:ext uri="{BB962C8B-B14F-4D97-AF65-F5344CB8AC3E}">
        <p14:creationId xmlns:p14="http://schemas.microsoft.com/office/powerpoint/2010/main" val="3158638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DF5159-33CD-470E-A9BB-277D1B558474}" type="datetimeFigureOut">
              <a:rPr lang="en-US" smtClean="0"/>
              <a:t>1/13/2017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F7825F-4031-418D-8935-9C69CC55FBC2}" type="slidenum">
              <a:rPr lang="en-US" smtClean="0"/>
              <a:t>‹#›</a:t>
            </a:fld>
            <a:endParaRPr lang="en-US"/>
          </a:p>
        </p:txBody>
      </p:sp>
    </p:spTree>
    <p:extLst>
      <p:ext uri="{BB962C8B-B14F-4D97-AF65-F5344CB8AC3E}">
        <p14:creationId xmlns:p14="http://schemas.microsoft.com/office/powerpoint/2010/main" val="18915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DF5159-33CD-470E-A9BB-277D1B558474}" type="datetimeFigureOut">
              <a:rPr lang="en-US" smtClean="0"/>
              <a:t>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F7825F-4031-418D-8935-9C69CC55FBC2}" type="slidenum">
              <a:rPr lang="en-US" smtClean="0"/>
              <a:t>‹#›</a:t>
            </a:fld>
            <a:endParaRPr lang="en-US"/>
          </a:p>
        </p:txBody>
      </p:sp>
    </p:spTree>
    <p:extLst>
      <p:ext uri="{BB962C8B-B14F-4D97-AF65-F5344CB8AC3E}">
        <p14:creationId xmlns:p14="http://schemas.microsoft.com/office/powerpoint/2010/main" val="2702081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DF5159-33CD-470E-A9BB-277D1B558474}" type="datetimeFigureOut">
              <a:rPr lang="en-US" smtClean="0"/>
              <a:t>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F7825F-4031-418D-8935-9C69CC55FBC2}" type="slidenum">
              <a:rPr lang="en-US" smtClean="0"/>
              <a:t>‹#›</a:t>
            </a:fld>
            <a:endParaRPr lang="en-US"/>
          </a:p>
        </p:txBody>
      </p:sp>
    </p:spTree>
    <p:extLst>
      <p:ext uri="{BB962C8B-B14F-4D97-AF65-F5344CB8AC3E}">
        <p14:creationId xmlns:p14="http://schemas.microsoft.com/office/powerpoint/2010/main" val="2476385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DF5159-33CD-470E-A9BB-277D1B558474}" type="datetimeFigureOut">
              <a:rPr lang="en-US" smtClean="0"/>
              <a:t>1/13/2017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F7825F-4031-418D-8935-9C69CC55FBC2}" type="slidenum">
              <a:rPr lang="en-US" smtClean="0"/>
              <a:t>‹#›</a:t>
            </a:fld>
            <a:endParaRPr lang="en-US"/>
          </a:p>
        </p:txBody>
      </p:sp>
    </p:spTree>
    <p:extLst>
      <p:ext uri="{BB962C8B-B14F-4D97-AF65-F5344CB8AC3E}">
        <p14:creationId xmlns:p14="http://schemas.microsoft.com/office/powerpoint/2010/main" val="2461516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mailto:emailid@iastate.edu"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prakashabhinav7/project1.git"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chiark.greenend.org.uk/~sgtatham/putty/download.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05849" y="2263845"/>
            <a:ext cx="2980303" cy="1446550"/>
          </a:xfrm>
          <a:prstGeom prst="rect">
            <a:avLst/>
          </a:prstGeom>
          <a:noFill/>
        </p:spPr>
        <p:txBody>
          <a:bodyPr wrap="none" rtlCol="0">
            <a:spAutoFit/>
          </a:bodyPr>
          <a:lstStyle/>
          <a:p>
            <a:r>
              <a:rPr lang="en-US" sz="8800" dirty="0" smtClean="0"/>
              <a:t>LINUX</a:t>
            </a:r>
          </a:p>
        </p:txBody>
      </p:sp>
    </p:spTree>
    <p:extLst>
      <p:ext uri="{BB962C8B-B14F-4D97-AF65-F5344CB8AC3E}">
        <p14:creationId xmlns:p14="http://schemas.microsoft.com/office/powerpoint/2010/main" val="8016077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19372" y="2705725"/>
            <a:ext cx="1353256" cy="1446550"/>
          </a:xfrm>
          <a:prstGeom prst="rect">
            <a:avLst/>
          </a:prstGeom>
          <a:noFill/>
        </p:spPr>
        <p:txBody>
          <a:bodyPr wrap="none" rtlCol="0">
            <a:spAutoFit/>
          </a:bodyPr>
          <a:lstStyle/>
          <a:p>
            <a:r>
              <a:rPr lang="en-US" sz="8800" dirty="0" smtClean="0"/>
              <a:t>git</a:t>
            </a:r>
          </a:p>
        </p:txBody>
      </p:sp>
    </p:spTree>
    <p:extLst>
      <p:ext uri="{BB962C8B-B14F-4D97-AF65-F5344CB8AC3E}">
        <p14:creationId xmlns:p14="http://schemas.microsoft.com/office/powerpoint/2010/main" val="6355994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20745" y="2263845"/>
            <a:ext cx="6550511" cy="1446550"/>
          </a:xfrm>
          <a:prstGeom prst="rect">
            <a:avLst/>
          </a:prstGeom>
          <a:noFill/>
        </p:spPr>
        <p:txBody>
          <a:bodyPr wrap="none" rtlCol="0">
            <a:spAutoFit/>
          </a:bodyPr>
          <a:lstStyle/>
          <a:p>
            <a:r>
              <a:rPr lang="en-US" sz="8800" dirty="0" smtClean="0"/>
              <a:t>git - Overview</a:t>
            </a:r>
          </a:p>
        </p:txBody>
      </p:sp>
    </p:spTree>
    <p:extLst>
      <p:ext uri="{BB962C8B-B14F-4D97-AF65-F5344CB8AC3E}">
        <p14:creationId xmlns:p14="http://schemas.microsoft.com/office/powerpoint/2010/main" val="42062590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(Distributed)</a:t>
            </a:r>
            <a:r>
              <a:rPr lang="en-US" dirty="0" smtClean="0"/>
              <a:t>Version Control System</a:t>
            </a:r>
          </a:p>
          <a:p>
            <a:r>
              <a:rPr lang="en-US" dirty="0" smtClean="0"/>
              <a:t>Created by Linus Torvalds in 2005</a:t>
            </a:r>
          </a:p>
          <a:p>
            <a:r>
              <a:rPr lang="en-US" dirty="0" smtClean="0"/>
              <a:t>Maintained by the Open Source Community</a:t>
            </a:r>
          </a:p>
          <a:p>
            <a:pPr lvl="1"/>
            <a:endParaRPr lang="en-US" dirty="0" smtClean="0"/>
          </a:p>
          <a:p>
            <a:pPr lvl="1"/>
            <a:endParaRPr lang="en-US" dirty="0"/>
          </a:p>
        </p:txBody>
      </p:sp>
      <p:sp>
        <p:nvSpPr>
          <p:cNvPr id="4" name="Title 3"/>
          <p:cNvSpPr>
            <a:spLocks noGrp="1"/>
          </p:cNvSpPr>
          <p:nvPr>
            <p:ph type="title"/>
          </p:nvPr>
        </p:nvSpPr>
        <p:spPr/>
        <p:txBody>
          <a:bodyPr/>
          <a:lstStyle/>
          <a:p>
            <a:r>
              <a:rPr lang="en-US" dirty="0" smtClean="0"/>
              <a:t>What is git?</a:t>
            </a:r>
            <a:endParaRPr lang="en-US" dirty="0"/>
          </a:p>
        </p:txBody>
      </p:sp>
    </p:spTree>
    <p:extLst>
      <p:ext uri="{BB962C8B-B14F-4D97-AF65-F5344CB8AC3E}">
        <p14:creationId xmlns:p14="http://schemas.microsoft.com/office/powerpoint/2010/main" val="34621543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a:t>
            </a:r>
            <a:endParaRPr lang="en-US" dirty="0"/>
          </a:p>
        </p:txBody>
      </p:sp>
      <p:sp>
        <p:nvSpPr>
          <p:cNvPr id="3" name="Content Placeholder 2"/>
          <p:cNvSpPr>
            <a:spLocks noGrp="1"/>
          </p:cNvSpPr>
          <p:nvPr>
            <p:ph idx="1"/>
          </p:nvPr>
        </p:nvSpPr>
        <p:spPr/>
        <p:txBody>
          <a:bodyPr/>
          <a:lstStyle/>
          <a:p>
            <a:r>
              <a:rPr lang="en-US" dirty="0" smtClean="0"/>
              <a:t>Used for:</a:t>
            </a:r>
          </a:p>
          <a:p>
            <a:pPr lvl="1"/>
            <a:r>
              <a:rPr lang="en-US" dirty="0" smtClean="0"/>
              <a:t>Collaboration</a:t>
            </a:r>
          </a:p>
          <a:p>
            <a:pPr lvl="1"/>
            <a:r>
              <a:rPr lang="en-US" dirty="0" smtClean="0"/>
              <a:t>Tracking changes</a:t>
            </a:r>
          </a:p>
          <a:p>
            <a:pPr lvl="1"/>
            <a:r>
              <a:rPr lang="en-US" dirty="0" smtClean="0"/>
              <a:t>History documentation</a:t>
            </a:r>
          </a:p>
          <a:p>
            <a:pPr lvl="1"/>
            <a:r>
              <a:rPr lang="en-US" dirty="0" smtClean="0"/>
              <a:t>Back up</a:t>
            </a:r>
          </a:p>
          <a:p>
            <a:pPr lvl="1"/>
            <a:r>
              <a:rPr lang="en-US" dirty="0" smtClean="0"/>
              <a:t>Distributed version control</a:t>
            </a:r>
            <a:endParaRPr lang="en-US" dirty="0"/>
          </a:p>
        </p:txBody>
      </p:sp>
    </p:spTree>
    <p:extLst>
      <p:ext uri="{BB962C8B-B14F-4D97-AF65-F5344CB8AC3E}">
        <p14:creationId xmlns:p14="http://schemas.microsoft.com/office/powerpoint/2010/main" val="38492156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22889" y="1518830"/>
            <a:ext cx="3347633" cy="65092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Working Directory</a:t>
            </a:r>
            <a:endParaRPr lang="en-US" dirty="0"/>
          </a:p>
        </p:txBody>
      </p:sp>
      <p:sp>
        <p:nvSpPr>
          <p:cNvPr id="7" name="Rectangle 6"/>
          <p:cNvSpPr/>
          <p:nvPr/>
        </p:nvSpPr>
        <p:spPr>
          <a:xfrm>
            <a:off x="4514528" y="1518830"/>
            <a:ext cx="3347633" cy="65093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Staging Area</a:t>
            </a:r>
            <a:endParaRPr lang="en-US" dirty="0"/>
          </a:p>
        </p:txBody>
      </p:sp>
      <p:sp>
        <p:nvSpPr>
          <p:cNvPr id="8" name="Rectangle 7"/>
          <p:cNvSpPr/>
          <p:nvPr/>
        </p:nvSpPr>
        <p:spPr>
          <a:xfrm>
            <a:off x="8006167" y="1518830"/>
            <a:ext cx="3347633" cy="65093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.git directory(Repository)</a:t>
            </a:r>
            <a:endParaRPr lang="en-US" dirty="0"/>
          </a:p>
        </p:txBody>
      </p:sp>
      <p:cxnSp>
        <p:nvCxnSpPr>
          <p:cNvPr id="11" name="Straight Connector 10"/>
          <p:cNvCxnSpPr/>
          <p:nvPr/>
        </p:nvCxnSpPr>
        <p:spPr>
          <a:xfrm flipH="1">
            <a:off x="6188342" y="2169759"/>
            <a:ext cx="3" cy="2634712"/>
          </a:xfrm>
          <a:prstGeom prst="line">
            <a:avLst/>
          </a:prstGeom>
        </p:spPr>
        <p:style>
          <a:lnRef idx="1">
            <a:schemeClr val="accent1"/>
          </a:lnRef>
          <a:fillRef idx="0">
            <a:schemeClr val="accent1"/>
          </a:fillRef>
          <a:effectRef idx="0">
            <a:schemeClr val="accent1"/>
          </a:effectRef>
          <a:fontRef idx="minor">
            <a:schemeClr val="tx1"/>
          </a:fontRef>
        </p:style>
      </p:cxnSp>
      <p:sp>
        <p:nvSpPr>
          <p:cNvPr id="13" name="Right Arrow 12"/>
          <p:cNvSpPr/>
          <p:nvPr/>
        </p:nvSpPr>
        <p:spPr>
          <a:xfrm>
            <a:off x="2696705" y="3502613"/>
            <a:ext cx="3491638" cy="63543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Stage Fixes</a:t>
            </a:r>
            <a:endParaRPr lang="en-US" dirty="0"/>
          </a:p>
        </p:txBody>
      </p:sp>
      <p:sp>
        <p:nvSpPr>
          <p:cNvPr id="16" name="Right Arrow 15"/>
          <p:cNvSpPr/>
          <p:nvPr/>
        </p:nvSpPr>
        <p:spPr>
          <a:xfrm>
            <a:off x="6188341" y="4161291"/>
            <a:ext cx="3507132" cy="635430"/>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Commit</a:t>
            </a:r>
            <a:endParaRPr lang="en-US" dirty="0"/>
          </a:p>
        </p:txBody>
      </p:sp>
      <p:sp>
        <p:nvSpPr>
          <p:cNvPr id="17" name="Right Arrow 16"/>
          <p:cNvSpPr/>
          <p:nvPr/>
        </p:nvSpPr>
        <p:spPr>
          <a:xfrm rot="10800000">
            <a:off x="2696705" y="2603712"/>
            <a:ext cx="6998768" cy="635430"/>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18" name="TextBox 17"/>
          <p:cNvSpPr txBox="1"/>
          <p:nvPr/>
        </p:nvSpPr>
        <p:spPr>
          <a:xfrm>
            <a:off x="5111208" y="2736761"/>
            <a:ext cx="2185261" cy="369332"/>
          </a:xfrm>
          <a:prstGeom prst="rect">
            <a:avLst/>
          </a:prstGeom>
          <a:noFill/>
        </p:spPr>
        <p:txBody>
          <a:bodyPr wrap="square" rtlCol="0">
            <a:spAutoFit/>
          </a:bodyPr>
          <a:lstStyle/>
          <a:p>
            <a:r>
              <a:rPr lang="en-US" dirty="0" smtClean="0"/>
              <a:t>Checkout the project</a:t>
            </a:r>
          </a:p>
        </p:txBody>
      </p:sp>
      <p:cxnSp>
        <p:nvCxnSpPr>
          <p:cNvPr id="21" name="Straight Connector 20"/>
          <p:cNvCxnSpPr/>
          <p:nvPr/>
        </p:nvCxnSpPr>
        <p:spPr>
          <a:xfrm flipH="1">
            <a:off x="2696703" y="2185257"/>
            <a:ext cx="3" cy="2634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9695473" y="2169759"/>
            <a:ext cx="3" cy="2634712"/>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022889" y="5083439"/>
            <a:ext cx="8672584"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Checkout or Clone an existing project</a:t>
            </a:r>
          </a:p>
          <a:p>
            <a:pPr marL="285750" indent="-285750">
              <a:buFont typeface="Arial" panose="020B0604020202020204" pitchFamily="34" charset="0"/>
              <a:buChar char="•"/>
            </a:pPr>
            <a:r>
              <a:rPr lang="en-US" dirty="0" smtClean="0"/>
              <a:t>Changes to this are added to the staging area</a:t>
            </a:r>
          </a:p>
          <a:p>
            <a:pPr marL="285750" indent="-285750">
              <a:buFont typeface="Arial" panose="020B0604020202020204" pitchFamily="34" charset="0"/>
              <a:buChar char="•"/>
            </a:pPr>
            <a:r>
              <a:rPr lang="en-US" dirty="0" smtClean="0"/>
              <a:t>Staged files are committed to the local git database</a:t>
            </a:r>
            <a:endParaRPr lang="en-US" dirty="0"/>
          </a:p>
        </p:txBody>
      </p:sp>
      <p:sp>
        <p:nvSpPr>
          <p:cNvPr id="25" name="Title 24"/>
          <p:cNvSpPr>
            <a:spLocks noGrp="1"/>
          </p:cNvSpPr>
          <p:nvPr>
            <p:ph type="title"/>
          </p:nvPr>
        </p:nvSpPr>
        <p:spPr/>
        <p:txBody>
          <a:bodyPr/>
          <a:lstStyle/>
          <a:p>
            <a:r>
              <a:rPr lang="en-US" dirty="0" smtClean="0"/>
              <a:t>Workflow</a:t>
            </a:r>
            <a:endParaRPr lang="en-US" dirty="0"/>
          </a:p>
        </p:txBody>
      </p:sp>
      <p:sp>
        <p:nvSpPr>
          <p:cNvPr id="26" name="TextBox 25"/>
          <p:cNvSpPr txBox="1"/>
          <p:nvPr/>
        </p:nvSpPr>
        <p:spPr>
          <a:xfrm>
            <a:off x="10785140" y="6480919"/>
            <a:ext cx="1406860" cy="369332"/>
          </a:xfrm>
          <a:prstGeom prst="rect">
            <a:avLst/>
          </a:prstGeom>
          <a:noFill/>
        </p:spPr>
        <p:txBody>
          <a:bodyPr wrap="none" rtlCol="0">
            <a:spAutoFit/>
          </a:bodyPr>
          <a:lstStyle/>
          <a:p>
            <a:r>
              <a:rPr lang="en-US" dirty="0" err="1" smtClean="0"/>
              <a:t>Swierczewski</a:t>
            </a:r>
            <a:endParaRPr lang="en-US" dirty="0"/>
          </a:p>
        </p:txBody>
      </p:sp>
    </p:spTree>
    <p:extLst>
      <p:ext uri="{BB962C8B-B14F-4D97-AF65-F5344CB8AC3E}">
        <p14:creationId xmlns:p14="http://schemas.microsoft.com/office/powerpoint/2010/main" val="14690368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12601" y="2263845"/>
            <a:ext cx="5166799" cy="1446550"/>
          </a:xfrm>
          <a:prstGeom prst="rect">
            <a:avLst/>
          </a:prstGeom>
          <a:noFill/>
        </p:spPr>
        <p:txBody>
          <a:bodyPr wrap="none" rtlCol="0">
            <a:spAutoFit/>
          </a:bodyPr>
          <a:lstStyle/>
          <a:p>
            <a:r>
              <a:rPr lang="en-US" sz="8800" dirty="0" smtClean="0"/>
              <a:t>DEMO - git</a:t>
            </a:r>
          </a:p>
        </p:txBody>
      </p:sp>
    </p:spTree>
    <p:extLst>
      <p:ext uri="{BB962C8B-B14F-4D97-AF65-F5344CB8AC3E}">
        <p14:creationId xmlns:p14="http://schemas.microsoft.com/office/powerpoint/2010/main" val="38144399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git on your machine</a:t>
            </a:r>
            <a:endParaRPr lang="en-US" dirty="0"/>
          </a:p>
        </p:txBody>
      </p:sp>
      <p:sp>
        <p:nvSpPr>
          <p:cNvPr id="3" name="Content Placeholder 2"/>
          <p:cNvSpPr>
            <a:spLocks noGrp="1"/>
          </p:cNvSpPr>
          <p:nvPr>
            <p:ph idx="1"/>
          </p:nvPr>
        </p:nvSpPr>
        <p:spPr/>
        <p:txBody>
          <a:bodyPr/>
          <a:lstStyle/>
          <a:p>
            <a:r>
              <a:rPr lang="en-US" dirty="0" smtClean="0"/>
              <a:t>git </a:t>
            </a:r>
            <a:r>
              <a:rPr lang="en-US" dirty="0" err="1" smtClean="0"/>
              <a:t>config</a:t>
            </a:r>
            <a:r>
              <a:rPr lang="en-US" dirty="0" smtClean="0"/>
              <a:t> --global user.name “Your name here”</a:t>
            </a:r>
          </a:p>
          <a:p>
            <a:r>
              <a:rPr lang="en-US" dirty="0" smtClean="0"/>
              <a:t>git </a:t>
            </a:r>
            <a:r>
              <a:rPr lang="en-US" dirty="0" err="1" smtClean="0"/>
              <a:t>config</a:t>
            </a:r>
            <a:r>
              <a:rPr lang="en-US" dirty="0" smtClean="0"/>
              <a:t> --global </a:t>
            </a:r>
            <a:r>
              <a:rPr lang="en-US" dirty="0" err="1" smtClean="0"/>
              <a:t>user.email</a:t>
            </a:r>
            <a:r>
              <a:rPr lang="en-US" dirty="0"/>
              <a:t> </a:t>
            </a:r>
            <a:r>
              <a:rPr lang="en-US" dirty="0" smtClean="0">
                <a:hlinkClick r:id="rId2"/>
              </a:rPr>
              <a:t>emailid@iastate.edu</a:t>
            </a:r>
            <a:endParaRPr lang="en-US" dirty="0" smtClean="0"/>
          </a:p>
          <a:p>
            <a:r>
              <a:rPr lang="en-US" dirty="0" smtClean="0"/>
              <a:t>git </a:t>
            </a:r>
            <a:r>
              <a:rPr lang="en-US" dirty="0" err="1" smtClean="0"/>
              <a:t>config</a:t>
            </a:r>
            <a:r>
              <a:rPr lang="en-US" dirty="0" smtClean="0"/>
              <a:t> --global </a:t>
            </a:r>
            <a:r>
              <a:rPr lang="en-US" dirty="0" err="1" smtClean="0"/>
              <a:t>core.editor</a:t>
            </a:r>
            <a:r>
              <a:rPr lang="en-US" dirty="0" smtClean="0"/>
              <a:t> vi</a:t>
            </a:r>
          </a:p>
          <a:p>
            <a:endParaRPr lang="en-US" dirty="0"/>
          </a:p>
        </p:txBody>
      </p:sp>
    </p:spTree>
    <p:extLst>
      <p:ext uri="{BB962C8B-B14F-4D97-AF65-F5344CB8AC3E}">
        <p14:creationId xmlns:p14="http://schemas.microsoft.com/office/powerpoint/2010/main" val="19645876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Initializing your project</a:t>
            </a:r>
            <a:endParaRPr lang="en-US" dirty="0"/>
          </a:p>
        </p:txBody>
      </p:sp>
      <p:sp>
        <p:nvSpPr>
          <p:cNvPr id="3" name="Content Placeholder 2"/>
          <p:cNvSpPr>
            <a:spLocks noGrp="1"/>
          </p:cNvSpPr>
          <p:nvPr>
            <p:ph idx="1"/>
          </p:nvPr>
        </p:nvSpPr>
        <p:spPr>
          <a:xfrm>
            <a:off x="838200" y="1564368"/>
            <a:ext cx="10515600" cy="4351338"/>
          </a:xfrm>
        </p:spPr>
        <p:txBody>
          <a:bodyPr>
            <a:normAutofit fontScale="85000" lnSpcReduction="20000"/>
          </a:bodyPr>
          <a:lstStyle/>
          <a:p>
            <a:r>
              <a:rPr lang="en-US" dirty="0" smtClean="0"/>
              <a:t>mkdir project_name</a:t>
            </a:r>
          </a:p>
          <a:p>
            <a:r>
              <a:rPr lang="en-US" dirty="0" smtClean="0"/>
              <a:t>cd project_name</a:t>
            </a:r>
          </a:p>
          <a:p>
            <a:r>
              <a:rPr lang="en-US" dirty="0" smtClean="0"/>
              <a:t>git init    </a:t>
            </a:r>
            <a:r>
              <a:rPr lang="en-US" dirty="0" smtClean="0">
                <a:solidFill>
                  <a:schemeClr val="accent1">
                    <a:lumMod val="60000"/>
                    <a:lumOff val="40000"/>
                  </a:schemeClr>
                </a:solidFill>
              </a:rPr>
              <a:t>//initializing an empty directory with nothing to track</a:t>
            </a:r>
          </a:p>
          <a:p>
            <a:r>
              <a:rPr lang="en-US" b="1" dirty="0" smtClean="0"/>
              <a:t>git status</a:t>
            </a:r>
          </a:p>
          <a:p>
            <a:endParaRPr lang="en-US" b="1" dirty="0" smtClean="0"/>
          </a:p>
          <a:p>
            <a:pPr marL="0" indent="0">
              <a:buNone/>
            </a:pPr>
            <a:r>
              <a:rPr lang="en-US" dirty="0" smtClean="0"/>
              <a:t>Add a README file to your project</a:t>
            </a:r>
          </a:p>
          <a:p>
            <a:r>
              <a:rPr lang="en-US" dirty="0" smtClean="0"/>
              <a:t>vi README.md </a:t>
            </a:r>
            <a:r>
              <a:rPr lang="en-US" dirty="0" smtClean="0">
                <a:solidFill>
                  <a:schemeClr val="accent1">
                    <a:lumMod val="60000"/>
                    <a:lumOff val="40000"/>
                  </a:schemeClr>
                </a:solidFill>
              </a:rPr>
              <a:t>//add description about your project</a:t>
            </a:r>
          </a:p>
          <a:p>
            <a:r>
              <a:rPr lang="en-US" dirty="0"/>
              <a:t>g</a:t>
            </a:r>
            <a:r>
              <a:rPr lang="en-US" dirty="0" smtClean="0"/>
              <a:t>it add README.md </a:t>
            </a:r>
            <a:r>
              <a:rPr lang="en-US" dirty="0" smtClean="0">
                <a:solidFill>
                  <a:schemeClr val="accent1">
                    <a:lumMod val="60000"/>
                    <a:lumOff val="40000"/>
                  </a:schemeClr>
                </a:solidFill>
              </a:rPr>
              <a:t>//start tracking changes to the file</a:t>
            </a:r>
          </a:p>
          <a:p>
            <a:r>
              <a:rPr lang="en-US" dirty="0" smtClean="0"/>
              <a:t>git status</a:t>
            </a:r>
          </a:p>
          <a:p>
            <a:r>
              <a:rPr lang="en-US" dirty="0" smtClean="0"/>
              <a:t>git commit</a:t>
            </a:r>
          </a:p>
          <a:p>
            <a:r>
              <a:rPr lang="en-US" dirty="0" smtClean="0"/>
              <a:t>git log </a:t>
            </a:r>
            <a:r>
              <a:rPr lang="en-US" dirty="0" smtClean="0">
                <a:solidFill>
                  <a:schemeClr val="accent1">
                    <a:lumMod val="60000"/>
                    <a:lumOff val="40000"/>
                  </a:schemeClr>
                </a:solidFill>
              </a:rPr>
              <a:t>//check the commits and changes that have been made to the file</a:t>
            </a:r>
            <a:endParaRPr lang="en-US" dirty="0" smtClean="0">
              <a:solidFill>
                <a:schemeClr val="accent1">
                  <a:lumMod val="60000"/>
                  <a:lumOff val="40000"/>
                </a:schemeClr>
              </a:solidFill>
            </a:endParaRPr>
          </a:p>
        </p:txBody>
      </p:sp>
    </p:spTree>
    <p:extLst>
      <p:ext uri="{BB962C8B-B14F-4D97-AF65-F5344CB8AC3E}">
        <p14:creationId xmlns:p14="http://schemas.microsoft.com/office/powerpoint/2010/main" val="7505401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Tracking changes</a:t>
            </a:r>
            <a:endParaRPr lang="en-US" dirty="0"/>
          </a:p>
        </p:txBody>
      </p:sp>
      <p:sp>
        <p:nvSpPr>
          <p:cNvPr id="3" name="Content Placeholder 2"/>
          <p:cNvSpPr>
            <a:spLocks noGrp="1"/>
          </p:cNvSpPr>
          <p:nvPr>
            <p:ph idx="1"/>
          </p:nvPr>
        </p:nvSpPr>
        <p:spPr/>
        <p:txBody>
          <a:bodyPr/>
          <a:lstStyle/>
          <a:p>
            <a:r>
              <a:rPr lang="en-US" dirty="0" smtClean="0"/>
              <a:t>vi README.md </a:t>
            </a:r>
            <a:r>
              <a:rPr lang="en-US" dirty="0" smtClean="0">
                <a:solidFill>
                  <a:schemeClr val="accent1">
                    <a:lumMod val="60000"/>
                    <a:lumOff val="40000"/>
                  </a:schemeClr>
                </a:solidFill>
              </a:rPr>
              <a:t>//add some information on the file</a:t>
            </a:r>
            <a:endParaRPr lang="en-US" dirty="0" smtClean="0"/>
          </a:p>
          <a:p>
            <a:r>
              <a:rPr lang="en-US" dirty="0" smtClean="0"/>
              <a:t>git status </a:t>
            </a:r>
          </a:p>
          <a:p>
            <a:r>
              <a:rPr lang="en-US" dirty="0" smtClean="0"/>
              <a:t>git diff </a:t>
            </a:r>
            <a:r>
              <a:rPr lang="en-US" dirty="0" smtClean="0">
                <a:solidFill>
                  <a:schemeClr val="accent1">
                    <a:lumMod val="60000"/>
                    <a:lumOff val="40000"/>
                  </a:schemeClr>
                </a:solidFill>
              </a:rPr>
              <a:t>//gives infor</a:t>
            </a:r>
            <a:r>
              <a:rPr lang="en-US" dirty="0" smtClean="0">
                <a:solidFill>
                  <a:schemeClr val="accent1">
                    <a:lumMod val="60000"/>
                    <a:lumOff val="40000"/>
                  </a:schemeClr>
                </a:solidFill>
              </a:rPr>
              <a:t>mation about the changes that have been made since the last staging</a:t>
            </a:r>
            <a:endParaRPr lang="en-US" dirty="0" smtClean="0"/>
          </a:p>
          <a:p>
            <a:r>
              <a:rPr lang="en-US" dirty="0" smtClean="0"/>
              <a:t>git add README.md </a:t>
            </a:r>
            <a:r>
              <a:rPr lang="en-US" dirty="0" smtClean="0">
                <a:solidFill>
                  <a:schemeClr val="accent1">
                    <a:lumMod val="60000"/>
                    <a:lumOff val="40000"/>
                  </a:schemeClr>
                </a:solidFill>
              </a:rPr>
              <a:t>//send to staging area, ready to commit</a:t>
            </a:r>
            <a:endParaRPr lang="en-US" dirty="0" smtClean="0"/>
          </a:p>
          <a:p>
            <a:r>
              <a:rPr lang="en-US" dirty="0" smtClean="0"/>
              <a:t>git commit -m “Added how to” </a:t>
            </a:r>
            <a:r>
              <a:rPr lang="en-US" dirty="0" smtClean="0">
                <a:solidFill>
                  <a:schemeClr val="accent1">
                    <a:lumMod val="60000"/>
                    <a:lumOff val="40000"/>
                  </a:schemeClr>
                </a:solidFill>
              </a:rPr>
              <a:t>//easier way to commit if the commit message is less than 50 characters</a:t>
            </a:r>
            <a:endParaRPr lang="en-US" dirty="0" smtClean="0"/>
          </a:p>
        </p:txBody>
      </p:sp>
    </p:spTree>
    <p:extLst>
      <p:ext uri="{BB962C8B-B14F-4D97-AF65-F5344CB8AC3E}">
        <p14:creationId xmlns:p14="http://schemas.microsoft.com/office/powerpoint/2010/main" val="25848639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83833" y="2705725"/>
            <a:ext cx="3424335" cy="1446550"/>
          </a:xfrm>
          <a:prstGeom prst="rect">
            <a:avLst/>
          </a:prstGeom>
          <a:noFill/>
        </p:spPr>
        <p:txBody>
          <a:bodyPr wrap="none" rtlCol="0">
            <a:spAutoFit/>
          </a:bodyPr>
          <a:lstStyle/>
          <a:p>
            <a:r>
              <a:rPr lang="en-US" sz="8800" dirty="0" smtClean="0"/>
              <a:t>GitHub</a:t>
            </a:r>
          </a:p>
        </p:txBody>
      </p:sp>
    </p:spTree>
    <p:extLst>
      <p:ext uri="{BB962C8B-B14F-4D97-AF65-F5344CB8AC3E}">
        <p14:creationId xmlns:p14="http://schemas.microsoft.com/office/powerpoint/2010/main" val="39055632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4351338"/>
          </a:xfrm>
        </p:spPr>
        <p:txBody>
          <a:bodyPr/>
          <a:lstStyle/>
          <a:p>
            <a:r>
              <a:rPr lang="en-US" dirty="0" smtClean="0"/>
              <a:t>Free and Open Source OS</a:t>
            </a:r>
          </a:p>
          <a:p>
            <a:r>
              <a:rPr lang="en-US" dirty="0" smtClean="0"/>
              <a:t>Created by Linus Torvalds in 1991</a:t>
            </a:r>
          </a:p>
          <a:p>
            <a:r>
              <a:rPr lang="en-US" dirty="0" smtClean="0"/>
              <a:t>Open source kernel</a:t>
            </a:r>
          </a:p>
          <a:p>
            <a:endParaRPr lang="en-US" dirty="0" smtClean="0"/>
          </a:p>
          <a:p>
            <a:pPr lvl="1"/>
            <a:endParaRPr lang="en-US" dirty="0" smtClean="0"/>
          </a:p>
          <a:p>
            <a:pPr lvl="1"/>
            <a:endParaRPr lang="en-US" dirty="0"/>
          </a:p>
        </p:txBody>
      </p:sp>
      <p:sp>
        <p:nvSpPr>
          <p:cNvPr id="4" name="Title 3"/>
          <p:cNvSpPr>
            <a:spLocks noGrp="1"/>
          </p:cNvSpPr>
          <p:nvPr>
            <p:ph type="title"/>
          </p:nvPr>
        </p:nvSpPr>
        <p:spPr/>
        <p:txBody>
          <a:bodyPr/>
          <a:lstStyle/>
          <a:p>
            <a:r>
              <a:rPr lang="en-US" dirty="0" smtClean="0"/>
              <a:t>What is LINUX?</a:t>
            </a:r>
            <a:endParaRPr lang="en-US" dirty="0"/>
          </a:p>
        </p:txBody>
      </p:sp>
    </p:spTree>
    <p:extLst>
      <p:ext uri="{BB962C8B-B14F-4D97-AF65-F5344CB8AC3E}">
        <p14:creationId xmlns:p14="http://schemas.microsoft.com/office/powerpoint/2010/main" val="12491746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repositories</a:t>
            </a:r>
            <a:endParaRPr lang="en-US" dirty="0"/>
          </a:p>
        </p:txBody>
      </p:sp>
      <p:sp>
        <p:nvSpPr>
          <p:cNvPr id="3" name="Content Placeholder 2"/>
          <p:cNvSpPr>
            <a:spLocks noGrp="1"/>
          </p:cNvSpPr>
          <p:nvPr>
            <p:ph idx="1"/>
          </p:nvPr>
        </p:nvSpPr>
        <p:spPr/>
        <p:txBody>
          <a:bodyPr/>
          <a:lstStyle/>
          <a:p>
            <a:r>
              <a:rPr lang="en-US" dirty="0" smtClean="0"/>
              <a:t>Remotes allow collaboration, sharing and backup</a:t>
            </a:r>
          </a:p>
          <a:p>
            <a:pPr marL="0" indent="0">
              <a:buNone/>
            </a:pPr>
            <a:endParaRPr lang="en-US" dirty="0" smtClean="0"/>
          </a:p>
          <a:p>
            <a:r>
              <a:rPr lang="en-US" dirty="0" smtClean="0"/>
              <a:t>Remote is any repository containing the same git database as your repository</a:t>
            </a:r>
          </a:p>
          <a:p>
            <a:pPr marL="0" indent="0">
              <a:buNone/>
            </a:pPr>
            <a:endParaRPr lang="en-US" dirty="0" smtClean="0"/>
          </a:p>
          <a:p>
            <a:pPr lvl="1"/>
            <a:r>
              <a:rPr lang="en-US" dirty="0" smtClean="0"/>
              <a:t>Sharing commits = synchronizing repo databases</a:t>
            </a:r>
          </a:p>
          <a:p>
            <a:pPr lvl="1"/>
            <a:r>
              <a:rPr lang="en-US" dirty="0" smtClean="0"/>
              <a:t>Sharing commits = pulling changes from other repos</a:t>
            </a:r>
          </a:p>
        </p:txBody>
      </p:sp>
    </p:spTree>
    <p:extLst>
      <p:ext uri="{BB962C8B-B14F-4D97-AF65-F5344CB8AC3E}">
        <p14:creationId xmlns:p14="http://schemas.microsoft.com/office/powerpoint/2010/main" val="39718736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a:t>
            </a:r>
            <a:endParaRPr lang="en-US" dirty="0"/>
          </a:p>
        </p:txBody>
      </p:sp>
      <p:pic>
        <p:nvPicPr>
          <p:cNvPr id="5" name="Picture 4"/>
          <p:cNvPicPr>
            <a:picLocks noChangeAspect="1"/>
          </p:cNvPicPr>
          <p:nvPr/>
        </p:nvPicPr>
        <p:blipFill>
          <a:blip r:embed="rId3"/>
          <a:stretch>
            <a:fillRect/>
          </a:stretch>
        </p:blipFill>
        <p:spPr>
          <a:xfrm>
            <a:off x="6096000" y="2109788"/>
            <a:ext cx="5626170" cy="3300412"/>
          </a:xfrm>
          <a:prstGeom prst="rect">
            <a:avLst/>
          </a:prstGeom>
          <a:ln>
            <a:solidFill>
              <a:schemeClr val="tx1"/>
            </a:solidFill>
          </a:ln>
        </p:spPr>
      </p:pic>
      <p:cxnSp>
        <p:nvCxnSpPr>
          <p:cNvPr id="7" name="Straight Connector 6"/>
          <p:cNvCxnSpPr/>
          <p:nvPr/>
        </p:nvCxnSpPr>
        <p:spPr>
          <a:xfrm>
            <a:off x="5524500" y="1563688"/>
            <a:ext cx="0" cy="4392612"/>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38200" y="2109788"/>
            <a:ext cx="4793878" cy="2339102"/>
          </a:xfrm>
          <a:prstGeom prst="rect">
            <a:avLst/>
          </a:prstGeom>
          <a:noFill/>
        </p:spPr>
        <p:txBody>
          <a:bodyPr wrap="square" rtlCol="0">
            <a:spAutoFit/>
          </a:bodyPr>
          <a:lstStyle/>
          <a:p>
            <a:pPr marL="285750" indent="-285750">
              <a:buFont typeface="Arial" panose="020B0604020202020204" pitchFamily="34" charset="0"/>
              <a:buChar char="•"/>
            </a:pPr>
            <a:r>
              <a:rPr lang="en-US" sz="2800" b="1" dirty="0" smtClean="0"/>
              <a:t>Public repository</a:t>
            </a:r>
            <a:r>
              <a:rPr lang="en-US" dirty="0" smtClean="0"/>
              <a:t>:</a:t>
            </a:r>
          </a:p>
          <a:p>
            <a:pPr marL="742950" lvl="1" indent="-285750">
              <a:buFont typeface="Arial" panose="020B0604020202020204" pitchFamily="34" charset="0"/>
              <a:buChar char="•"/>
            </a:pPr>
            <a:r>
              <a:rPr lang="en-US" dirty="0" smtClean="0"/>
              <a:t>On cloud</a:t>
            </a:r>
          </a:p>
          <a:p>
            <a:pPr marL="742950" lvl="1" indent="-285750">
              <a:buFont typeface="Arial" panose="020B0604020202020204" pitchFamily="34" charset="0"/>
              <a:buChar char="•"/>
            </a:pPr>
            <a:r>
              <a:rPr lang="en-US" dirty="0" smtClean="0"/>
              <a:t>Easy access</a:t>
            </a:r>
          </a:p>
          <a:p>
            <a:pPr marL="285750" indent="-285750">
              <a:buFont typeface="Arial" panose="020B0604020202020204" pitchFamily="34" charset="0"/>
              <a:buChar char="•"/>
            </a:pPr>
            <a:r>
              <a:rPr lang="en-US" sz="2800" b="1" dirty="0" smtClean="0"/>
              <a:t>Tools for collaboration</a:t>
            </a:r>
            <a:r>
              <a:rPr lang="en-US" dirty="0" smtClean="0"/>
              <a:t>:</a:t>
            </a:r>
          </a:p>
          <a:p>
            <a:pPr marL="742950" lvl="1" indent="-285750">
              <a:buFont typeface="Arial" panose="020B0604020202020204" pitchFamily="34" charset="0"/>
              <a:buChar char="•"/>
            </a:pPr>
            <a:r>
              <a:rPr lang="en-US" dirty="0" smtClean="0"/>
              <a:t>Pull requests</a:t>
            </a:r>
          </a:p>
          <a:p>
            <a:pPr marL="742950" lvl="1" indent="-285750">
              <a:buFont typeface="Arial" panose="020B0604020202020204" pitchFamily="34" charset="0"/>
              <a:buChar char="•"/>
            </a:pPr>
            <a:r>
              <a:rPr lang="en-US" dirty="0" smtClean="0"/>
              <a:t>Issues pages</a:t>
            </a:r>
          </a:p>
          <a:p>
            <a:pPr marL="742950" lvl="1" indent="-285750">
              <a:buFont typeface="Arial" panose="020B0604020202020204" pitchFamily="34" charset="0"/>
              <a:buChar char="•"/>
            </a:pPr>
            <a:r>
              <a:rPr lang="en-US" dirty="0" smtClean="0"/>
              <a:t>Social networking</a:t>
            </a:r>
            <a:endParaRPr lang="en-US" dirty="0"/>
          </a:p>
        </p:txBody>
      </p:sp>
    </p:spTree>
    <p:extLst>
      <p:ext uri="{BB962C8B-B14F-4D97-AF65-F5344CB8AC3E}">
        <p14:creationId xmlns:p14="http://schemas.microsoft.com/office/powerpoint/2010/main" val="27320920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77061" y="2263845"/>
            <a:ext cx="7237879" cy="1446550"/>
          </a:xfrm>
          <a:prstGeom prst="rect">
            <a:avLst/>
          </a:prstGeom>
          <a:noFill/>
        </p:spPr>
        <p:txBody>
          <a:bodyPr wrap="none" rtlCol="0">
            <a:spAutoFit/>
          </a:bodyPr>
          <a:lstStyle/>
          <a:p>
            <a:r>
              <a:rPr lang="en-US" sz="8800" dirty="0" smtClean="0"/>
              <a:t>DEMO - GitHub</a:t>
            </a:r>
          </a:p>
        </p:txBody>
      </p:sp>
    </p:spTree>
    <p:extLst>
      <p:ext uri="{BB962C8B-B14F-4D97-AF65-F5344CB8AC3E}">
        <p14:creationId xmlns:p14="http://schemas.microsoft.com/office/powerpoint/2010/main" val="21236196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 profile</a:t>
            </a:r>
            <a:endParaRPr lang="en-US" dirty="0"/>
          </a:p>
        </p:txBody>
      </p:sp>
      <p:pic>
        <p:nvPicPr>
          <p:cNvPr id="5" name="Picture 4"/>
          <p:cNvPicPr>
            <a:picLocks noChangeAspect="1"/>
          </p:cNvPicPr>
          <p:nvPr/>
        </p:nvPicPr>
        <p:blipFill>
          <a:blip r:embed="rId2"/>
          <a:stretch>
            <a:fillRect/>
          </a:stretch>
        </p:blipFill>
        <p:spPr>
          <a:xfrm>
            <a:off x="5677469" y="1666875"/>
            <a:ext cx="6219255" cy="4351338"/>
          </a:xfrm>
          <a:prstGeom prst="rect">
            <a:avLst/>
          </a:prstGeom>
          <a:ln>
            <a:solidFill>
              <a:schemeClr val="tx1"/>
            </a:solidFill>
          </a:ln>
        </p:spPr>
      </p:pic>
      <p:cxnSp>
        <p:nvCxnSpPr>
          <p:cNvPr id="8" name="Straight Connector 7"/>
          <p:cNvCxnSpPr/>
          <p:nvPr/>
        </p:nvCxnSpPr>
        <p:spPr>
          <a:xfrm>
            <a:off x="5283200" y="1601788"/>
            <a:ext cx="0" cy="4392612"/>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97891" y="1601788"/>
            <a:ext cx="4145609" cy="3877985"/>
          </a:xfrm>
          <a:prstGeom prst="rect">
            <a:avLst/>
          </a:prstGeom>
          <a:noFill/>
        </p:spPr>
        <p:txBody>
          <a:bodyPr wrap="square" rtlCol="0">
            <a:spAutoFit/>
          </a:bodyPr>
          <a:lstStyle/>
          <a:p>
            <a:pPr marL="285750" indent="-285750">
              <a:buFont typeface="Arial" panose="020B0604020202020204" pitchFamily="34" charset="0"/>
              <a:buChar char="•"/>
            </a:pPr>
            <a:r>
              <a:rPr lang="en-US" sz="2800" b="1" dirty="0" smtClean="0"/>
              <a:t>Create GitHub profile</a:t>
            </a:r>
            <a:r>
              <a:rPr lang="en-US" sz="2800" dirty="0" smtClean="0"/>
              <a:t>:</a:t>
            </a:r>
          </a:p>
          <a:p>
            <a:pPr marL="742950" lvl="1" indent="-285750">
              <a:buFont typeface="Arial" panose="020B0604020202020204" pitchFamily="34" charset="0"/>
              <a:buChar char="•"/>
            </a:pPr>
            <a:r>
              <a:rPr lang="en-US" dirty="0"/>
              <a:t>g</a:t>
            </a:r>
            <a:r>
              <a:rPr lang="en-US" dirty="0" smtClean="0"/>
              <a:t>ithub.com</a:t>
            </a:r>
          </a:p>
          <a:p>
            <a:pPr marL="742950" lvl="1" indent="-285750">
              <a:buFont typeface="Arial" panose="020B0604020202020204" pitchFamily="34" charset="0"/>
              <a:buChar char="•"/>
            </a:pPr>
            <a:r>
              <a:rPr lang="en-US" dirty="0" smtClean="0"/>
              <a:t>Use your iastate id</a:t>
            </a:r>
          </a:p>
          <a:p>
            <a:pPr marL="285750" indent="-285750">
              <a:buFont typeface="Arial" panose="020B0604020202020204" pitchFamily="34" charset="0"/>
              <a:buChar char="•"/>
            </a:pPr>
            <a:r>
              <a:rPr lang="en-US" sz="2800" b="1" dirty="0" smtClean="0"/>
              <a:t>Create repository</a:t>
            </a:r>
            <a:r>
              <a:rPr lang="en-US" dirty="0" smtClean="0"/>
              <a:t>:</a:t>
            </a:r>
          </a:p>
          <a:p>
            <a:pPr marL="742950" lvl="1" indent="-285750">
              <a:buFont typeface="Arial" panose="020B0604020202020204" pitchFamily="34" charset="0"/>
              <a:buChar char="•"/>
            </a:pPr>
            <a:r>
              <a:rPr lang="en-US" dirty="0" smtClean="0"/>
              <a:t>Repository name</a:t>
            </a:r>
          </a:p>
          <a:p>
            <a:pPr marL="742950" lvl="1" indent="-285750">
              <a:buFont typeface="Arial" panose="020B0604020202020204" pitchFamily="34" charset="0"/>
              <a:buChar char="•"/>
            </a:pPr>
            <a:r>
              <a:rPr lang="en-US" dirty="0" smtClean="0"/>
              <a:t>Description</a:t>
            </a:r>
          </a:p>
          <a:p>
            <a:pPr marL="742950" lvl="1" indent="-285750">
              <a:buFont typeface="Arial" panose="020B0604020202020204" pitchFamily="34" charset="0"/>
              <a:buChar char="•"/>
            </a:pPr>
            <a:r>
              <a:rPr lang="en-US" dirty="0" smtClean="0"/>
              <a:t>Public</a:t>
            </a:r>
          </a:p>
          <a:p>
            <a:pPr marL="742950" lvl="1" indent="-285750">
              <a:buFont typeface="Arial" panose="020B0604020202020204" pitchFamily="34" charset="0"/>
              <a:buChar char="•"/>
            </a:pPr>
            <a:r>
              <a:rPr lang="en-US" dirty="0" smtClean="0"/>
              <a:t>Do not check initialize with README.md</a:t>
            </a:r>
          </a:p>
          <a:p>
            <a:pPr marL="742950" lvl="1" indent="-285750">
              <a:buFont typeface="Arial" panose="020B0604020202020204" pitchFamily="34" charset="0"/>
              <a:buChar char="•"/>
            </a:pPr>
            <a:r>
              <a:rPr lang="en-US" dirty="0" smtClean="0"/>
              <a:t>Create repository</a:t>
            </a:r>
          </a:p>
          <a:p>
            <a:pPr marL="285750" indent="-285750">
              <a:buFont typeface="Arial" panose="020B0604020202020204" pitchFamily="34" charset="0"/>
              <a:buChar char="•"/>
            </a:pPr>
            <a:r>
              <a:rPr lang="en-US" sz="2800" dirty="0" smtClean="0"/>
              <a:t>Connection settings</a:t>
            </a:r>
          </a:p>
          <a:p>
            <a:pPr marL="742950" lvl="1" indent="-285750">
              <a:buFont typeface="Arial" panose="020B0604020202020204" pitchFamily="34" charset="0"/>
              <a:buChar char="•"/>
            </a:pPr>
            <a:r>
              <a:rPr lang="en-US" dirty="0" smtClean="0"/>
              <a:t>Note the https://URL</a:t>
            </a:r>
            <a:endParaRPr lang="en-US" dirty="0"/>
          </a:p>
        </p:txBody>
      </p:sp>
    </p:spTree>
    <p:extLst>
      <p:ext uri="{BB962C8B-B14F-4D97-AF65-F5344CB8AC3E}">
        <p14:creationId xmlns:p14="http://schemas.microsoft.com/office/powerpoint/2010/main" val="9953587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Initializing remote connection</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US" sz="2000" dirty="0" smtClean="0"/>
              <a:t>git remote add origin https://github.com/prakashabhinav7/project_name.git</a:t>
            </a:r>
            <a:r>
              <a:rPr lang="en-US" sz="2000" dirty="0" smtClean="0">
                <a:solidFill>
                  <a:schemeClr val="accent1">
                    <a:lumMod val="60000"/>
                    <a:lumOff val="40000"/>
                  </a:schemeClr>
                </a:solidFill>
              </a:rPr>
              <a:t>//Adding the remote</a:t>
            </a:r>
          </a:p>
          <a:p>
            <a:r>
              <a:rPr lang="en-US" sz="2000" dirty="0" smtClean="0"/>
              <a:t>git remote –v </a:t>
            </a:r>
            <a:r>
              <a:rPr lang="en-US" sz="2000" dirty="0" smtClean="0">
                <a:solidFill>
                  <a:schemeClr val="accent1">
                    <a:lumMod val="60000"/>
                    <a:lumOff val="40000"/>
                  </a:schemeClr>
                </a:solidFill>
              </a:rPr>
              <a:t>//Returns the names of the repositories that are being tracked</a:t>
            </a:r>
          </a:p>
          <a:p>
            <a:pPr marL="0" indent="0">
              <a:buNone/>
            </a:pPr>
            <a:endParaRPr lang="en-US" sz="2000" dirty="0" smtClean="0">
              <a:solidFill>
                <a:schemeClr val="accent1">
                  <a:lumMod val="60000"/>
                  <a:lumOff val="40000"/>
                </a:schemeClr>
              </a:solidFill>
            </a:endParaRPr>
          </a:p>
          <a:p>
            <a:pPr marL="0" indent="0">
              <a:buNone/>
            </a:pPr>
            <a:r>
              <a:rPr lang="en-US" sz="2400" dirty="0" smtClean="0"/>
              <a:t>Pushing the history tree to GitHub</a:t>
            </a:r>
          </a:p>
          <a:p>
            <a:r>
              <a:rPr lang="en-US" sz="2000" dirty="0" smtClean="0"/>
              <a:t>git push -u </a:t>
            </a:r>
            <a:r>
              <a:rPr lang="en-US" sz="2000" b="1" dirty="0" smtClean="0"/>
              <a:t>https://prakashabhinav7@github.com/prakashabhinav7/project_name.git</a:t>
            </a:r>
            <a:r>
              <a:rPr lang="en-US" sz="2000" dirty="0" smtClean="0"/>
              <a:t> master </a:t>
            </a:r>
            <a:r>
              <a:rPr lang="en-US" sz="2000" dirty="0" smtClean="0">
                <a:solidFill>
                  <a:schemeClr val="accent1">
                    <a:lumMod val="60000"/>
                    <a:lumOff val="40000"/>
                  </a:schemeClr>
                </a:solidFill>
              </a:rPr>
              <a:t>//creates the replica on </a:t>
            </a:r>
            <a:r>
              <a:rPr lang="en-US" sz="2000" dirty="0" err="1" smtClean="0">
                <a:solidFill>
                  <a:schemeClr val="accent1">
                    <a:lumMod val="60000"/>
                    <a:lumOff val="40000"/>
                  </a:schemeClr>
                </a:solidFill>
              </a:rPr>
              <a:t>github</a:t>
            </a:r>
            <a:r>
              <a:rPr lang="en-US" sz="2000" dirty="0" smtClean="0">
                <a:solidFill>
                  <a:schemeClr val="accent1">
                    <a:lumMod val="60000"/>
                    <a:lumOff val="40000"/>
                  </a:schemeClr>
                </a:solidFill>
              </a:rPr>
              <a:t> of the local repository</a:t>
            </a:r>
            <a:endParaRPr lang="en-US" sz="2000" dirty="0" smtClean="0"/>
          </a:p>
        </p:txBody>
      </p:sp>
    </p:spTree>
    <p:extLst>
      <p:ext uri="{BB962C8B-B14F-4D97-AF65-F5344CB8AC3E}">
        <p14:creationId xmlns:p14="http://schemas.microsoft.com/office/powerpoint/2010/main" val="39818394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Cloning</a:t>
            </a:r>
            <a:endParaRPr lang="en-US" dirty="0"/>
          </a:p>
        </p:txBody>
      </p:sp>
      <p:sp>
        <p:nvSpPr>
          <p:cNvPr id="3" name="Content Placeholder 2"/>
          <p:cNvSpPr>
            <a:spLocks noGrp="1"/>
          </p:cNvSpPr>
          <p:nvPr>
            <p:ph idx="1"/>
          </p:nvPr>
        </p:nvSpPr>
        <p:spPr>
          <a:xfrm>
            <a:off x="838200" y="1544877"/>
            <a:ext cx="4559300" cy="4351338"/>
          </a:xfrm>
        </p:spPr>
        <p:txBody>
          <a:bodyPr>
            <a:normAutofit/>
          </a:bodyPr>
          <a:lstStyle/>
          <a:p>
            <a:r>
              <a:rPr lang="en-US" dirty="0" smtClean="0"/>
              <a:t>Create repo in GitHub</a:t>
            </a:r>
          </a:p>
          <a:p>
            <a:pPr marL="742950" lvl="1" indent="-285750"/>
            <a:r>
              <a:rPr lang="en-US" dirty="0" smtClean="0"/>
              <a:t>Repository name</a:t>
            </a:r>
          </a:p>
          <a:p>
            <a:pPr marL="742950" lvl="1" indent="-285750"/>
            <a:r>
              <a:rPr lang="en-US" dirty="0" smtClean="0"/>
              <a:t>Description</a:t>
            </a:r>
          </a:p>
          <a:p>
            <a:pPr marL="742950" lvl="1" indent="-285750"/>
            <a:r>
              <a:rPr lang="en-US" dirty="0" smtClean="0"/>
              <a:t>Public</a:t>
            </a:r>
          </a:p>
          <a:p>
            <a:pPr marL="742950" lvl="1" indent="-285750"/>
            <a:r>
              <a:rPr lang="en-US" dirty="0" smtClean="0"/>
              <a:t>Initialize with README.md</a:t>
            </a:r>
          </a:p>
          <a:p>
            <a:pPr marL="742950" lvl="1" indent="-285750"/>
            <a:r>
              <a:rPr lang="en-US" dirty="0" smtClean="0"/>
              <a:t>Create repository</a:t>
            </a:r>
            <a:endParaRPr lang="en-US" dirty="0" smtClean="0"/>
          </a:p>
          <a:p>
            <a:pPr marL="0" indent="0">
              <a:buNone/>
            </a:pPr>
            <a:endParaRPr lang="en-US" dirty="0"/>
          </a:p>
        </p:txBody>
      </p:sp>
      <p:pic>
        <p:nvPicPr>
          <p:cNvPr id="4" name="Picture 3"/>
          <p:cNvPicPr>
            <a:picLocks noChangeAspect="1"/>
          </p:cNvPicPr>
          <p:nvPr/>
        </p:nvPicPr>
        <p:blipFill>
          <a:blip r:embed="rId3"/>
          <a:stretch>
            <a:fillRect/>
          </a:stretch>
        </p:blipFill>
        <p:spPr>
          <a:xfrm>
            <a:off x="5818981" y="1544877"/>
            <a:ext cx="5713412" cy="4506433"/>
          </a:xfrm>
          <a:prstGeom prst="rect">
            <a:avLst/>
          </a:prstGeom>
          <a:ln>
            <a:solidFill>
              <a:schemeClr val="tx1"/>
            </a:solidFill>
          </a:ln>
        </p:spPr>
      </p:pic>
      <p:cxnSp>
        <p:nvCxnSpPr>
          <p:cNvPr id="5" name="Straight Connector 4"/>
          <p:cNvCxnSpPr/>
          <p:nvPr/>
        </p:nvCxnSpPr>
        <p:spPr>
          <a:xfrm>
            <a:off x="5283200" y="1601788"/>
            <a:ext cx="0" cy="439261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86545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smtClean="0"/>
              <a:t>Clone it in your local machine</a:t>
            </a:r>
          </a:p>
          <a:p>
            <a:pPr marL="742950" lvl="1" indent="-285750"/>
            <a:r>
              <a:rPr lang="en-US" dirty="0">
                <a:solidFill>
                  <a:prstClr val="black"/>
                </a:solidFill>
              </a:rPr>
              <a:t>Clone it with </a:t>
            </a:r>
            <a:r>
              <a:rPr lang="en-US" dirty="0" smtClean="0">
                <a:solidFill>
                  <a:prstClr val="black"/>
                </a:solidFill>
              </a:rPr>
              <a:t>https </a:t>
            </a:r>
            <a:r>
              <a:rPr lang="en-US" dirty="0" smtClean="0">
                <a:solidFill>
                  <a:schemeClr val="accent1">
                    <a:lumMod val="60000"/>
                    <a:lumOff val="40000"/>
                  </a:schemeClr>
                </a:solidFill>
              </a:rPr>
              <a:t>//get the https:URL</a:t>
            </a:r>
          </a:p>
          <a:p>
            <a:pPr marL="742950" lvl="1" indent="-285750"/>
            <a:r>
              <a:rPr lang="en-US" dirty="0">
                <a:solidFill>
                  <a:prstClr val="black"/>
                </a:solidFill>
              </a:rPr>
              <a:t>git clone </a:t>
            </a:r>
            <a:r>
              <a:rPr lang="en-US" dirty="0">
                <a:solidFill>
                  <a:prstClr val="black"/>
                </a:solidFill>
                <a:hlinkClick r:id="rId2"/>
              </a:rPr>
              <a:t>https://</a:t>
            </a:r>
            <a:r>
              <a:rPr lang="en-US" dirty="0" smtClean="0">
                <a:solidFill>
                  <a:prstClr val="black"/>
                </a:solidFill>
                <a:hlinkClick r:id="rId2"/>
              </a:rPr>
              <a:t>github.com/prakashabhinav7/project1.git</a:t>
            </a:r>
            <a:endParaRPr lang="en-US" dirty="0" smtClean="0">
              <a:solidFill>
                <a:prstClr val="black"/>
              </a:solidFill>
            </a:endParaRPr>
          </a:p>
          <a:p>
            <a:pPr marL="742950" lvl="1" indent="-285750"/>
            <a:r>
              <a:rPr lang="en-US" dirty="0" smtClean="0">
                <a:solidFill>
                  <a:prstClr val="black"/>
                </a:solidFill>
              </a:rPr>
              <a:t>git remote -v </a:t>
            </a:r>
            <a:r>
              <a:rPr lang="en-US" dirty="0" smtClean="0">
                <a:solidFill>
                  <a:schemeClr val="accent1">
                    <a:lumMod val="60000"/>
                    <a:lumOff val="40000"/>
                  </a:schemeClr>
                </a:solidFill>
              </a:rPr>
              <a:t>//check if the latest repo is updated on your machine</a:t>
            </a:r>
          </a:p>
          <a:p>
            <a:pPr marL="742950" lvl="1" indent="-285750"/>
            <a:r>
              <a:rPr lang="en-US" dirty="0" smtClean="0">
                <a:solidFill>
                  <a:prstClr val="black"/>
                </a:solidFill>
              </a:rPr>
              <a:t>git log</a:t>
            </a:r>
            <a:endParaRPr lang="en-US" dirty="0" smtClean="0">
              <a:solidFill>
                <a:schemeClr val="accent1">
                  <a:lumMod val="60000"/>
                  <a:lumOff val="40000"/>
                </a:schemeClr>
              </a:solidFill>
            </a:endParaRPr>
          </a:p>
          <a:p>
            <a:pPr marL="742950" lvl="1" indent="-285750"/>
            <a:endParaRPr lang="en-US" dirty="0">
              <a:solidFill>
                <a:schemeClr val="accent1">
                  <a:lumMod val="60000"/>
                  <a:lumOff val="40000"/>
                </a:schemeClr>
              </a:solidFill>
            </a:endParaRPr>
          </a:p>
          <a:p>
            <a:endParaRPr lang="en-US" dirty="0"/>
          </a:p>
        </p:txBody>
      </p:sp>
    </p:spTree>
    <p:extLst>
      <p:ext uri="{BB962C8B-B14F-4D97-AF65-F5344CB8AC3E}">
        <p14:creationId xmlns:p14="http://schemas.microsoft.com/office/powerpoint/2010/main" val="6270594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Branching</a:t>
            </a:r>
            <a:endParaRPr lang="en-US" dirty="0"/>
          </a:p>
        </p:txBody>
      </p:sp>
      <p:sp>
        <p:nvSpPr>
          <p:cNvPr id="3" name="Content Placeholder 2"/>
          <p:cNvSpPr>
            <a:spLocks noGrp="1"/>
          </p:cNvSpPr>
          <p:nvPr>
            <p:ph idx="1"/>
          </p:nvPr>
        </p:nvSpPr>
        <p:spPr/>
        <p:txBody>
          <a:bodyPr/>
          <a:lstStyle/>
          <a:p>
            <a:r>
              <a:rPr lang="en-US" dirty="0" smtClean="0"/>
              <a:t>Most powerful feature of git</a:t>
            </a:r>
          </a:p>
          <a:p>
            <a:r>
              <a:rPr lang="en-US" dirty="0" smtClean="0"/>
              <a:t>Allows testing without affecting your “working” code</a:t>
            </a:r>
          </a:p>
          <a:p>
            <a:r>
              <a:rPr lang="en-US" dirty="0" smtClean="0"/>
              <a:t>Facilitates code contribution when multiple developers are working on the same code</a:t>
            </a:r>
          </a:p>
          <a:p>
            <a:r>
              <a:rPr lang="en-US" b="1" dirty="0" smtClean="0"/>
              <a:t>Master branch: </a:t>
            </a:r>
            <a:r>
              <a:rPr lang="en-US" dirty="0" smtClean="0"/>
              <a:t>used as the last “working” state</a:t>
            </a:r>
            <a:endParaRPr lang="en-US" b="1" dirty="0"/>
          </a:p>
        </p:txBody>
      </p:sp>
    </p:spTree>
    <p:extLst>
      <p:ext uri="{BB962C8B-B14F-4D97-AF65-F5344CB8AC3E}">
        <p14:creationId xmlns:p14="http://schemas.microsoft.com/office/powerpoint/2010/main" val="26585717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Branching contd..</a:t>
            </a:r>
            <a:endParaRPr lang="en-US" dirty="0"/>
          </a:p>
        </p:txBody>
      </p:sp>
      <p:sp>
        <p:nvSpPr>
          <p:cNvPr id="4" name="Rounded Rectangle 3"/>
          <p:cNvSpPr/>
          <p:nvPr/>
        </p:nvSpPr>
        <p:spPr>
          <a:xfrm>
            <a:off x="2197100" y="3972322"/>
            <a:ext cx="1854200" cy="5461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C0</a:t>
            </a:r>
            <a:endParaRPr lang="en-US" dirty="0"/>
          </a:p>
        </p:txBody>
      </p:sp>
      <p:sp>
        <p:nvSpPr>
          <p:cNvPr id="5" name="Rounded Rectangle 4"/>
          <p:cNvSpPr/>
          <p:nvPr/>
        </p:nvSpPr>
        <p:spPr>
          <a:xfrm>
            <a:off x="5213350" y="3972322"/>
            <a:ext cx="1854200" cy="5461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C1</a:t>
            </a:r>
            <a:endParaRPr lang="en-US" dirty="0"/>
          </a:p>
        </p:txBody>
      </p:sp>
      <p:sp>
        <p:nvSpPr>
          <p:cNvPr id="6" name="Rounded Rectangle 5"/>
          <p:cNvSpPr/>
          <p:nvPr/>
        </p:nvSpPr>
        <p:spPr>
          <a:xfrm>
            <a:off x="8229600" y="3972322"/>
            <a:ext cx="1854200" cy="5461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C2</a:t>
            </a:r>
            <a:endParaRPr lang="en-US" dirty="0"/>
          </a:p>
        </p:txBody>
      </p:sp>
      <p:sp>
        <p:nvSpPr>
          <p:cNvPr id="7" name="TextBox 6"/>
          <p:cNvSpPr txBox="1"/>
          <p:nvPr/>
        </p:nvSpPr>
        <p:spPr>
          <a:xfrm>
            <a:off x="10785140" y="6480919"/>
            <a:ext cx="1406860" cy="369332"/>
          </a:xfrm>
          <a:prstGeom prst="rect">
            <a:avLst/>
          </a:prstGeom>
          <a:noFill/>
        </p:spPr>
        <p:txBody>
          <a:bodyPr wrap="none" rtlCol="0">
            <a:spAutoFit/>
          </a:bodyPr>
          <a:lstStyle/>
          <a:p>
            <a:r>
              <a:rPr lang="en-US" dirty="0" err="1" smtClean="0"/>
              <a:t>Swierczewski</a:t>
            </a:r>
            <a:endParaRPr lang="en-US" dirty="0"/>
          </a:p>
        </p:txBody>
      </p:sp>
      <p:sp>
        <p:nvSpPr>
          <p:cNvPr id="9" name="Rectangle 8"/>
          <p:cNvSpPr/>
          <p:nvPr/>
        </p:nvSpPr>
        <p:spPr>
          <a:xfrm>
            <a:off x="8229600" y="2501305"/>
            <a:ext cx="1854200" cy="66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master</a:t>
            </a:r>
            <a:endParaRPr lang="en-US" dirty="0"/>
          </a:p>
        </p:txBody>
      </p:sp>
      <p:sp>
        <p:nvSpPr>
          <p:cNvPr id="10" name="Rectangle 9"/>
          <p:cNvSpPr/>
          <p:nvPr/>
        </p:nvSpPr>
        <p:spPr>
          <a:xfrm>
            <a:off x="8229600" y="1690688"/>
            <a:ext cx="1854200" cy="660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HEAD</a:t>
            </a:r>
            <a:endParaRPr lang="en-US" dirty="0"/>
          </a:p>
        </p:txBody>
      </p:sp>
      <p:cxnSp>
        <p:nvCxnSpPr>
          <p:cNvPr id="12" name="Straight Arrow Connector 11"/>
          <p:cNvCxnSpPr>
            <a:stCxn id="9" idx="2"/>
            <a:endCxn id="6" idx="0"/>
          </p:cNvCxnSpPr>
          <p:nvPr/>
        </p:nvCxnSpPr>
        <p:spPr>
          <a:xfrm>
            <a:off x="9156700" y="3161705"/>
            <a:ext cx="0" cy="810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1"/>
            <a:endCxn id="5" idx="3"/>
          </p:cNvCxnSpPr>
          <p:nvPr/>
        </p:nvCxnSpPr>
        <p:spPr>
          <a:xfrm flipH="1">
            <a:off x="7067550" y="4245372"/>
            <a:ext cx="11620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4051300" y="4245372"/>
            <a:ext cx="11620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11414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Branching contd..</a:t>
            </a:r>
            <a:endParaRPr lang="en-US" dirty="0"/>
          </a:p>
        </p:txBody>
      </p:sp>
      <p:sp>
        <p:nvSpPr>
          <p:cNvPr id="4" name="Rounded Rectangle 3"/>
          <p:cNvSpPr/>
          <p:nvPr/>
        </p:nvSpPr>
        <p:spPr>
          <a:xfrm>
            <a:off x="2197100" y="3972322"/>
            <a:ext cx="1854200" cy="5461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C0</a:t>
            </a:r>
            <a:endParaRPr lang="en-US" dirty="0"/>
          </a:p>
        </p:txBody>
      </p:sp>
      <p:sp>
        <p:nvSpPr>
          <p:cNvPr id="5" name="Rounded Rectangle 4"/>
          <p:cNvSpPr/>
          <p:nvPr/>
        </p:nvSpPr>
        <p:spPr>
          <a:xfrm>
            <a:off x="5213350" y="3972322"/>
            <a:ext cx="1854200" cy="5461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C1</a:t>
            </a:r>
            <a:endParaRPr lang="en-US" dirty="0"/>
          </a:p>
        </p:txBody>
      </p:sp>
      <p:sp>
        <p:nvSpPr>
          <p:cNvPr id="6" name="Rounded Rectangle 5"/>
          <p:cNvSpPr/>
          <p:nvPr/>
        </p:nvSpPr>
        <p:spPr>
          <a:xfrm>
            <a:off x="8229600" y="3972322"/>
            <a:ext cx="1854200" cy="5461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C2</a:t>
            </a:r>
            <a:endParaRPr lang="en-US" dirty="0"/>
          </a:p>
        </p:txBody>
      </p:sp>
      <p:sp>
        <p:nvSpPr>
          <p:cNvPr id="7" name="TextBox 6"/>
          <p:cNvSpPr txBox="1"/>
          <p:nvPr/>
        </p:nvSpPr>
        <p:spPr>
          <a:xfrm>
            <a:off x="10785140" y="6480919"/>
            <a:ext cx="1406860" cy="369332"/>
          </a:xfrm>
          <a:prstGeom prst="rect">
            <a:avLst/>
          </a:prstGeom>
          <a:noFill/>
        </p:spPr>
        <p:txBody>
          <a:bodyPr wrap="none" rtlCol="0">
            <a:spAutoFit/>
          </a:bodyPr>
          <a:lstStyle/>
          <a:p>
            <a:r>
              <a:rPr lang="en-US" dirty="0" err="1" smtClean="0"/>
              <a:t>Swierczewski</a:t>
            </a:r>
            <a:endParaRPr lang="en-US" dirty="0"/>
          </a:p>
        </p:txBody>
      </p:sp>
      <p:sp>
        <p:nvSpPr>
          <p:cNvPr id="9" name="Rectangle 8"/>
          <p:cNvSpPr/>
          <p:nvPr/>
        </p:nvSpPr>
        <p:spPr>
          <a:xfrm>
            <a:off x="8229600" y="2501305"/>
            <a:ext cx="1854200" cy="66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master</a:t>
            </a:r>
            <a:endParaRPr lang="en-US" dirty="0"/>
          </a:p>
        </p:txBody>
      </p:sp>
      <p:sp>
        <p:nvSpPr>
          <p:cNvPr id="10" name="Rectangle 9"/>
          <p:cNvSpPr/>
          <p:nvPr/>
        </p:nvSpPr>
        <p:spPr>
          <a:xfrm>
            <a:off x="8229600" y="1690688"/>
            <a:ext cx="1854200" cy="660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HEAD</a:t>
            </a:r>
            <a:endParaRPr lang="en-US" dirty="0"/>
          </a:p>
        </p:txBody>
      </p:sp>
      <p:cxnSp>
        <p:nvCxnSpPr>
          <p:cNvPr id="12" name="Straight Arrow Connector 11"/>
          <p:cNvCxnSpPr>
            <a:stCxn id="9" idx="2"/>
            <a:endCxn id="6" idx="0"/>
          </p:cNvCxnSpPr>
          <p:nvPr/>
        </p:nvCxnSpPr>
        <p:spPr>
          <a:xfrm>
            <a:off x="9156700" y="3161705"/>
            <a:ext cx="0" cy="810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1"/>
            <a:endCxn id="5" idx="3"/>
          </p:cNvCxnSpPr>
          <p:nvPr/>
        </p:nvCxnSpPr>
        <p:spPr>
          <a:xfrm flipH="1">
            <a:off x="7067550" y="4245372"/>
            <a:ext cx="11620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4051300" y="4245372"/>
            <a:ext cx="11620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8229600" y="5329039"/>
            <a:ext cx="1854200" cy="66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issue10</a:t>
            </a:r>
            <a:endParaRPr lang="en-US" dirty="0"/>
          </a:p>
        </p:txBody>
      </p:sp>
      <p:cxnSp>
        <p:nvCxnSpPr>
          <p:cNvPr id="16" name="Straight Arrow Connector 15"/>
          <p:cNvCxnSpPr>
            <a:endCxn id="6" idx="2"/>
          </p:cNvCxnSpPr>
          <p:nvPr/>
        </p:nvCxnSpPr>
        <p:spPr>
          <a:xfrm flipV="1">
            <a:off x="9156700" y="4518422"/>
            <a:ext cx="0" cy="810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838700" y="5620107"/>
            <a:ext cx="2074350" cy="369332"/>
          </a:xfrm>
          <a:prstGeom prst="rect">
            <a:avLst/>
          </a:prstGeom>
          <a:noFill/>
        </p:spPr>
        <p:txBody>
          <a:bodyPr wrap="none" rtlCol="0">
            <a:spAutoFit/>
          </a:bodyPr>
          <a:lstStyle/>
          <a:p>
            <a:r>
              <a:rPr lang="en-US" b="1" dirty="0" smtClean="0"/>
              <a:t>$ git branch issue10</a:t>
            </a:r>
            <a:endParaRPr lang="en-US" b="1" dirty="0"/>
          </a:p>
        </p:txBody>
      </p:sp>
    </p:spTree>
    <p:extLst>
      <p:ext uri="{BB962C8B-B14F-4D97-AF65-F5344CB8AC3E}">
        <p14:creationId xmlns:p14="http://schemas.microsoft.com/office/powerpoint/2010/main" val="4153942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1614999"/>
          </a:xfrm>
        </p:spPr>
        <p:txBody>
          <a:bodyPr>
            <a:normAutofit fontScale="92500" lnSpcReduction="20000"/>
          </a:bodyPr>
          <a:lstStyle/>
          <a:p>
            <a:r>
              <a:rPr lang="en-US" dirty="0" smtClean="0"/>
              <a:t>Distros</a:t>
            </a:r>
          </a:p>
          <a:p>
            <a:r>
              <a:rPr lang="en-US" dirty="0" smtClean="0"/>
              <a:t>Granular Control</a:t>
            </a:r>
          </a:p>
          <a:p>
            <a:r>
              <a:rPr lang="en-US" dirty="0" smtClean="0"/>
              <a:t>Documentation/Resources/Communities</a:t>
            </a:r>
          </a:p>
          <a:p>
            <a:r>
              <a:rPr lang="en-US" dirty="0" smtClean="0"/>
              <a:t>FREE!</a:t>
            </a:r>
            <a:endParaRPr lang="en-US" dirty="0" smtClean="0"/>
          </a:p>
          <a:p>
            <a:endParaRPr lang="en-US" dirty="0" smtClean="0"/>
          </a:p>
          <a:p>
            <a:pPr lvl="1"/>
            <a:endParaRPr lang="en-US" dirty="0" smtClean="0"/>
          </a:p>
          <a:p>
            <a:pPr lvl="1"/>
            <a:endParaRPr lang="en-US" dirty="0"/>
          </a:p>
        </p:txBody>
      </p:sp>
      <p:sp>
        <p:nvSpPr>
          <p:cNvPr id="4" name="Title 3"/>
          <p:cNvSpPr>
            <a:spLocks noGrp="1"/>
          </p:cNvSpPr>
          <p:nvPr>
            <p:ph type="title"/>
          </p:nvPr>
        </p:nvSpPr>
        <p:spPr/>
        <p:txBody>
          <a:bodyPr/>
          <a:lstStyle/>
          <a:p>
            <a:r>
              <a:rPr lang="en-US" dirty="0" smtClean="0"/>
              <a:t>Why LINUX?</a:t>
            </a:r>
            <a:endParaRPr lang="en-US" dirty="0"/>
          </a:p>
        </p:txBody>
      </p:sp>
      <p:pic>
        <p:nvPicPr>
          <p:cNvPr id="2" name="Picture 1"/>
          <p:cNvPicPr>
            <a:picLocks noChangeAspect="1"/>
          </p:cNvPicPr>
          <p:nvPr/>
        </p:nvPicPr>
        <p:blipFill>
          <a:blip r:embed="rId3"/>
          <a:stretch>
            <a:fillRect/>
          </a:stretch>
        </p:blipFill>
        <p:spPr>
          <a:xfrm>
            <a:off x="4842575" y="4201494"/>
            <a:ext cx="1485900" cy="1771650"/>
          </a:xfrm>
          <a:prstGeom prst="rect">
            <a:avLst/>
          </a:prstGeom>
        </p:spPr>
      </p:pic>
    </p:spTree>
    <p:extLst>
      <p:ext uri="{BB962C8B-B14F-4D97-AF65-F5344CB8AC3E}">
        <p14:creationId xmlns:p14="http://schemas.microsoft.com/office/powerpoint/2010/main" val="1749703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Branching contd..</a:t>
            </a:r>
            <a:endParaRPr lang="en-US" dirty="0"/>
          </a:p>
        </p:txBody>
      </p:sp>
      <p:sp>
        <p:nvSpPr>
          <p:cNvPr id="4" name="Rounded Rectangle 3"/>
          <p:cNvSpPr/>
          <p:nvPr/>
        </p:nvSpPr>
        <p:spPr>
          <a:xfrm>
            <a:off x="2184413" y="3110905"/>
            <a:ext cx="1854200" cy="5461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C0</a:t>
            </a:r>
            <a:endParaRPr lang="en-US" dirty="0"/>
          </a:p>
        </p:txBody>
      </p:sp>
      <p:sp>
        <p:nvSpPr>
          <p:cNvPr id="5" name="Rounded Rectangle 4"/>
          <p:cNvSpPr/>
          <p:nvPr/>
        </p:nvSpPr>
        <p:spPr>
          <a:xfrm>
            <a:off x="5200663" y="3110905"/>
            <a:ext cx="1854200" cy="5461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C1</a:t>
            </a:r>
            <a:endParaRPr lang="en-US" dirty="0"/>
          </a:p>
        </p:txBody>
      </p:sp>
      <p:sp>
        <p:nvSpPr>
          <p:cNvPr id="6" name="Rounded Rectangle 5"/>
          <p:cNvSpPr/>
          <p:nvPr/>
        </p:nvSpPr>
        <p:spPr>
          <a:xfrm>
            <a:off x="8216913" y="3110905"/>
            <a:ext cx="1854200" cy="5461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C2</a:t>
            </a:r>
            <a:endParaRPr lang="en-US" dirty="0"/>
          </a:p>
        </p:txBody>
      </p:sp>
      <p:sp>
        <p:nvSpPr>
          <p:cNvPr id="7" name="TextBox 6"/>
          <p:cNvSpPr txBox="1"/>
          <p:nvPr/>
        </p:nvSpPr>
        <p:spPr>
          <a:xfrm>
            <a:off x="10785140" y="6444575"/>
            <a:ext cx="1406860" cy="369332"/>
          </a:xfrm>
          <a:prstGeom prst="rect">
            <a:avLst/>
          </a:prstGeom>
          <a:noFill/>
        </p:spPr>
        <p:txBody>
          <a:bodyPr wrap="none" rtlCol="0">
            <a:spAutoFit/>
          </a:bodyPr>
          <a:lstStyle/>
          <a:p>
            <a:r>
              <a:rPr lang="en-US" dirty="0" err="1" smtClean="0"/>
              <a:t>Swierczewski</a:t>
            </a:r>
            <a:endParaRPr lang="en-US" dirty="0"/>
          </a:p>
        </p:txBody>
      </p:sp>
      <p:sp>
        <p:nvSpPr>
          <p:cNvPr id="9" name="Rectangle 8"/>
          <p:cNvSpPr/>
          <p:nvPr/>
        </p:nvSpPr>
        <p:spPr>
          <a:xfrm>
            <a:off x="8216913" y="1639888"/>
            <a:ext cx="1854200" cy="66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master</a:t>
            </a:r>
            <a:endParaRPr lang="en-US" dirty="0"/>
          </a:p>
        </p:txBody>
      </p:sp>
      <p:sp>
        <p:nvSpPr>
          <p:cNvPr id="10" name="Rectangle 9"/>
          <p:cNvSpPr/>
          <p:nvPr/>
        </p:nvSpPr>
        <p:spPr>
          <a:xfrm>
            <a:off x="8216913" y="5239107"/>
            <a:ext cx="1854200" cy="660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HEAD</a:t>
            </a:r>
            <a:endParaRPr lang="en-US" dirty="0"/>
          </a:p>
        </p:txBody>
      </p:sp>
      <p:cxnSp>
        <p:nvCxnSpPr>
          <p:cNvPr id="12" name="Straight Arrow Connector 11"/>
          <p:cNvCxnSpPr>
            <a:stCxn id="9" idx="2"/>
            <a:endCxn id="6" idx="0"/>
          </p:cNvCxnSpPr>
          <p:nvPr/>
        </p:nvCxnSpPr>
        <p:spPr>
          <a:xfrm>
            <a:off x="9144013" y="2300288"/>
            <a:ext cx="0" cy="810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1"/>
            <a:endCxn id="5" idx="3"/>
          </p:cNvCxnSpPr>
          <p:nvPr/>
        </p:nvCxnSpPr>
        <p:spPr>
          <a:xfrm flipH="1">
            <a:off x="7054863" y="3383955"/>
            <a:ext cx="11620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4038613" y="3383955"/>
            <a:ext cx="11620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8216913" y="4467622"/>
            <a:ext cx="1854200" cy="66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issue10</a:t>
            </a:r>
            <a:endParaRPr lang="en-US" dirty="0"/>
          </a:p>
        </p:txBody>
      </p:sp>
      <p:cxnSp>
        <p:nvCxnSpPr>
          <p:cNvPr id="16" name="Straight Arrow Connector 15"/>
          <p:cNvCxnSpPr>
            <a:endCxn id="6" idx="2"/>
          </p:cNvCxnSpPr>
          <p:nvPr/>
        </p:nvCxnSpPr>
        <p:spPr>
          <a:xfrm flipV="1">
            <a:off x="9144013" y="3657005"/>
            <a:ext cx="0" cy="810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39975" y="5199975"/>
            <a:ext cx="2279663" cy="369332"/>
          </a:xfrm>
          <a:prstGeom prst="rect">
            <a:avLst/>
          </a:prstGeom>
          <a:noFill/>
        </p:spPr>
        <p:txBody>
          <a:bodyPr wrap="none" rtlCol="0">
            <a:spAutoFit/>
          </a:bodyPr>
          <a:lstStyle/>
          <a:p>
            <a:r>
              <a:rPr lang="en-US" b="1" dirty="0" smtClean="0"/>
              <a:t>$ git checkout issue10</a:t>
            </a:r>
            <a:endParaRPr lang="en-US" b="1" dirty="0"/>
          </a:p>
        </p:txBody>
      </p:sp>
    </p:spTree>
    <p:extLst>
      <p:ext uri="{BB962C8B-B14F-4D97-AF65-F5344CB8AC3E}">
        <p14:creationId xmlns:p14="http://schemas.microsoft.com/office/powerpoint/2010/main" val="14216385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Branching contd..</a:t>
            </a:r>
            <a:endParaRPr lang="en-US" dirty="0"/>
          </a:p>
        </p:txBody>
      </p:sp>
      <p:sp>
        <p:nvSpPr>
          <p:cNvPr id="4" name="Rounded Rectangle 3"/>
          <p:cNvSpPr/>
          <p:nvPr/>
        </p:nvSpPr>
        <p:spPr>
          <a:xfrm>
            <a:off x="838200" y="3009305"/>
            <a:ext cx="1854200" cy="5461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C0</a:t>
            </a:r>
            <a:endParaRPr lang="en-US" dirty="0"/>
          </a:p>
        </p:txBody>
      </p:sp>
      <p:sp>
        <p:nvSpPr>
          <p:cNvPr id="5" name="Rounded Rectangle 4"/>
          <p:cNvSpPr/>
          <p:nvPr/>
        </p:nvSpPr>
        <p:spPr>
          <a:xfrm>
            <a:off x="3854450" y="3009305"/>
            <a:ext cx="1854200" cy="5461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C1</a:t>
            </a:r>
            <a:endParaRPr lang="en-US" dirty="0"/>
          </a:p>
        </p:txBody>
      </p:sp>
      <p:sp>
        <p:nvSpPr>
          <p:cNvPr id="6" name="Rounded Rectangle 5"/>
          <p:cNvSpPr/>
          <p:nvPr/>
        </p:nvSpPr>
        <p:spPr>
          <a:xfrm>
            <a:off x="6870700" y="3009305"/>
            <a:ext cx="1854200" cy="5461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C2</a:t>
            </a:r>
            <a:endParaRPr lang="en-US" dirty="0"/>
          </a:p>
        </p:txBody>
      </p:sp>
      <p:sp>
        <p:nvSpPr>
          <p:cNvPr id="7" name="TextBox 6"/>
          <p:cNvSpPr txBox="1"/>
          <p:nvPr/>
        </p:nvSpPr>
        <p:spPr>
          <a:xfrm>
            <a:off x="10823240" y="6457275"/>
            <a:ext cx="1406860" cy="369332"/>
          </a:xfrm>
          <a:prstGeom prst="rect">
            <a:avLst/>
          </a:prstGeom>
          <a:noFill/>
        </p:spPr>
        <p:txBody>
          <a:bodyPr wrap="none" rtlCol="0">
            <a:spAutoFit/>
          </a:bodyPr>
          <a:lstStyle/>
          <a:p>
            <a:r>
              <a:rPr lang="en-US" dirty="0" err="1" smtClean="0"/>
              <a:t>Swierczewski</a:t>
            </a:r>
            <a:endParaRPr lang="en-US" dirty="0"/>
          </a:p>
        </p:txBody>
      </p:sp>
      <p:sp>
        <p:nvSpPr>
          <p:cNvPr id="9" name="Rectangle 8"/>
          <p:cNvSpPr/>
          <p:nvPr/>
        </p:nvSpPr>
        <p:spPr>
          <a:xfrm>
            <a:off x="6870700" y="1538288"/>
            <a:ext cx="1854200" cy="66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master</a:t>
            </a:r>
            <a:endParaRPr lang="en-US" dirty="0"/>
          </a:p>
        </p:txBody>
      </p:sp>
      <p:sp>
        <p:nvSpPr>
          <p:cNvPr id="10" name="Rectangle 9"/>
          <p:cNvSpPr/>
          <p:nvPr/>
        </p:nvSpPr>
        <p:spPr>
          <a:xfrm>
            <a:off x="9896140" y="5138082"/>
            <a:ext cx="1854200" cy="660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HEAD</a:t>
            </a:r>
            <a:endParaRPr lang="en-US" dirty="0"/>
          </a:p>
        </p:txBody>
      </p:sp>
      <p:cxnSp>
        <p:nvCxnSpPr>
          <p:cNvPr id="12" name="Straight Arrow Connector 11"/>
          <p:cNvCxnSpPr>
            <a:stCxn id="9" idx="2"/>
            <a:endCxn id="6" idx="0"/>
          </p:cNvCxnSpPr>
          <p:nvPr/>
        </p:nvCxnSpPr>
        <p:spPr>
          <a:xfrm>
            <a:off x="7797800" y="2198688"/>
            <a:ext cx="0" cy="810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1"/>
            <a:endCxn id="5" idx="3"/>
          </p:cNvCxnSpPr>
          <p:nvPr/>
        </p:nvCxnSpPr>
        <p:spPr>
          <a:xfrm flipH="1">
            <a:off x="5708650" y="3282355"/>
            <a:ext cx="11620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692400" y="3282355"/>
            <a:ext cx="11620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9896140" y="4366597"/>
            <a:ext cx="1854200" cy="66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issue10</a:t>
            </a:r>
            <a:endParaRPr lang="en-US" dirty="0"/>
          </a:p>
        </p:txBody>
      </p:sp>
      <p:cxnSp>
        <p:nvCxnSpPr>
          <p:cNvPr id="16" name="Straight Arrow Connector 15"/>
          <p:cNvCxnSpPr/>
          <p:nvPr/>
        </p:nvCxnSpPr>
        <p:spPr>
          <a:xfrm flipV="1">
            <a:off x="10823240" y="3555980"/>
            <a:ext cx="0" cy="810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000170" y="5253176"/>
            <a:ext cx="4076885" cy="646331"/>
          </a:xfrm>
          <a:prstGeom prst="rect">
            <a:avLst/>
          </a:prstGeom>
          <a:noFill/>
        </p:spPr>
        <p:txBody>
          <a:bodyPr wrap="none" rtlCol="0">
            <a:spAutoFit/>
          </a:bodyPr>
          <a:lstStyle/>
          <a:p>
            <a:r>
              <a:rPr lang="en-US" b="1" dirty="0" smtClean="0"/>
              <a:t>$ vi README.MD</a:t>
            </a:r>
          </a:p>
          <a:p>
            <a:r>
              <a:rPr lang="en-US" b="1" dirty="0" smtClean="0"/>
              <a:t>$ git commit -a -m “working on issue 10”</a:t>
            </a:r>
            <a:endParaRPr lang="en-US" b="1" dirty="0"/>
          </a:p>
        </p:txBody>
      </p:sp>
      <p:sp>
        <p:nvSpPr>
          <p:cNvPr id="17" name="Rounded Rectangle 16"/>
          <p:cNvSpPr/>
          <p:nvPr/>
        </p:nvSpPr>
        <p:spPr>
          <a:xfrm>
            <a:off x="9886950" y="3009305"/>
            <a:ext cx="1854200" cy="5461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C3</a:t>
            </a:r>
            <a:endParaRPr lang="en-US" dirty="0"/>
          </a:p>
        </p:txBody>
      </p:sp>
      <p:cxnSp>
        <p:nvCxnSpPr>
          <p:cNvPr id="18" name="Straight Arrow Connector 17"/>
          <p:cNvCxnSpPr>
            <a:stCxn id="17" idx="1"/>
          </p:cNvCxnSpPr>
          <p:nvPr/>
        </p:nvCxnSpPr>
        <p:spPr>
          <a:xfrm flipH="1">
            <a:off x="8724900" y="3282355"/>
            <a:ext cx="11620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89936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Branching contd..</a:t>
            </a:r>
            <a:endParaRPr lang="en-US" dirty="0"/>
          </a:p>
        </p:txBody>
      </p:sp>
      <p:sp>
        <p:nvSpPr>
          <p:cNvPr id="4" name="Rounded Rectangle 3"/>
          <p:cNvSpPr/>
          <p:nvPr/>
        </p:nvSpPr>
        <p:spPr>
          <a:xfrm>
            <a:off x="838200" y="3771305"/>
            <a:ext cx="1854200" cy="5461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C0</a:t>
            </a:r>
            <a:endParaRPr lang="en-US" dirty="0"/>
          </a:p>
        </p:txBody>
      </p:sp>
      <p:sp>
        <p:nvSpPr>
          <p:cNvPr id="5" name="Rounded Rectangle 4"/>
          <p:cNvSpPr/>
          <p:nvPr/>
        </p:nvSpPr>
        <p:spPr>
          <a:xfrm>
            <a:off x="3854450" y="3771305"/>
            <a:ext cx="1854200" cy="5461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C1</a:t>
            </a:r>
            <a:endParaRPr lang="en-US" dirty="0"/>
          </a:p>
        </p:txBody>
      </p:sp>
      <p:sp>
        <p:nvSpPr>
          <p:cNvPr id="6" name="Rounded Rectangle 5"/>
          <p:cNvSpPr/>
          <p:nvPr/>
        </p:nvSpPr>
        <p:spPr>
          <a:xfrm>
            <a:off x="6870700" y="3771305"/>
            <a:ext cx="1854200" cy="5461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C2</a:t>
            </a:r>
            <a:endParaRPr lang="en-US" dirty="0"/>
          </a:p>
        </p:txBody>
      </p:sp>
      <p:sp>
        <p:nvSpPr>
          <p:cNvPr id="7" name="TextBox 6"/>
          <p:cNvSpPr txBox="1"/>
          <p:nvPr/>
        </p:nvSpPr>
        <p:spPr>
          <a:xfrm>
            <a:off x="10823240" y="6457275"/>
            <a:ext cx="1406860" cy="369332"/>
          </a:xfrm>
          <a:prstGeom prst="rect">
            <a:avLst/>
          </a:prstGeom>
          <a:noFill/>
        </p:spPr>
        <p:txBody>
          <a:bodyPr wrap="none" rtlCol="0">
            <a:spAutoFit/>
          </a:bodyPr>
          <a:lstStyle/>
          <a:p>
            <a:r>
              <a:rPr lang="en-US" dirty="0" err="1" smtClean="0"/>
              <a:t>Swierczewski</a:t>
            </a:r>
            <a:endParaRPr lang="en-US" dirty="0"/>
          </a:p>
        </p:txBody>
      </p:sp>
      <p:sp>
        <p:nvSpPr>
          <p:cNvPr id="9" name="Rectangle 8"/>
          <p:cNvSpPr/>
          <p:nvPr/>
        </p:nvSpPr>
        <p:spPr>
          <a:xfrm>
            <a:off x="6870700" y="2300288"/>
            <a:ext cx="1854200" cy="66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master</a:t>
            </a:r>
            <a:endParaRPr lang="en-US" dirty="0"/>
          </a:p>
        </p:txBody>
      </p:sp>
      <p:cxnSp>
        <p:nvCxnSpPr>
          <p:cNvPr id="12" name="Straight Arrow Connector 11"/>
          <p:cNvCxnSpPr>
            <a:stCxn id="9" idx="2"/>
            <a:endCxn id="6" idx="0"/>
          </p:cNvCxnSpPr>
          <p:nvPr/>
        </p:nvCxnSpPr>
        <p:spPr>
          <a:xfrm>
            <a:off x="7797800" y="2960688"/>
            <a:ext cx="0" cy="810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1"/>
            <a:endCxn id="5" idx="3"/>
          </p:cNvCxnSpPr>
          <p:nvPr/>
        </p:nvCxnSpPr>
        <p:spPr>
          <a:xfrm flipH="1">
            <a:off x="5708650" y="4044355"/>
            <a:ext cx="11620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692400" y="4044355"/>
            <a:ext cx="11620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9896140" y="5128597"/>
            <a:ext cx="1854200" cy="66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issue10</a:t>
            </a:r>
            <a:endParaRPr lang="en-US" dirty="0"/>
          </a:p>
        </p:txBody>
      </p:sp>
      <p:cxnSp>
        <p:nvCxnSpPr>
          <p:cNvPr id="16" name="Straight Arrow Connector 15"/>
          <p:cNvCxnSpPr/>
          <p:nvPr/>
        </p:nvCxnSpPr>
        <p:spPr>
          <a:xfrm flipV="1">
            <a:off x="10823240" y="4317980"/>
            <a:ext cx="0" cy="810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000170" y="5253176"/>
            <a:ext cx="2232599" cy="369332"/>
          </a:xfrm>
          <a:prstGeom prst="rect">
            <a:avLst/>
          </a:prstGeom>
          <a:noFill/>
        </p:spPr>
        <p:txBody>
          <a:bodyPr wrap="none" rtlCol="0">
            <a:spAutoFit/>
          </a:bodyPr>
          <a:lstStyle/>
          <a:p>
            <a:r>
              <a:rPr lang="en-US" b="1" dirty="0" smtClean="0"/>
              <a:t>$ git checkout master</a:t>
            </a:r>
            <a:endParaRPr lang="en-US" b="1" dirty="0"/>
          </a:p>
        </p:txBody>
      </p:sp>
      <p:sp>
        <p:nvSpPr>
          <p:cNvPr id="17" name="Rounded Rectangle 16"/>
          <p:cNvSpPr/>
          <p:nvPr/>
        </p:nvSpPr>
        <p:spPr>
          <a:xfrm>
            <a:off x="9886950" y="3771305"/>
            <a:ext cx="1854200" cy="5461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C3</a:t>
            </a:r>
            <a:endParaRPr lang="en-US" dirty="0"/>
          </a:p>
        </p:txBody>
      </p:sp>
      <p:cxnSp>
        <p:nvCxnSpPr>
          <p:cNvPr id="18" name="Straight Arrow Connector 17"/>
          <p:cNvCxnSpPr>
            <a:stCxn id="17" idx="1"/>
          </p:cNvCxnSpPr>
          <p:nvPr/>
        </p:nvCxnSpPr>
        <p:spPr>
          <a:xfrm flipH="1">
            <a:off x="8724900" y="4044355"/>
            <a:ext cx="11620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870700" y="1517789"/>
            <a:ext cx="1854200" cy="660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HEAD</a:t>
            </a:r>
            <a:endParaRPr lang="en-US" dirty="0"/>
          </a:p>
        </p:txBody>
      </p:sp>
    </p:spTree>
    <p:extLst>
      <p:ext uri="{BB962C8B-B14F-4D97-AF65-F5344CB8AC3E}">
        <p14:creationId xmlns:p14="http://schemas.microsoft.com/office/powerpoint/2010/main" val="414738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Branching contd..</a:t>
            </a:r>
            <a:endParaRPr lang="en-US" dirty="0"/>
          </a:p>
        </p:txBody>
      </p:sp>
      <p:sp>
        <p:nvSpPr>
          <p:cNvPr id="3" name="Content Placeholder 2"/>
          <p:cNvSpPr>
            <a:spLocks noGrp="1"/>
          </p:cNvSpPr>
          <p:nvPr>
            <p:ph idx="1"/>
          </p:nvPr>
        </p:nvSpPr>
        <p:spPr/>
        <p:txBody>
          <a:bodyPr/>
          <a:lstStyle/>
          <a:p>
            <a:r>
              <a:rPr lang="en-US" dirty="0" smtClean="0"/>
              <a:t>git branch</a:t>
            </a:r>
            <a:r>
              <a:rPr lang="en-US" dirty="0" smtClean="0"/>
              <a:t> </a:t>
            </a:r>
            <a:r>
              <a:rPr lang="en-US" dirty="0" smtClean="0">
                <a:solidFill>
                  <a:schemeClr val="accent1">
                    <a:lumMod val="60000"/>
                    <a:lumOff val="40000"/>
                  </a:schemeClr>
                </a:solidFill>
              </a:rPr>
              <a:t>//lists the branches available</a:t>
            </a:r>
          </a:p>
          <a:p>
            <a:r>
              <a:rPr lang="en-US" dirty="0" smtClean="0"/>
              <a:t>git branch issue10 </a:t>
            </a:r>
            <a:r>
              <a:rPr lang="en-US" dirty="0" smtClean="0">
                <a:solidFill>
                  <a:schemeClr val="accent1">
                    <a:lumMod val="60000"/>
                    <a:lumOff val="40000"/>
                  </a:schemeClr>
                </a:solidFill>
              </a:rPr>
              <a:t>//creates a new branch with the name issue10</a:t>
            </a:r>
          </a:p>
          <a:p>
            <a:r>
              <a:rPr lang="en-US" dirty="0" smtClean="0"/>
              <a:t>git checkout issue10 </a:t>
            </a:r>
            <a:r>
              <a:rPr lang="en-US" dirty="0" smtClean="0">
                <a:solidFill>
                  <a:schemeClr val="accent1">
                    <a:lumMod val="60000"/>
                    <a:lumOff val="40000"/>
                  </a:schemeClr>
                </a:solidFill>
              </a:rPr>
              <a:t>//switches to the issue10 branch</a:t>
            </a:r>
          </a:p>
          <a:p>
            <a:endParaRPr lang="en-US" dirty="0">
              <a:solidFill>
                <a:schemeClr val="accent1">
                  <a:lumMod val="60000"/>
                  <a:lumOff val="40000"/>
                </a:schemeClr>
              </a:solidFill>
            </a:endParaRPr>
          </a:p>
          <a:p>
            <a:pPr marL="0" indent="0">
              <a:buNone/>
            </a:pPr>
            <a:r>
              <a:rPr lang="en-US" sz="3200" dirty="0" smtClean="0"/>
              <a:t>Committing changes to the new branch</a:t>
            </a:r>
          </a:p>
          <a:p>
            <a:pPr lvl="0"/>
            <a:r>
              <a:rPr lang="en-US" dirty="0" smtClean="0">
                <a:solidFill>
                  <a:prstClr val="black"/>
                </a:solidFill>
              </a:rPr>
              <a:t>vi README.md</a:t>
            </a:r>
            <a:r>
              <a:rPr lang="en-US" dirty="0" smtClean="0">
                <a:solidFill>
                  <a:srgbClr val="5B9BD5">
                    <a:lumMod val="60000"/>
                    <a:lumOff val="40000"/>
                  </a:srgbClr>
                </a:solidFill>
              </a:rPr>
              <a:t>//change the file on issue10 branch</a:t>
            </a:r>
            <a:endParaRPr lang="en-US" dirty="0">
              <a:solidFill>
                <a:srgbClr val="5B9BD5">
                  <a:lumMod val="60000"/>
                  <a:lumOff val="40000"/>
                </a:srgbClr>
              </a:solidFill>
            </a:endParaRPr>
          </a:p>
          <a:p>
            <a:pPr lvl="0"/>
            <a:r>
              <a:rPr lang="en-US" dirty="0" smtClean="0">
                <a:solidFill>
                  <a:prstClr val="black"/>
                </a:solidFill>
              </a:rPr>
              <a:t>git add </a:t>
            </a:r>
            <a:r>
              <a:rPr lang="en-US" dirty="0">
                <a:solidFill>
                  <a:prstClr val="black"/>
                </a:solidFill>
              </a:rPr>
              <a:t>README.md</a:t>
            </a:r>
            <a:r>
              <a:rPr lang="en-US" dirty="0" smtClean="0">
                <a:solidFill>
                  <a:srgbClr val="5B9BD5">
                    <a:lumMod val="60000"/>
                    <a:lumOff val="40000"/>
                  </a:srgbClr>
                </a:solidFill>
              </a:rPr>
              <a:t>//start tracking the file on the new branch</a:t>
            </a:r>
            <a:endParaRPr lang="en-US" dirty="0">
              <a:solidFill>
                <a:srgbClr val="5B9BD5">
                  <a:lumMod val="60000"/>
                  <a:lumOff val="40000"/>
                </a:srgbClr>
              </a:solidFill>
            </a:endParaRPr>
          </a:p>
          <a:p>
            <a:pPr lvl="0"/>
            <a:r>
              <a:rPr lang="en-US" dirty="0">
                <a:solidFill>
                  <a:prstClr val="black"/>
                </a:solidFill>
              </a:rPr>
              <a:t>git </a:t>
            </a:r>
            <a:r>
              <a:rPr lang="en-US" dirty="0" smtClean="0">
                <a:solidFill>
                  <a:prstClr val="black"/>
                </a:solidFill>
              </a:rPr>
              <a:t>commit -m “more text added”</a:t>
            </a:r>
            <a:r>
              <a:rPr lang="en-US" dirty="0" smtClean="0">
                <a:solidFill>
                  <a:srgbClr val="5B9BD5">
                    <a:lumMod val="60000"/>
                    <a:lumOff val="40000"/>
                  </a:srgbClr>
                </a:solidFill>
              </a:rPr>
              <a:t>//make a commit to the new branch</a:t>
            </a:r>
            <a:endParaRPr lang="en-US" dirty="0">
              <a:solidFill>
                <a:srgbClr val="5B9BD5">
                  <a:lumMod val="60000"/>
                  <a:lumOff val="40000"/>
                </a:srgbClr>
              </a:solidFill>
            </a:endParaRPr>
          </a:p>
        </p:txBody>
      </p:sp>
    </p:spTree>
    <p:extLst>
      <p:ext uri="{BB962C8B-B14F-4D97-AF65-F5344CB8AC3E}">
        <p14:creationId xmlns:p14="http://schemas.microsoft.com/office/powerpoint/2010/main" val="3862609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Branching contd..</a:t>
            </a:r>
            <a:endParaRPr lang="en-US" dirty="0"/>
          </a:p>
        </p:txBody>
      </p:sp>
      <p:sp>
        <p:nvSpPr>
          <p:cNvPr id="4" name="Rounded Rectangle 3"/>
          <p:cNvSpPr/>
          <p:nvPr/>
        </p:nvSpPr>
        <p:spPr>
          <a:xfrm>
            <a:off x="838200" y="3771305"/>
            <a:ext cx="1854200" cy="5461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C0</a:t>
            </a:r>
            <a:endParaRPr lang="en-US" dirty="0"/>
          </a:p>
        </p:txBody>
      </p:sp>
      <p:sp>
        <p:nvSpPr>
          <p:cNvPr id="5" name="Rounded Rectangle 4"/>
          <p:cNvSpPr/>
          <p:nvPr/>
        </p:nvSpPr>
        <p:spPr>
          <a:xfrm>
            <a:off x="3854450" y="3771305"/>
            <a:ext cx="1854200" cy="5461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C1</a:t>
            </a:r>
            <a:endParaRPr lang="en-US" dirty="0"/>
          </a:p>
        </p:txBody>
      </p:sp>
      <p:sp>
        <p:nvSpPr>
          <p:cNvPr id="6" name="Rounded Rectangle 5"/>
          <p:cNvSpPr/>
          <p:nvPr/>
        </p:nvSpPr>
        <p:spPr>
          <a:xfrm>
            <a:off x="6870700" y="3771305"/>
            <a:ext cx="1854200" cy="5461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C2</a:t>
            </a:r>
            <a:endParaRPr lang="en-US" dirty="0"/>
          </a:p>
        </p:txBody>
      </p:sp>
      <p:sp>
        <p:nvSpPr>
          <p:cNvPr id="7" name="TextBox 6"/>
          <p:cNvSpPr txBox="1"/>
          <p:nvPr/>
        </p:nvSpPr>
        <p:spPr>
          <a:xfrm>
            <a:off x="10823240" y="6457275"/>
            <a:ext cx="1406860" cy="369332"/>
          </a:xfrm>
          <a:prstGeom prst="rect">
            <a:avLst/>
          </a:prstGeom>
          <a:noFill/>
        </p:spPr>
        <p:txBody>
          <a:bodyPr wrap="none" rtlCol="0">
            <a:spAutoFit/>
          </a:bodyPr>
          <a:lstStyle/>
          <a:p>
            <a:r>
              <a:rPr lang="en-US" dirty="0" err="1" smtClean="0"/>
              <a:t>Swierczewski</a:t>
            </a:r>
            <a:endParaRPr lang="en-US" dirty="0"/>
          </a:p>
        </p:txBody>
      </p:sp>
      <p:sp>
        <p:nvSpPr>
          <p:cNvPr id="9" name="Rectangle 8"/>
          <p:cNvSpPr/>
          <p:nvPr/>
        </p:nvSpPr>
        <p:spPr>
          <a:xfrm>
            <a:off x="6870700" y="2300288"/>
            <a:ext cx="1854200" cy="66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master</a:t>
            </a:r>
            <a:endParaRPr lang="en-US" dirty="0"/>
          </a:p>
        </p:txBody>
      </p:sp>
      <p:cxnSp>
        <p:nvCxnSpPr>
          <p:cNvPr id="12" name="Straight Arrow Connector 11"/>
          <p:cNvCxnSpPr>
            <a:stCxn id="9" idx="2"/>
            <a:endCxn id="6" idx="0"/>
          </p:cNvCxnSpPr>
          <p:nvPr/>
        </p:nvCxnSpPr>
        <p:spPr>
          <a:xfrm>
            <a:off x="7797800" y="2960688"/>
            <a:ext cx="0" cy="810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1"/>
            <a:endCxn id="5" idx="3"/>
          </p:cNvCxnSpPr>
          <p:nvPr/>
        </p:nvCxnSpPr>
        <p:spPr>
          <a:xfrm flipH="1">
            <a:off x="5708650" y="4044355"/>
            <a:ext cx="11620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692400" y="4044355"/>
            <a:ext cx="11620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9896140" y="4857772"/>
            <a:ext cx="1854200" cy="66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issue10</a:t>
            </a:r>
            <a:endParaRPr lang="en-US" dirty="0"/>
          </a:p>
        </p:txBody>
      </p:sp>
      <p:cxnSp>
        <p:nvCxnSpPr>
          <p:cNvPr id="16" name="Straight Arrow Connector 15"/>
          <p:cNvCxnSpPr/>
          <p:nvPr/>
        </p:nvCxnSpPr>
        <p:spPr>
          <a:xfrm flipV="1">
            <a:off x="10823240" y="4311672"/>
            <a:ext cx="0" cy="566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000170" y="5253176"/>
            <a:ext cx="3181064" cy="923330"/>
          </a:xfrm>
          <a:prstGeom prst="rect">
            <a:avLst/>
          </a:prstGeom>
          <a:noFill/>
        </p:spPr>
        <p:txBody>
          <a:bodyPr wrap="none" rtlCol="0">
            <a:spAutoFit/>
          </a:bodyPr>
          <a:lstStyle/>
          <a:p>
            <a:r>
              <a:rPr lang="en-US" b="1" dirty="0" smtClean="0"/>
              <a:t>$ git checkout -b newfix</a:t>
            </a:r>
          </a:p>
          <a:p>
            <a:r>
              <a:rPr lang="en-US" b="1" dirty="0" smtClean="0"/>
              <a:t>$ vi README.md</a:t>
            </a:r>
          </a:p>
          <a:p>
            <a:r>
              <a:rPr lang="en-US" b="1" dirty="0" smtClean="0"/>
              <a:t>$ git commit -a -m “more fixes”</a:t>
            </a:r>
            <a:endParaRPr lang="en-US" b="1" dirty="0"/>
          </a:p>
        </p:txBody>
      </p:sp>
      <p:sp>
        <p:nvSpPr>
          <p:cNvPr id="17" name="Rounded Rectangle 16"/>
          <p:cNvSpPr/>
          <p:nvPr/>
        </p:nvSpPr>
        <p:spPr>
          <a:xfrm>
            <a:off x="9886950" y="3771305"/>
            <a:ext cx="1854200" cy="5461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C3</a:t>
            </a:r>
            <a:endParaRPr lang="en-US" dirty="0"/>
          </a:p>
        </p:txBody>
      </p:sp>
      <p:cxnSp>
        <p:nvCxnSpPr>
          <p:cNvPr id="18" name="Straight Arrow Connector 17"/>
          <p:cNvCxnSpPr>
            <a:stCxn id="17" idx="1"/>
          </p:cNvCxnSpPr>
          <p:nvPr/>
        </p:nvCxnSpPr>
        <p:spPr>
          <a:xfrm flipH="1">
            <a:off x="8724900" y="4044355"/>
            <a:ext cx="11620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9873165" y="1082069"/>
            <a:ext cx="1854200" cy="660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HEAD</a:t>
            </a:r>
            <a:endParaRPr lang="en-US" dirty="0"/>
          </a:p>
        </p:txBody>
      </p:sp>
      <p:sp>
        <p:nvSpPr>
          <p:cNvPr id="20" name="Rectangle 19"/>
          <p:cNvSpPr/>
          <p:nvPr/>
        </p:nvSpPr>
        <p:spPr>
          <a:xfrm>
            <a:off x="9873165" y="1869138"/>
            <a:ext cx="1854200" cy="66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newfix</a:t>
            </a:r>
            <a:endParaRPr lang="en-US" dirty="0"/>
          </a:p>
        </p:txBody>
      </p:sp>
      <p:cxnSp>
        <p:nvCxnSpPr>
          <p:cNvPr id="21" name="Straight Arrow Connector 20"/>
          <p:cNvCxnSpPr>
            <a:stCxn id="20" idx="2"/>
            <a:endCxn id="22" idx="0"/>
          </p:cNvCxnSpPr>
          <p:nvPr/>
        </p:nvCxnSpPr>
        <p:spPr>
          <a:xfrm>
            <a:off x="10800265" y="2529538"/>
            <a:ext cx="22975" cy="423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9896140" y="2952996"/>
            <a:ext cx="1854200" cy="5461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C4</a:t>
            </a:r>
            <a:endParaRPr lang="en-US" dirty="0"/>
          </a:p>
        </p:txBody>
      </p:sp>
      <p:cxnSp>
        <p:nvCxnSpPr>
          <p:cNvPr id="23" name="Straight Arrow Connector 22"/>
          <p:cNvCxnSpPr>
            <a:stCxn id="20" idx="1"/>
            <a:endCxn id="6" idx="3"/>
          </p:cNvCxnSpPr>
          <p:nvPr/>
        </p:nvCxnSpPr>
        <p:spPr>
          <a:xfrm flipH="1">
            <a:off x="8724900" y="2199338"/>
            <a:ext cx="1148265" cy="1845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53998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a:t>
            </a:r>
            <a:endParaRPr lang="en-US" dirty="0"/>
          </a:p>
        </p:txBody>
      </p:sp>
      <p:sp>
        <p:nvSpPr>
          <p:cNvPr id="3" name="Content Placeholder 2"/>
          <p:cNvSpPr>
            <a:spLocks noGrp="1"/>
          </p:cNvSpPr>
          <p:nvPr>
            <p:ph idx="1"/>
          </p:nvPr>
        </p:nvSpPr>
        <p:spPr/>
        <p:txBody>
          <a:bodyPr/>
          <a:lstStyle/>
          <a:p>
            <a:r>
              <a:rPr lang="en-US" dirty="0" smtClean="0"/>
              <a:t>Git operation to merge changes between branches</a:t>
            </a:r>
            <a:endParaRPr lang="en-US" dirty="0" smtClean="0">
              <a:solidFill>
                <a:schemeClr val="accent1">
                  <a:lumMod val="60000"/>
                  <a:lumOff val="40000"/>
                </a:schemeClr>
              </a:solidFill>
            </a:endParaRPr>
          </a:p>
          <a:p>
            <a:pPr marL="0" indent="0">
              <a:buNone/>
            </a:pPr>
            <a:endParaRPr lang="en-US" dirty="0">
              <a:solidFill>
                <a:schemeClr val="accent1">
                  <a:lumMod val="60000"/>
                  <a:lumOff val="40000"/>
                </a:schemeClr>
              </a:solidFill>
            </a:endParaRPr>
          </a:p>
          <a:p>
            <a:pPr marL="0" indent="0">
              <a:buNone/>
            </a:pPr>
            <a:r>
              <a:rPr lang="en-US" sz="3200" dirty="0" smtClean="0"/>
              <a:t>Types of merge</a:t>
            </a:r>
          </a:p>
          <a:p>
            <a:pPr lvl="0"/>
            <a:r>
              <a:rPr lang="en-US" dirty="0" smtClean="0">
                <a:solidFill>
                  <a:prstClr val="black"/>
                </a:solidFill>
              </a:rPr>
              <a:t>Fast-forward(quick)</a:t>
            </a:r>
            <a:r>
              <a:rPr lang="en-US" dirty="0" smtClean="0">
                <a:solidFill>
                  <a:srgbClr val="5B9BD5">
                    <a:lumMod val="60000"/>
                    <a:lumOff val="40000"/>
                  </a:srgbClr>
                </a:solidFill>
              </a:rPr>
              <a:t>//only moves the branch/commit pointer</a:t>
            </a:r>
            <a:endParaRPr lang="en-US" dirty="0">
              <a:solidFill>
                <a:srgbClr val="5B9BD5">
                  <a:lumMod val="60000"/>
                  <a:lumOff val="40000"/>
                </a:srgbClr>
              </a:solidFill>
            </a:endParaRPr>
          </a:p>
          <a:p>
            <a:pPr lvl="0"/>
            <a:r>
              <a:rPr lang="en-US" dirty="0" smtClean="0">
                <a:solidFill>
                  <a:prstClr val="black"/>
                </a:solidFill>
              </a:rPr>
              <a:t>Auto(harder)</a:t>
            </a:r>
            <a:r>
              <a:rPr lang="en-US" dirty="0" smtClean="0">
                <a:solidFill>
                  <a:srgbClr val="5B9BD5">
                    <a:lumMod val="60000"/>
                    <a:lumOff val="40000"/>
                  </a:srgbClr>
                </a:solidFill>
              </a:rPr>
              <a:t>//does not involve just moving the pointer</a:t>
            </a:r>
            <a:endParaRPr lang="en-US" dirty="0">
              <a:solidFill>
                <a:srgbClr val="5B9BD5">
                  <a:lumMod val="60000"/>
                  <a:lumOff val="40000"/>
                </a:srgbClr>
              </a:solidFill>
            </a:endParaRPr>
          </a:p>
        </p:txBody>
      </p:sp>
    </p:spTree>
    <p:extLst>
      <p:ext uri="{BB962C8B-B14F-4D97-AF65-F5344CB8AC3E}">
        <p14:creationId xmlns:p14="http://schemas.microsoft.com/office/powerpoint/2010/main" val="13057686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 contd..</a:t>
            </a:r>
            <a:endParaRPr lang="en-US" dirty="0"/>
          </a:p>
        </p:txBody>
      </p:sp>
      <p:sp>
        <p:nvSpPr>
          <p:cNvPr id="4" name="Rounded Rectangle 3"/>
          <p:cNvSpPr/>
          <p:nvPr/>
        </p:nvSpPr>
        <p:spPr>
          <a:xfrm>
            <a:off x="838200" y="3771305"/>
            <a:ext cx="1854200" cy="5461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C0</a:t>
            </a:r>
            <a:endParaRPr lang="en-US" dirty="0"/>
          </a:p>
        </p:txBody>
      </p:sp>
      <p:sp>
        <p:nvSpPr>
          <p:cNvPr id="5" name="Rounded Rectangle 4"/>
          <p:cNvSpPr/>
          <p:nvPr/>
        </p:nvSpPr>
        <p:spPr>
          <a:xfrm>
            <a:off x="3854450" y="3771305"/>
            <a:ext cx="1854200" cy="5461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C1</a:t>
            </a:r>
            <a:endParaRPr lang="en-US" dirty="0"/>
          </a:p>
        </p:txBody>
      </p:sp>
      <p:sp>
        <p:nvSpPr>
          <p:cNvPr id="6" name="Rounded Rectangle 5"/>
          <p:cNvSpPr/>
          <p:nvPr/>
        </p:nvSpPr>
        <p:spPr>
          <a:xfrm>
            <a:off x="6870700" y="3771305"/>
            <a:ext cx="1854200" cy="5461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C2</a:t>
            </a:r>
            <a:endParaRPr lang="en-US" dirty="0"/>
          </a:p>
        </p:txBody>
      </p:sp>
      <p:sp>
        <p:nvSpPr>
          <p:cNvPr id="7" name="TextBox 6"/>
          <p:cNvSpPr txBox="1"/>
          <p:nvPr/>
        </p:nvSpPr>
        <p:spPr>
          <a:xfrm>
            <a:off x="10823240" y="6457275"/>
            <a:ext cx="1406860" cy="369332"/>
          </a:xfrm>
          <a:prstGeom prst="rect">
            <a:avLst/>
          </a:prstGeom>
          <a:noFill/>
        </p:spPr>
        <p:txBody>
          <a:bodyPr wrap="none" rtlCol="0">
            <a:spAutoFit/>
          </a:bodyPr>
          <a:lstStyle/>
          <a:p>
            <a:r>
              <a:rPr lang="en-US" dirty="0" err="1" smtClean="0"/>
              <a:t>Swierczewski</a:t>
            </a:r>
            <a:endParaRPr lang="en-US" dirty="0"/>
          </a:p>
        </p:txBody>
      </p:sp>
      <p:sp>
        <p:nvSpPr>
          <p:cNvPr id="9" name="Rectangle 8"/>
          <p:cNvSpPr/>
          <p:nvPr/>
        </p:nvSpPr>
        <p:spPr>
          <a:xfrm>
            <a:off x="6870700" y="2300288"/>
            <a:ext cx="1854200" cy="66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master</a:t>
            </a:r>
            <a:endParaRPr lang="en-US" dirty="0"/>
          </a:p>
        </p:txBody>
      </p:sp>
      <p:cxnSp>
        <p:nvCxnSpPr>
          <p:cNvPr id="12" name="Straight Arrow Connector 11"/>
          <p:cNvCxnSpPr>
            <a:stCxn id="9" idx="2"/>
            <a:endCxn id="6" idx="0"/>
          </p:cNvCxnSpPr>
          <p:nvPr/>
        </p:nvCxnSpPr>
        <p:spPr>
          <a:xfrm>
            <a:off x="7797800" y="2960688"/>
            <a:ext cx="0" cy="810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1"/>
            <a:endCxn id="5" idx="3"/>
          </p:cNvCxnSpPr>
          <p:nvPr/>
        </p:nvCxnSpPr>
        <p:spPr>
          <a:xfrm flipH="1">
            <a:off x="5708650" y="4044355"/>
            <a:ext cx="11620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692400" y="4044355"/>
            <a:ext cx="11620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9896140" y="4857772"/>
            <a:ext cx="1854200" cy="66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issue10</a:t>
            </a:r>
            <a:endParaRPr lang="en-US" dirty="0"/>
          </a:p>
        </p:txBody>
      </p:sp>
      <p:cxnSp>
        <p:nvCxnSpPr>
          <p:cNvPr id="16" name="Straight Arrow Connector 15"/>
          <p:cNvCxnSpPr/>
          <p:nvPr/>
        </p:nvCxnSpPr>
        <p:spPr>
          <a:xfrm flipV="1">
            <a:off x="10823240" y="4311672"/>
            <a:ext cx="0" cy="566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000170" y="5253176"/>
            <a:ext cx="6262805" cy="923330"/>
          </a:xfrm>
          <a:prstGeom prst="rect">
            <a:avLst/>
          </a:prstGeom>
          <a:noFill/>
        </p:spPr>
        <p:txBody>
          <a:bodyPr wrap="none" rtlCol="0">
            <a:spAutoFit/>
          </a:bodyPr>
          <a:lstStyle/>
          <a:p>
            <a:pPr marL="285750" indent="-285750">
              <a:buFont typeface="Arial" panose="020B0604020202020204" pitchFamily="34" charset="0"/>
              <a:buChar char="•"/>
            </a:pPr>
            <a:r>
              <a:rPr lang="en-US" b="1" dirty="0" smtClean="0"/>
              <a:t>Merge the changes of the newfix(C4) onto the master branch</a:t>
            </a:r>
          </a:p>
          <a:p>
            <a:pPr marL="285750" indent="-285750">
              <a:buFont typeface="Arial" panose="020B0604020202020204" pitchFamily="34" charset="0"/>
              <a:buChar char="•"/>
            </a:pPr>
            <a:r>
              <a:rPr lang="en-US" b="1" dirty="0" smtClean="0"/>
              <a:t>$ git checkout master</a:t>
            </a:r>
          </a:p>
          <a:p>
            <a:pPr marL="285750" indent="-285750">
              <a:buFont typeface="Arial" panose="020B0604020202020204" pitchFamily="34" charset="0"/>
              <a:buChar char="•"/>
            </a:pPr>
            <a:r>
              <a:rPr lang="en-US" b="1" dirty="0" smtClean="0"/>
              <a:t>$ git merge newfix</a:t>
            </a:r>
            <a:endParaRPr lang="en-US" b="1" dirty="0"/>
          </a:p>
        </p:txBody>
      </p:sp>
      <p:sp>
        <p:nvSpPr>
          <p:cNvPr id="17" name="Rounded Rectangle 16"/>
          <p:cNvSpPr/>
          <p:nvPr/>
        </p:nvSpPr>
        <p:spPr>
          <a:xfrm>
            <a:off x="9886950" y="3771305"/>
            <a:ext cx="1854200" cy="5461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C3</a:t>
            </a:r>
            <a:endParaRPr lang="en-US" dirty="0"/>
          </a:p>
        </p:txBody>
      </p:sp>
      <p:cxnSp>
        <p:nvCxnSpPr>
          <p:cNvPr id="18" name="Straight Arrow Connector 17"/>
          <p:cNvCxnSpPr>
            <a:stCxn id="17" idx="1"/>
          </p:cNvCxnSpPr>
          <p:nvPr/>
        </p:nvCxnSpPr>
        <p:spPr>
          <a:xfrm flipH="1">
            <a:off x="8724900" y="4044355"/>
            <a:ext cx="11620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9873165" y="1082069"/>
            <a:ext cx="1854200" cy="660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HEAD</a:t>
            </a:r>
            <a:endParaRPr lang="en-US" dirty="0"/>
          </a:p>
        </p:txBody>
      </p:sp>
      <p:sp>
        <p:nvSpPr>
          <p:cNvPr id="20" name="Rectangle 19"/>
          <p:cNvSpPr/>
          <p:nvPr/>
        </p:nvSpPr>
        <p:spPr>
          <a:xfrm>
            <a:off x="9873165" y="1869138"/>
            <a:ext cx="1854200" cy="66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newfix</a:t>
            </a:r>
            <a:endParaRPr lang="en-US" dirty="0"/>
          </a:p>
        </p:txBody>
      </p:sp>
      <p:cxnSp>
        <p:nvCxnSpPr>
          <p:cNvPr id="21" name="Straight Arrow Connector 20"/>
          <p:cNvCxnSpPr>
            <a:stCxn id="20" idx="2"/>
            <a:endCxn id="22" idx="0"/>
          </p:cNvCxnSpPr>
          <p:nvPr/>
        </p:nvCxnSpPr>
        <p:spPr>
          <a:xfrm>
            <a:off x="10800265" y="2529538"/>
            <a:ext cx="22975" cy="423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9896140" y="2952996"/>
            <a:ext cx="1854200" cy="5461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C4</a:t>
            </a:r>
            <a:endParaRPr lang="en-US" dirty="0"/>
          </a:p>
        </p:txBody>
      </p:sp>
      <p:cxnSp>
        <p:nvCxnSpPr>
          <p:cNvPr id="23" name="Straight Arrow Connector 22"/>
          <p:cNvCxnSpPr>
            <a:stCxn id="20" idx="1"/>
            <a:endCxn id="6" idx="3"/>
          </p:cNvCxnSpPr>
          <p:nvPr/>
        </p:nvCxnSpPr>
        <p:spPr>
          <a:xfrm flipH="1">
            <a:off x="8724900" y="2199338"/>
            <a:ext cx="1148265" cy="1845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38200" y="1714180"/>
            <a:ext cx="3236495" cy="461665"/>
          </a:xfrm>
          <a:prstGeom prst="rect">
            <a:avLst/>
          </a:prstGeom>
          <a:noFill/>
        </p:spPr>
        <p:txBody>
          <a:bodyPr wrap="square" rtlCol="0">
            <a:spAutoFit/>
          </a:bodyPr>
          <a:lstStyle/>
          <a:p>
            <a:r>
              <a:rPr lang="en-US" sz="2400" b="1" dirty="0" smtClean="0"/>
              <a:t>1. Fast-forward</a:t>
            </a:r>
            <a:endParaRPr lang="en-US" sz="2400" b="1" dirty="0"/>
          </a:p>
        </p:txBody>
      </p:sp>
    </p:spTree>
    <p:extLst>
      <p:ext uri="{BB962C8B-B14F-4D97-AF65-F5344CB8AC3E}">
        <p14:creationId xmlns:p14="http://schemas.microsoft.com/office/powerpoint/2010/main" val="31687885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 contd..</a:t>
            </a:r>
            <a:endParaRPr lang="en-US" dirty="0"/>
          </a:p>
        </p:txBody>
      </p:sp>
      <p:sp>
        <p:nvSpPr>
          <p:cNvPr id="4" name="Rounded Rectangle 3"/>
          <p:cNvSpPr/>
          <p:nvPr/>
        </p:nvSpPr>
        <p:spPr>
          <a:xfrm>
            <a:off x="838200" y="3771305"/>
            <a:ext cx="1854200" cy="5461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C0</a:t>
            </a:r>
            <a:endParaRPr lang="en-US" dirty="0"/>
          </a:p>
        </p:txBody>
      </p:sp>
      <p:sp>
        <p:nvSpPr>
          <p:cNvPr id="5" name="Rounded Rectangle 4"/>
          <p:cNvSpPr/>
          <p:nvPr/>
        </p:nvSpPr>
        <p:spPr>
          <a:xfrm>
            <a:off x="3854450" y="3771305"/>
            <a:ext cx="1854200" cy="5461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C1</a:t>
            </a:r>
            <a:endParaRPr lang="en-US" dirty="0"/>
          </a:p>
        </p:txBody>
      </p:sp>
      <p:sp>
        <p:nvSpPr>
          <p:cNvPr id="6" name="Rounded Rectangle 5"/>
          <p:cNvSpPr/>
          <p:nvPr/>
        </p:nvSpPr>
        <p:spPr>
          <a:xfrm>
            <a:off x="6870700" y="3771305"/>
            <a:ext cx="1854200" cy="5461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C2</a:t>
            </a:r>
            <a:endParaRPr lang="en-US" dirty="0"/>
          </a:p>
        </p:txBody>
      </p:sp>
      <p:sp>
        <p:nvSpPr>
          <p:cNvPr id="7" name="TextBox 6"/>
          <p:cNvSpPr txBox="1"/>
          <p:nvPr/>
        </p:nvSpPr>
        <p:spPr>
          <a:xfrm>
            <a:off x="10823240" y="6457275"/>
            <a:ext cx="1406860" cy="369332"/>
          </a:xfrm>
          <a:prstGeom prst="rect">
            <a:avLst/>
          </a:prstGeom>
          <a:noFill/>
        </p:spPr>
        <p:txBody>
          <a:bodyPr wrap="none" rtlCol="0">
            <a:spAutoFit/>
          </a:bodyPr>
          <a:lstStyle/>
          <a:p>
            <a:r>
              <a:rPr lang="en-US" dirty="0" err="1" smtClean="0"/>
              <a:t>Swierczewski</a:t>
            </a:r>
            <a:endParaRPr lang="en-US" dirty="0"/>
          </a:p>
        </p:txBody>
      </p:sp>
      <p:sp>
        <p:nvSpPr>
          <p:cNvPr id="9" name="Rectangle 8"/>
          <p:cNvSpPr/>
          <p:nvPr/>
        </p:nvSpPr>
        <p:spPr>
          <a:xfrm>
            <a:off x="9873165" y="979963"/>
            <a:ext cx="1854200" cy="66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master</a:t>
            </a:r>
            <a:endParaRPr lang="en-US" dirty="0"/>
          </a:p>
        </p:txBody>
      </p:sp>
      <p:cxnSp>
        <p:nvCxnSpPr>
          <p:cNvPr id="12" name="Straight Arrow Connector 11"/>
          <p:cNvCxnSpPr/>
          <p:nvPr/>
        </p:nvCxnSpPr>
        <p:spPr>
          <a:xfrm>
            <a:off x="10800265" y="1622479"/>
            <a:ext cx="0" cy="272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1"/>
            <a:endCxn id="5" idx="3"/>
          </p:cNvCxnSpPr>
          <p:nvPr/>
        </p:nvCxnSpPr>
        <p:spPr>
          <a:xfrm flipH="1">
            <a:off x="5708650" y="4044355"/>
            <a:ext cx="11620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692400" y="4044355"/>
            <a:ext cx="11620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9896140" y="4857772"/>
            <a:ext cx="1854200" cy="66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issue10</a:t>
            </a:r>
            <a:endParaRPr lang="en-US" dirty="0"/>
          </a:p>
        </p:txBody>
      </p:sp>
      <p:cxnSp>
        <p:nvCxnSpPr>
          <p:cNvPr id="16" name="Straight Arrow Connector 15"/>
          <p:cNvCxnSpPr/>
          <p:nvPr/>
        </p:nvCxnSpPr>
        <p:spPr>
          <a:xfrm flipV="1">
            <a:off x="10823240" y="4311672"/>
            <a:ext cx="0" cy="566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9886950" y="3771305"/>
            <a:ext cx="1854200" cy="5461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C3</a:t>
            </a:r>
            <a:endParaRPr lang="en-US" dirty="0"/>
          </a:p>
        </p:txBody>
      </p:sp>
      <p:cxnSp>
        <p:nvCxnSpPr>
          <p:cNvPr id="18" name="Straight Arrow Connector 17"/>
          <p:cNvCxnSpPr>
            <a:stCxn id="17" idx="1"/>
          </p:cNvCxnSpPr>
          <p:nvPr/>
        </p:nvCxnSpPr>
        <p:spPr>
          <a:xfrm flipH="1">
            <a:off x="8724900" y="4044355"/>
            <a:ext cx="11620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9867984" y="226305"/>
            <a:ext cx="1854200" cy="660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HEAD</a:t>
            </a:r>
            <a:endParaRPr lang="en-US" dirty="0"/>
          </a:p>
        </p:txBody>
      </p:sp>
      <p:sp>
        <p:nvSpPr>
          <p:cNvPr id="20" name="Rectangle 19"/>
          <p:cNvSpPr/>
          <p:nvPr/>
        </p:nvSpPr>
        <p:spPr>
          <a:xfrm>
            <a:off x="9873165" y="1869138"/>
            <a:ext cx="1854200" cy="66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newfix</a:t>
            </a:r>
            <a:endParaRPr lang="en-US" dirty="0"/>
          </a:p>
        </p:txBody>
      </p:sp>
      <p:cxnSp>
        <p:nvCxnSpPr>
          <p:cNvPr id="21" name="Straight Arrow Connector 20"/>
          <p:cNvCxnSpPr>
            <a:stCxn id="20" idx="2"/>
            <a:endCxn id="22" idx="0"/>
          </p:cNvCxnSpPr>
          <p:nvPr/>
        </p:nvCxnSpPr>
        <p:spPr>
          <a:xfrm>
            <a:off x="10800265" y="2529538"/>
            <a:ext cx="22975" cy="423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9896140" y="2952996"/>
            <a:ext cx="1854200" cy="5461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C4</a:t>
            </a:r>
            <a:endParaRPr lang="en-US" dirty="0"/>
          </a:p>
        </p:txBody>
      </p:sp>
      <p:cxnSp>
        <p:nvCxnSpPr>
          <p:cNvPr id="23" name="Straight Arrow Connector 22"/>
          <p:cNvCxnSpPr>
            <a:stCxn id="20" idx="1"/>
            <a:endCxn id="6" idx="3"/>
          </p:cNvCxnSpPr>
          <p:nvPr/>
        </p:nvCxnSpPr>
        <p:spPr>
          <a:xfrm flipH="1">
            <a:off x="8724900" y="2199338"/>
            <a:ext cx="1148265" cy="1845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96083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 contd..</a:t>
            </a:r>
            <a:endParaRPr lang="en-US" dirty="0"/>
          </a:p>
        </p:txBody>
      </p:sp>
      <p:sp>
        <p:nvSpPr>
          <p:cNvPr id="4" name="Rounded Rectangle 3"/>
          <p:cNvSpPr/>
          <p:nvPr/>
        </p:nvSpPr>
        <p:spPr>
          <a:xfrm>
            <a:off x="838200" y="3771305"/>
            <a:ext cx="1854200" cy="5461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C0</a:t>
            </a:r>
            <a:endParaRPr lang="en-US" dirty="0"/>
          </a:p>
        </p:txBody>
      </p:sp>
      <p:sp>
        <p:nvSpPr>
          <p:cNvPr id="5" name="Rounded Rectangle 4"/>
          <p:cNvSpPr/>
          <p:nvPr/>
        </p:nvSpPr>
        <p:spPr>
          <a:xfrm>
            <a:off x="3854450" y="3771305"/>
            <a:ext cx="1854200" cy="5461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C1</a:t>
            </a:r>
            <a:endParaRPr lang="en-US" dirty="0"/>
          </a:p>
        </p:txBody>
      </p:sp>
      <p:sp>
        <p:nvSpPr>
          <p:cNvPr id="6" name="Rounded Rectangle 5"/>
          <p:cNvSpPr/>
          <p:nvPr/>
        </p:nvSpPr>
        <p:spPr>
          <a:xfrm>
            <a:off x="6870700" y="3771305"/>
            <a:ext cx="1854200" cy="5461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C2</a:t>
            </a:r>
            <a:endParaRPr lang="en-US" dirty="0"/>
          </a:p>
        </p:txBody>
      </p:sp>
      <p:sp>
        <p:nvSpPr>
          <p:cNvPr id="7" name="TextBox 6"/>
          <p:cNvSpPr txBox="1"/>
          <p:nvPr/>
        </p:nvSpPr>
        <p:spPr>
          <a:xfrm>
            <a:off x="10823240" y="6457275"/>
            <a:ext cx="1406860" cy="369332"/>
          </a:xfrm>
          <a:prstGeom prst="rect">
            <a:avLst/>
          </a:prstGeom>
          <a:noFill/>
        </p:spPr>
        <p:txBody>
          <a:bodyPr wrap="none" rtlCol="0">
            <a:spAutoFit/>
          </a:bodyPr>
          <a:lstStyle/>
          <a:p>
            <a:r>
              <a:rPr lang="en-US" dirty="0" err="1" smtClean="0"/>
              <a:t>Swierczewski</a:t>
            </a:r>
            <a:endParaRPr lang="en-US" dirty="0"/>
          </a:p>
        </p:txBody>
      </p:sp>
      <p:sp>
        <p:nvSpPr>
          <p:cNvPr id="9" name="Rectangle 8"/>
          <p:cNvSpPr/>
          <p:nvPr/>
        </p:nvSpPr>
        <p:spPr>
          <a:xfrm>
            <a:off x="9886950" y="1896829"/>
            <a:ext cx="1854200" cy="66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master</a:t>
            </a:r>
            <a:endParaRPr lang="en-US" dirty="0"/>
          </a:p>
        </p:txBody>
      </p:sp>
      <p:cxnSp>
        <p:nvCxnSpPr>
          <p:cNvPr id="14" name="Straight Arrow Connector 13"/>
          <p:cNvCxnSpPr>
            <a:stCxn id="6" idx="1"/>
            <a:endCxn id="5" idx="3"/>
          </p:cNvCxnSpPr>
          <p:nvPr/>
        </p:nvCxnSpPr>
        <p:spPr>
          <a:xfrm flipH="1">
            <a:off x="5708650" y="4044355"/>
            <a:ext cx="11620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692400" y="4044355"/>
            <a:ext cx="11620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9896140" y="4857772"/>
            <a:ext cx="1854200" cy="66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issue10</a:t>
            </a:r>
            <a:endParaRPr lang="en-US" dirty="0"/>
          </a:p>
        </p:txBody>
      </p:sp>
      <p:cxnSp>
        <p:nvCxnSpPr>
          <p:cNvPr id="16" name="Straight Arrow Connector 15"/>
          <p:cNvCxnSpPr/>
          <p:nvPr/>
        </p:nvCxnSpPr>
        <p:spPr>
          <a:xfrm flipV="1">
            <a:off x="10823240" y="4311672"/>
            <a:ext cx="0" cy="566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9886950" y="3771305"/>
            <a:ext cx="1854200" cy="5461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C3</a:t>
            </a:r>
            <a:endParaRPr lang="en-US" dirty="0"/>
          </a:p>
        </p:txBody>
      </p:sp>
      <p:cxnSp>
        <p:nvCxnSpPr>
          <p:cNvPr id="18" name="Straight Arrow Connector 17"/>
          <p:cNvCxnSpPr>
            <a:stCxn id="17" idx="1"/>
          </p:cNvCxnSpPr>
          <p:nvPr/>
        </p:nvCxnSpPr>
        <p:spPr>
          <a:xfrm flipH="1">
            <a:off x="8724900" y="4044355"/>
            <a:ext cx="11620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9881769" y="1143171"/>
            <a:ext cx="1854200" cy="660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HEAD</a:t>
            </a:r>
            <a:endParaRPr lang="en-US" dirty="0"/>
          </a:p>
        </p:txBody>
      </p:sp>
      <p:cxnSp>
        <p:nvCxnSpPr>
          <p:cNvPr id="21" name="Straight Arrow Connector 20"/>
          <p:cNvCxnSpPr>
            <a:endCxn id="22" idx="0"/>
          </p:cNvCxnSpPr>
          <p:nvPr/>
        </p:nvCxnSpPr>
        <p:spPr>
          <a:xfrm>
            <a:off x="10800265" y="2529538"/>
            <a:ext cx="22975" cy="423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9896140" y="2952996"/>
            <a:ext cx="1854200" cy="5461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C4</a:t>
            </a:r>
            <a:endParaRPr lang="en-US" dirty="0"/>
          </a:p>
        </p:txBody>
      </p:sp>
      <p:cxnSp>
        <p:nvCxnSpPr>
          <p:cNvPr id="23" name="Straight Arrow Connector 22"/>
          <p:cNvCxnSpPr>
            <a:endCxn id="6" idx="3"/>
          </p:cNvCxnSpPr>
          <p:nvPr/>
        </p:nvCxnSpPr>
        <p:spPr>
          <a:xfrm flipH="1">
            <a:off x="8724900" y="2199338"/>
            <a:ext cx="1148265" cy="1845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000170" y="5253176"/>
            <a:ext cx="7758727" cy="923330"/>
          </a:xfrm>
          <a:prstGeom prst="rect">
            <a:avLst/>
          </a:prstGeom>
          <a:noFill/>
        </p:spPr>
        <p:txBody>
          <a:bodyPr wrap="none" rtlCol="0">
            <a:spAutoFit/>
          </a:bodyPr>
          <a:lstStyle/>
          <a:p>
            <a:pPr marL="285750" indent="-285750">
              <a:buFont typeface="Arial" panose="020B0604020202020204" pitchFamily="34" charset="0"/>
              <a:buChar char="•"/>
            </a:pPr>
            <a:r>
              <a:rPr lang="en-US" b="1" dirty="0" smtClean="0"/>
              <a:t>Delete the newfix(C4) branch once the changes have been merged to master</a:t>
            </a:r>
          </a:p>
          <a:p>
            <a:pPr marL="285750" indent="-285750">
              <a:buFont typeface="Arial" panose="020B0604020202020204" pitchFamily="34" charset="0"/>
              <a:buChar char="•"/>
            </a:pPr>
            <a:r>
              <a:rPr lang="en-US" b="1" dirty="0" smtClean="0"/>
              <a:t>$ git branch -d newfix</a:t>
            </a:r>
          </a:p>
          <a:p>
            <a:pPr marL="285750" indent="-285750">
              <a:buFont typeface="Arial" panose="020B0604020202020204" pitchFamily="34" charset="0"/>
              <a:buChar char="•"/>
            </a:pPr>
            <a:r>
              <a:rPr lang="en-US" b="1" dirty="0" smtClean="0"/>
              <a:t>$ git branch</a:t>
            </a:r>
            <a:endParaRPr lang="en-US" b="1" dirty="0"/>
          </a:p>
        </p:txBody>
      </p:sp>
    </p:spTree>
    <p:extLst>
      <p:ext uri="{BB962C8B-B14F-4D97-AF65-F5344CB8AC3E}">
        <p14:creationId xmlns:p14="http://schemas.microsoft.com/office/powerpoint/2010/main" val="6517108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 contd..</a:t>
            </a:r>
            <a:endParaRPr lang="en-US" dirty="0"/>
          </a:p>
        </p:txBody>
      </p:sp>
      <p:sp>
        <p:nvSpPr>
          <p:cNvPr id="4" name="Rounded Rectangle 3"/>
          <p:cNvSpPr/>
          <p:nvPr/>
        </p:nvSpPr>
        <p:spPr>
          <a:xfrm>
            <a:off x="838200" y="2909670"/>
            <a:ext cx="1389432" cy="51445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C0</a:t>
            </a:r>
            <a:endParaRPr lang="en-US" dirty="0"/>
          </a:p>
        </p:txBody>
      </p:sp>
      <p:sp>
        <p:nvSpPr>
          <p:cNvPr id="5" name="Rounded Rectangle 4"/>
          <p:cNvSpPr/>
          <p:nvPr/>
        </p:nvSpPr>
        <p:spPr>
          <a:xfrm>
            <a:off x="2685263" y="2909670"/>
            <a:ext cx="1389432" cy="51445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C1</a:t>
            </a:r>
            <a:endParaRPr lang="en-US" dirty="0"/>
          </a:p>
        </p:txBody>
      </p:sp>
      <p:sp>
        <p:nvSpPr>
          <p:cNvPr id="6" name="Rounded Rectangle 5"/>
          <p:cNvSpPr/>
          <p:nvPr/>
        </p:nvSpPr>
        <p:spPr>
          <a:xfrm>
            <a:off x="4559830" y="2905846"/>
            <a:ext cx="1389432" cy="51445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C2</a:t>
            </a:r>
            <a:endParaRPr lang="en-US" dirty="0"/>
          </a:p>
        </p:txBody>
      </p:sp>
      <p:sp>
        <p:nvSpPr>
          <p:cNvPr id="7" name="TextBox 6"/>
          <p:cNvSpPr txBox="1"/>
          <p:nvPr/>
        </p:nvSpPr>
        <p:spPr>
          <a:xfrm>
            <a:off x="10823240" y="6457275"/>
            <a:ext cx="1406860" cy="369332"/>
          </a:xfrm>
          <a:prstGeom prst="rect">
            <a:avLst/>
          </a:prstGeom>
          <a:noFill/>
        </p:spPr>
        <p:txBody>
          <a:bodyPr wrap="none" rtlCol="0">
            <a:spAutoFit/>
          </a:bodyPr>
          <a:lstStyle/>
          <a:p>
            <a:r>
              <a:rPr lang="en-US" dirty="0" err="1" smtClean="0"/>
              <a:t>Swierczewski</a:t>
            </a:r>
            <a:endParaRPr lang="en-US" dirty="0"/>
          </a:p>
        </p:txBody>
      </p:sp>
      <p:sp>
        <p:nvSpPr>
          <p:cNvPr id="9" name="Rectangle 8"/>
          <p:cNvSpPr/>
          <p:nvPr/>
        </p:nvSpPr>
        <p:spPr>
          <a:xfrm>
            <a:off x="6615303" y="1987203"/>
            <a:ext cx="1389432" cy="622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master</a:t>
            </a:r>
            <a:endParaRPr lang="en-US" dirty="0"/>
          </a:p>
        </p:txBody>
      </p:sp>
      <p:sp>
        <p:nvSpPr>
          <p:cNvPr id="13" name="Rectangle 12"/>
          <p:cNvSpPr/>
          <p:nvPr/>
        </p:nvSpPr>
        <p:spPr>
          <a:xfrm>
            <a:off x="8369465" y="4645597"/>
            <a:ext cx="1389432" cy="622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issue10</a:t>
            </a:r>
            <a:endParaRPr lang="en-US" dirty="0"/>
          </a:p>
        </p:txBody>
      </p:sp>
      <p:sp>
        <p:nvSpPr>
          <p:cNvPr id="17" name="Rounded Rectangle 16"/>
          <p:cNvSpPr/>
          <p:nvPr/>
        </p:nvSpPr>
        <p:spPr>
          <a:xfrm>
            <a:off x="6615303" y="3726456"/>
            <a:ext cx="1389432" cy="51445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C3</a:t>
            </a:r>
            <a:endParaRPr lang="en-US" dirty="0"/>
          </a:p>
        </p:txBody>
      </p:sp>
      <p:sp>
        <p:nvSpPr>
          <p:cNvPr id="19" name="Rectangle 18"/>
          <p:cNvSpPr/>
          <p:nvPr/>
        </p:nvSpPr>
        <p:spPr>
          <a:xfrm>
            <a:off x="8369465" y="5418326"/>
            <a:ext cx="1389432" cy="6221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HEAD</a:t>
            </a:r>
            <a:endParaRPr lang="en-US" dirty="0"/>
          </a:p>
        </p:txBody>
      </p:sp>
      <p:sp>
        <p:nvSpPr>
          <p:cNvPr id="22" name="Rounded Rectangle 21"/>
          <p:cNvSpPr/>
          <p:nvPr/>
        </p:nvSpPr>
        <p:spPr>
          <a:xfrm>
            <a:off x="6615303" y="2910071"/>
            <a:ext cx="1389432" cy="51445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C4</a:t>
            </a:r>
            <a:endParaRPr lang="en-US" dirty="0"/>
          </a:p>
        </p:txBody>
      </p:sp>
      <p:sp>
        <p:nvSpPr>
          <p:cNvPr id="20" name="TextBox 19"/>
          <p:cNvSpPr txBox="1"/>
          <p:nvPr/>
        </p:nvSpPr>
        <p:spPr>
          <a:xfrm>
            <a:off x="838200" y="1714180"/>
            <a:ext cx="3236495" cy="461665"/>
          </a:xfrm>
          <a:prstGeom prst="rect">
            <a:avLst/>
          </a:prstGeom>
          <a:noFill/>
        </p:spPr>
        <p:txBody>
          <a:bodyPr wrap="square" rtlCol="0">
            <a:spAutoFit/>
          </a:bodyPr>
          <a:lstStyle/>
          <a:p>
            <a:r>
              <a:rPr lang="en-US" sz="2400" b="1" dirty="0"/>
              <a:t>2</a:t>
            </a:r>
            <a:r>
              <a:rPr lang="en-US" sz="2400" b="1" dirty="0" smtClean="0"/>
              <a:t>. Normal</a:t>
            </a:r>
            <a:endParaRPr lang="en-US" sz="2400" b="1" dirty="0"/>
          </a:p>
        </p:txBody>
      </p:sp>
      <p:sp>
        <p:nvSpPr>
          <p:cNvPr id="24" name="Rounded Rectangle 23"/>
          <p:cNvSpPr/>
          <p:nvPr/>
        </p:nvSpPr>
        <p:spPr>
          <a:xfrm>
            <a:off x="8369465" y="3726456"/>
            <a:ext cx="1389432" cy="51445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C</a:t>
            </a:r>
            <a:r>
              <a:rPr lang="en-US" dirty="0" smtClean="0"/>
              <a:t>5</a:t>
            </a:r>
            <a:endParaRPr lang="en-US" dirty="0"/>
          </a:p>
        </p:txBody>
      </p:sp>
      <p:cxnSp>
        <p:nvCxnSpPr>
          <p:cNvPr id="26" name="Straight Arrow Connector 25"/>
          <p:cNvCxnSpPr>
            <a:stCxn id="5" idx="1"/>
            <a:endCxn id="4" idx="3"/>
          </p:cNvCxnSpPr>
          <p:nvPr/>
        </p:nvCxnSpPr>
        <p:spPr>
          <a:xfrm flipH="1">
            <a:off x="2227632" y="3166896"/>
            <a:ext cx="4576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4074695" y="3163071"/>
            <a:ext cx="4576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2" idx="1"/>
          </p:cNvCxnSpPr>
          <p:nvPr/>
        </p:nvCxnSpPr>
        <p:spPr>
          <a:xfrm flipH="1" flipV="1">
            <a:off x="5949263" y="3163071"/>
            <a:ext cx="666040" cy="4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7" idx="1"/>
            <a:endCxn id="6" idx="3"/>
          </p:cNvCxnSpPr>
          <p:nvPr/>
        </p:nvCxnSpPr>
        <p:spPr>
          <a:xfrm flipH="1" flipV="1">
            <a:off x="5949262" y="3163072"/>
            <a:ext cx="666041" cy="820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4" idx="1"/>
          </p:cNvCxnSpPr>
          <p:nvPr/>
        </p:nvCxnSpPr>
        <p:spPr>
          <a:xfrm flipH="1" flipV="1">
            <a:off x="8004735" y="3983681"/>
            <a:ext cx="36473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3" idx="0"/>
            <a:endCxn id="24" idx="2"/>
          </p:cNvCxnSpPr>
          <p:nvPr/>
        </p:nvCxnSpPr>
        <p:spPr>
          <a:xfrm flipV="1">
            <a:off x="9064181" y="4240907"/>
            <a:ext cx="0" cy="404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9" idx="2"/>
            <a:endCxn id="22" idx="0"/>
          </p:cNvCxnSpPr>
          <p:nvPr/>
        </p:nvCxnSpPr>
        <p:spPr>
          <a:xfrm>
            <a:off x="7310019" y="2609330"/>
            <a:ext cx="0" cy="300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768335" y="3824488"/>
            <a:ext cx="6541684" cy="2308324"/>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 git checkout issue10</a:t>
            </a:r>
          </a:p>
          <a:p>
            <a:pPr marL="285750" indent="-285750">
              <a:buFont typeface="Arial" panose="020B0604020202020204" pitchFamily="34" charset="0"/>
              <a:buChar char="•"/>
            </a:pPr>
            <a:r>
              <a:rPr lang="en-US" b="1" dirty="0" smtClean="0"/>
              <a:t>$ git branch</a:t>
            </a:r>
            <a:endParaRPr lang="en-US" b="1" dirty="0" smtClean="0"/>
          </a:p>
          <a:p>
            <a:endParaRPr lang="en-US" dirty="0" smtClean="0"/>
          </a:p>
          <a:p>
            <a:r>
              <a:rPr lang="en-US" dirty="0" smtClean="0"/>
              <a:t>Make a new file on issue10 branch with</a:t>
            </a:r>
            <a:r>
              <a:rPr lang="en-US" b="1" dirty="0" smtClean="0"/>
              <a:t> vi “hello.py”</a:t>
            </a:r>
          </a:p>
          <a:p>
            <a:pPr marL="285750" indent="-285750">
              <a:buFont typeface="Arial" panose="020B0604020202020204" pitchFamily="34" charset="0"/>
              <a:buChar char="•"/>
            </a:pPr>
            <a:r>
              <a:rPr lang="en-US" b="1" dirty="0" smtClean="0"/>
              <a:t>$ </a:t>
            </a:r>
            <a:r>
              <a:rPr lang="en-US" b="1" dirty="0" smtClean="0"/>
              <a:t>git status </a:t>
            </a:r>
            <a:r>
              <a:rPr lang="en-US" b="1" dirty="0" smtClean="0">
                <a:solidFill>
                  <a:schemeClr val="accent1">
                    <a:lumMod val="60000"/>
                    <a:lumOff val="40000"/>
                  </a:schemeClr>
                </a:solidFill>
              </a:rPr>
              <a:t>//shows that we have an untracked file on the branch</a:t>
            </a:r>
          </a:p>
          <a:p>
            <a:pPr marL="285750" indent="-285750">
              <a:buFont typeface="Arial" panose="020B0604020202020204" pitchFamily="34" charset="0"/>
              <a:buChar char="•"/>
            </a:pPr>
            <a:r>
              <a:rPr lang="en-US" b="1" dirty="0" smtClean="0"/>
              <a:t>$ git add hello.py</a:t>
            </a:r>
          </a:p>
          <a:p>
            <a:pPr marL="285750" indent="-285750">
              <a:buFont typeface="Arial" panose="020B0604020202020204" pitchFamily="34" charset="0"/>
              <a:buChar char="•"/>
            </a:pPr>
            <a:r>
              <a:rPr lang="en-US" b="1" dirty="0" smtClean="0"/>
              <a:t>$ </a:t>
            </a:r>
            <a:r>
              <a:rPr lang="en-US" b="1" dirty="0" smtClean="0"/>
              <a:t>git commit -m "New python file"</a:t>
            </a:r>
          </a:p>
        </p:txBody>
      </p:sp>
    </p:spTree>
    <p:extLst>
      <p:ext uri="{BB962C8B-B14F-4D97-AF65-F5344CB8AC3E}">
        <p14:creationId xmlns:p14="http://schemas.microsoft.com/office/powerpoint/2010/main" val="41828096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99076" y="2263845"/>
            <a:ext cx="6793848" cy="1446550"/>
          </a:xfrm>
          <a:prstGeom prst="rect">
            <a:avLst/>
          </a:prstGeom>
          <a:noFill/>
        </p:spPr>
        <p:txBody>
          <a:bodyPr wrap="none" rtlCol="0">
            <a:spAutoFit/>
          </a:bodyPr>
          <a:lstStyle/>
          <a:p>
            <a:r>
              <a:rPr lang="en-US" sz="8800" dirty="0" smtClean="0"/>
              <a:t>DEMO - LINUX</a:t>
            </a:r>
          </a:p>
        </p:txBody>
      </p:sp>
    </p:spTree>
    <p:extLst>
      <p:ext uri="{BB962C8B-B14F-4D97-AF65-F5344CB8AC3E}">
        <p14:creationId xmlns:p14="http://schemas.microsoft.com/office/powerpoint/2010/main" val="17920406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 contd..</a:t>
            </a:r>
            <a:endParaRPr lang="en-US" dirty="0"/>
          </a:p>
        </p:txBody>
      </p:sp>
      <p:sp>
        <p:nvSpPr>
          <p:cNvPr id="4" name="Rounded Rectangle 3"/>
          <p:cNvSpPr/>
          <p:nvPr/>
        </p:nvSpPr>
        <p:spPr>
          <a:xfrm>
            <a:off x="838200" y="2909670"/>
            <a:ext cx="1389432" cy="51445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C0</a:t>
            </a:r>
            <a:endParaRPr lang="en-US" dirty="0"/>
          </a:p>
        </p:txBody>
      </p:sp>
      <p:sp>
        <p:nvSpPr>
          <p:cNvPr id="5" name="Rounded Rectangle 4"/>
          <p:cNvSpPr/>
          <p:nvPr/>
        </p:nvSpPr>
        <p:spPr>
          <a:xfrm>
            <a:off x="2685263" y="2909670"/>
            <a:ext cx="1389432" cy="51445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C1</a:t>
            </a:r>
            <a:endParaRPr lang="en-US" dirty="0"/>
          </a:p>
        </p:txBody>
      </p:sp>
      <p:sp>
        <p:nvSpPr>
          <p:cNvPr id="6" name="Rounded Rectangle 5"/>
          <p:cNvSpPr/>
          <p:nvPr/>
        </p:nvSpPr>
        <p:spPr>
          <a:xfrm>
            <a:off x="4559830" y="2905846"/>
            <a:ext cx="1389432" cy="51445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C2</a:t>
            </a:r>
            <a:endParaRPr lang="en-US" dirty="0"/>
          </a:p>
        </p:txBody>
      </p:sp>
      <p:sp>
        <p:nvSpPr>
          <p:cNvPr id="7" name="TextBox 6"/>
          <p:cNvSpPr txBox="1"/>
          <p:nvPr/>
        </p:nvSpPr>
        <p:spPr>
          <a:xfrm>
            <a:off x="10823240" y="6457275"/>
            <a:ext cx="1406860" cy="369332"/>
          </a:xfrm>
          <a:prstGeom prst="rect">
            <a:avLst/>
          </a:prstGeom>
          <a:noFill/>
        </p:spPr>
        <p:txBody>
          <a:bodyPr wrap="none" rtlCol="0">
            <a:spAutoFit/>
          </a:bodyPr>
          <a:lstStyle/>
          <a:p>
            <a:r>
              <a:rPr lang="en-US" dirty="0" err="1" smtClean="0"/>
              <a:t>Swierczewski</a:t>
            </a:r>
            <a:endParaRPr lang="en-US" dirty="0"/>
          </a:p>
        </p:txBody>
      </p:sp>
      <p:sp>
        <p:nvSpPr>
          <p:cNvPr id="9" name="Rectangle 8"/>
          <p:cNvSpPr/>
          <p:nvPr/>
        </p:nvSpPr>
        <p:spPr>
          <a:xfrm>
            <a:off x="9850627" y="1984204"/>
            <a:ext cx="1389432" cy="622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master</a:t>
            </a:r>
            <a:endParaRPr lang="en-US" dirty="0"/>
          </a:p>
        </p:txBody>
      </p:sp>
      <p:sp>
        <p:nvSpPr>
          <p:cNvPr id="13" name="Rectangle 12"/>
          <p:cNvSpPr/>
          <p:nvPr/>
        </p:nvSpPr>
        <p:spPr>
          <a:xfrm>
            <a:off x="8369465" y="4645597"/>
            <a:ext cx="1389432" cy="622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issue10</a:t>
            </a:r>
            <a:endParaRPr lang="en-US" dirty="0"/>
          </a:p>
        </p:txBody>
      </p:sp>
      <p:sp>
        <p:nvSpPr>
          <p:cNvPr id="17" name="Rounded Rectangle 16"/>
          <p:cNvSpPr/>
          <p:nvPr/>
        </p:nvSpPr>
        <p:spPr>
          <a:xfrm>
            <a:off x="6615303" y="3726456"/>
            <a:ext cx="1389432" cy="51445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C3</a:t>
            </a:r>
            <a:endParaRPr lang="en-US" dirty="0"/>
          </a:p>
        </p:txBody>
      </p:sp>
      <p:sp>
        <p:nvSpPr>
          <p:cNvPr id="19" name="Rectangle 18"/>
          <p:cNvSpPr/>
          <p:nvPr/>
        </p:nvSpPr>
        <p:spPr>
          <a:xfrm>
            <a:off x="9850627" y="1253158"/>
            <a:ext cx="1389432" cy="6221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HEAD</a:t>
            </a:r>
            <a:endParaRPr lang="en-US" dirty="0"/>
          </a:p>
        </p:txBody>
      </p:sp>
      <p:sp>
        <p:nvSpPr>
          <p:cNvPr id="22" name="Rounded Rectangle 21"/>
          <p:cNvSpPr/>
          <p:nvPr/>
        </p:nvSpPr>
        <p:spPr>
          <a:xfrm>
            <a:off x="6615303" y="2910071"/>
            <a:ext cx="1389432" cy="51445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C4</a:t>
            </a:r>
            <a:endParaRPr lang="en-US" dirty="0"/>
          </a:p>
        </p:txBody>
      </p:sp>
      <p:sp>
        <p:nvSpPr>
          <p:cNvPr id="20" name="TextBox 19"/>
          <p:cNvSpPr txBox="1"/>
          <p:nvPr/>
        </p:nvSpPr>
        <p:spPr>
          <a:xfrm>
            <a:off x="838200" y="1714180"/>
            <a:ext cx="3236495" cy="461665"/>
          </a:xfrm>
          <a:prstGeom prst="rect">
            <a:avLst/>
          </a:prstGeom>
          <a:noFill/>
        </p:spPr>
        <p:txBody>
          <a:bodyPr wrap="square" rtlCol="0">
            <a:spAutoFit/>
          </a:bodyPr>
          <a:lstStyle/>
          <a:p>
            <a:r>
              <a:rPr lang="en-US" sz="2400" b="1" dirty="0"/>
              <a:t>2</a:t>
            </a:r>
            <a:r>
              <a:rPr lang="en-US" sz="2400" b="1" dirty="0" smtClean="0"/>
              <a:t>. Auto-merge</a:t>
            </a:r>
            <a:endParaRPr lang="en-US" sz="2400" b="1" dirty="0"/>
          </a:p>
        </p:txBody>
      </p:sp>
      <p:sp>
        <p:nvSpPr>
          <p:cNvPr id="24" name="Rounded Rectangle 23"/>
          <p:cNvSpPr/>
          <p:nvPr/>
        </p:nvSpPr>
        <p:spPr>
          <a:xfrm>
            <a:off x="8369465" y="3726456"/>
            <a:ext cx="1389432" cy="51445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C</a:t>
            </a:r>
            <a:r>
              <a:rPr lang="en-US" dirty="0" smtClean="0"/>
              <a:t>5</a:t>
            </a:r>
            <a:endParaRPr lang="en-US" dirty="0"/>
          </a:p>
        </p:txBody>
      </p:sp>
      <p:cxnSp>
        <p:nvCxnSpPr>
          <p:cNvPr id="26" name="Straight Arrow Connector 25"/>
          <p:cNvCxnSpPr>
            <a:stCxn id="5" idx="1"/>
            <a:endCxn id="4" idx="3"/>
          </p:cNvCxnSpPr>
          <p:nvPr/>
        </p:nvCxnSpPr>
        <p:spPr>
          <a:xfrm flipH="1">
            <a:off x="2227632" y="3166896"/>
            <a:ext cx="4576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4074695" y="3163071"/>
            <a:ext cx="4576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2" idx="1"/>
          </p:cNvCxnSpPr>
          <p:nvPr/>
        </p:nvCxnSpPr>
        <p:spPr>
          <a:xfrm flipH="1" flipV="1">
            <a:off x="5949263" y="3163071"/>
            <a:ext cx="666040" cy="4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7" idx="1"/>
            <a:endCxn id="6" idx="3"/>
          </p:cNvCxnSpPr>
          <p:nvPr/>
        </p:nvCxnSpPr>
        <p:spPr>
          <a:xfrm flipH="1" flipV="1">
            <a:off x="5949262" y="3163072"/>
            <a:ext cx="666041" cy="820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4" idx="1"/>
          </p:cNvCxnSpPr>
          <p:nvPr/>
        </p:nvCxnSpPr>
        <p:spPr>
          <a:xfrm flipH="1" flipV="1">
            <a:off x="8004735" y="3983681"/>
            <a:ext cx="36473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3" idx="0"/>
            <a:endCxn id="24" idx="2"/>
          </p:cNvCxnSpPr>
          <p:nvPr/>
        </p:nvCxnSpPr>
        <p:spPr>
          <a:xfrm flipV="1">
            <a:off x="9064181" y="4240907"/>
            <a:ext cx="0" cy="404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9" idx="2"/>
          </p:cNvCxnSpPr>
          <p:nvPr/>
        </p:nvCxnSpPr>
        <p:spPr>
          <a:xfrm>
            <a:off x="10545343" y="2606331"/>
            <a:ext cx="0" cy="300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9850627" y="2905846"/>
            <a:ext cx="1389432" cy="51445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a:t>
            </a:r>
            <a:r>
              <a:rPr lang="en-US" dirty="0"/>
              <a:t>6</a:t>
            </a:r>
          </a:p>
        </p:txBody>
      </p:sp>
      <p:cxnSp>
        <p:nvCxnSpPr>
          <p:cNvPr id="10" name="Straight Arrow Connector 9"/>
          <p:cNvCxnSpPr>
            <a:stCxn id="23" idx="1"/>
            <a:endCxn id="22" idx="3"/>
          </p:cNvCxnSpPr>
          <p:nvPr/>
        </p:nvCxnSpPr>
        <p:spPr>
          <a:xfrm flipH="1">
            <a:off x="8004735" y="3163072"/>
            <a:ext cx="1845892" cy="4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23" idx="2"/>
            <a:endCxn id="24" idx="3"/>
          </p:cNvCxnSpPr>
          <p:nvPr/>
        </p:nvCxnSpPr>
        <p:spPr>
          <a:xfrm flipH="1">
            <a:off x="9758897" y="3420297"/>
            <a:ext cx="786446" cy="563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68335" y="3824488"/>
            <a:ext cx="6541684" cy="1200329"/>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 git checkout master</a:t>
            </a:r>
          </a:p>
          <a:p>
            <a:pPr marL="285750" indent="-285750">
              <a:buFont typeface="Arial" panose="020B0604020202020204" pitchFamily="34" charset="0"/>
              <a:buChar char="•"/>
            </a:pPr>
            <a:r>
              <a:rPr lang="en-US" b="1" dirty="0" smtClean="0"/>
              <a:t>$ git branch</a:t>
            </a:r>
            <a:endParaRPr lang="en-US" b="1" dirty="0" smtClean="0"/>
          </a:p>
          <a:p>
            <a:pPr marL="285750" indent="-285750">
              <a:buFont typeface="Arial" panose="020B0604020202020204" pitchFamily="34" charset="0"/>
              <a:buChar char="•"/>
            </a:pPr>
            <a:r>
              <a:rPr lang="en-US" b="1" dirty="0" smtClean="0"/>
              <a:t>$ git merge issue10</a:t>
            </a:r>
          </a:p>
          <a:p>
            <a:pPr marL="285750" indent="-285750">
              <a:buFont typeface="Arial" panose="020B0604020202020204" pitchFamily="34" charset="0"/>
              <a:buChar char="•"/>
            </a:pPr>
            <a:r>
              <a:rPr lang="en-US" b="1" dirty="0" smtClean="0"/>
              <a:t>(later) $ git branch -d issue10</a:t>
            </a:r>
          </a:p>
        </p:txBody>
      </p:sp>
    </p:spTree>
    <p:extLst>
      <p:ext uri="{BB962C8B-B14F-4D97-AF65-F5344CB8AC3E}">
        <p14:creationId xmlns:p14="http://schemas.microsoft.com/office/powerpoint/2010/main" val="13841434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55269" y="3189204"/>
            <a:ext cx="2081463" cy="436312"/>
          </a:xfrm>
        </p:spPr>
        <p:txBody>
          <a:bodyPr>
            <a:normAutofit lnSpcReduction="10000"/>
          </a:bodyPr>
          <a:lstStyle/>
          <a:p>
            <a:r>
              <a:rPr lang="en-US" dirty="0" smtClean="0"/>
              <a:t>$ git push</a:t>
            </a:r>
            <a:endParaRPr lang="en-US" dirty="0"/>
          </a:p>
        </p:txBody>
      </p:sp>
    </p:spTree>
    <p:extLst>
      <p:ext uri="{BB962C8B-B14F-4D97-AF65-F5344CB8AC3E}">
        <p14:creationId xmlns:p14="http://schemas.microsoft.com/office/powerpoint/2010/main" val="6573903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5946" y="790414"/>
            <a:ext cx="5129939" cy="66642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smtClean="0"/>
              <a:t>Windows</a:t>
            </a:r>
            <a:endParaRPr lang="en-US" sz="3600" dirty="0"/>
          </a:p>
        </p:txBody>
      </p:sp>
      <p:sp>
        <p:nvSpPr>
          <p:cNvPr id="6" name="Rectangle 5"/>
          <p:cNvSpPr/>
          <p:nvPr/>
        </p:nvSpPr>
        <p:spPr>
          <a:xfrm>
            <a:off x="6460211" y="790413"/>
            <a:ext cx="5129939" cy="66642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smtClean="0"/>
              <a:t>Mac OS</a:t>
            </a:r>
            <a:endParaRPr lang="en-US" sz="3600" dirty="0"/>
          </a:p>
        </p:txBody>
      </p:sp>
      <p:cxnSp>
        <p:nvCxnSpPr>
          <p:cNvPr id="8" name="Straight Connector 7"/>
          <p:cNvCxnSpPr/>
          <p:nvPr/>
        </p:nvCxnSpPr>
        <p:spPr>
          <a:xfrm>
            <a:off x="6059837" y="1493400"/>
            <a:ext cx="0" cy="3228037"/>
          </a:xfrm>
          <a:prstGeom prst="line">
            <a:avLst/>
          </a:prstGeom>
        </p:spPr>
        <p:style>
          <a:lnRef idx="1">
            <a:schemeClr val="accent2"/>
          </a:lnRef>
          <a:fillRef idx="0">
            <a:schemeClr val="accent2"/>
          </a:fillRef>
          <a:effectRef idx="0">
            <a:schemeClr val="accent2"/>
          </a:effectRef>
          <a:fontRef idx="minor">
            <a:schemeClr val="tx1"/>
          </a:fontRef>
        </p:style>
      </p:cxnSp>
      <p:sp>
        <p:nvSpPr>
          <p:cNvPr id="9" name="TextBox 8"/>
          <p:cNvSpPr txBox="1"/>
          <p:nvPr/>
        </p:nvSpPr>
        <p:spPr>
          <a:xfrm>
            <a:off x="756835" y="2691264"/>
            <a:ext cx="4991478"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Download Putty</a:t>
            </a:r>
          </a:p>
          <a:p>
            <a:endParaRPr lang="en-US" dirty="0" smtClean="0"/>
          </a:p>
          <a:p>
            <a:pPr marL="285750" indent="-285750">
              <a:buFont typeface="Arial" panose="020B0604020202020204" pitchFamily="34" charset="0"/>
              <a:buChar char="•"/>
            </a:pPr>
            <a:r>
              <a:rPr lang="en-US" dirty="0" smtClean="0"/>
              <a:t>Download Link: </a:t>
            </a:r>
          </a:p>
          <a:p>
            <a:pPr marL="285750" indent="-285750">
              <a:buFont typeface="Arial" panose="020B0604020202020204" pitchFamily="34" charset="0"/>
              <a:buChar char="•"/>
            </a:pPr>
            <a:r>
              <a:rPr lang="en-US" dirty="0" smtClean="0">
                <a:hlinkClick r:id="rId2"/>
              </a:rPr>
              <a:t>http://www.chiark.greenend.org.uk/~sgtatham/putty/download.html</a:t>
            </a:r>
            <a:endParaRPr lang="en-US" dirty="0"/>
          </a:p>
        </p:txBody>
      </p:sp>
      <p:sp>
        <p:nvSpPr>
          <p:cNvPr id="10" name="TextBox 9"/>
          <p:cNvSpPr txBox="1"/>
          <p:nvPr/>
        </p:nvSpPr>
        <p:spPr>
          <a:xfrm>
            <a:off x="6677188" y="2691263"/>
            <a:ext cx="2823274"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Use the inbuilt Terminal</a:t>
            </a:r>
            <a:endParaRPr lang="en-US" dirty="0"/>
          </a:p>
        </p:txBody>
      </p:sp>
    </p:spTree>
    <p:extLst>
      <p:ext uri="{BB962C8B-B14F-4D97-AF65-F5344CB8AC3E}">
        <p14:creationId xmlns:p14="http://schemas.microsoft.com/office/powerpoint/2010/main" val="33319895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machines and users</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76094861"/>
              </p:ext>
            </p:extLst>
          </p:nvPr>
        </p:nvGraphicFramePr>
        <p:xfrm>
          <a:off x="838200" y="1596422"/>
          <a:ext cx="10024872" cy="3322930"/>
        </p:xfrm>
        <a:graphic>
          <a:graphicData uri="http://schemas.openxmlformats.org/drawingml/2006/table">
            <a:tbl>
              <a:tblPr firstRow="1" bandRow="1">
                <a:tableStyleId>{5C22544A-7EE6-4342-B048-85BDC9FD1C3A}</a:tableStyleId>
              </a:tblPr>
              <a:tblGrid>
                <a:gridCol w="5012436"/>
                <a:gridCol w="5012436"/>
              </a:tblGrid>
              <a:tr h="664586">
                <a:tc>
                  <a:txBody>
                    <a:bodyPr/>
                    <a:lstStyle/>
                    <a:p>
                      <a:pPr algn="ctr"/>
                      <a:r>
                        <a:rPr lang="en-US" sz="2400" dirty="0" smtClean="0"/>
                        <a:t>Machine</a:t>
                      </a:r>
                      <a:endParaRPr lang="en-US" sz="2400" dirty="0"/>
                    </a:p>
                  </a:txBody>
                  <a:tcPr anchor="ctr"/>
                </a:tc>
                <a:tc>
                  <a:txBody>
                    <a:bodyPr/>
                    <a:lstStyle/>
                    <a:p>
                      <a:pPr algn="ctr"/>
                      <a:r>
                        <a:rPr lang="en-US" sz="2400" dirty="0" smtClean="0"/>
                        <a:t>User</a:t>
                      </a:r>
                      <a:endParaRPr lang="en-US" sz="2400" dirty="0"/>
                    </a:p>
                  </a:txBody>
                  <a:tcPr anchor="ctr"/>
                </a:tc>
              </a:tr>
              <a:tr h="664586">
                <a:tc>
                  <a:txBody>
                    <a:bodyPr/>
                    <a:lstStyle/>
                    <a:p>
                      <a:pPr algn="ctr"/>
                      <a:r>
                        <a:rPr lang="en-US" sz="2400" dirty="0" smtClean="0"/>
                        <a:t>10.29.19.6</a:t>
                      </a:r>
                    </a:p>
                  </a:txBody>
                  <a:tcPr anchor="ctr"/>
                </a:tc>
                <a:tc>
                  <a:txBody>
                    <a:bodyPr/>
                    <a:lstStyle/>
                    <a:p>
                      <a:pPr algn="just"/>
                      <a:r>
                        <a:rPr lang="nb-NO" sz="2400" smtClean="0">
                          <a:solidFill>
                            <a:schemeClr val="tx1"/>
                          </a:solidFill>
                        </a:rPr>
                        <a:t>user1, user2, user3, user4, user5</a:t>
                      </a:r>
                    </a:p>
                  </a:txBody>
                  <a:tcPr anchor="ctr"/>
                </a:tc>
              </a:tr>
              <a:tr h="664586">
                <a:tc>
                  <a:txBody>
                    <a:bodyPr/>
                    <a:lstStyle/>
                    <a:p>
                      <a:pPr algn="ctr"/>
                      <a:r>
                        <a:rPr lang="en-US" sz="2400" dirty="0" smtClean="0"/>
                        <a:t>10.29.19.10</a:t>
                      </a:r>
                    </a:p>
                  </a:txBody>
                  <a:tcPr anchor="ctr"/>
                </a:tc>
                <a:tc>
                  <a:txBody>
                    <a:bodyPr/>
                    <a:lstStyle/>
                    <a:p>
                      <a:pPr algn="just"/>
                      <a:r>
                        <a:rPr lang="nb-NO" sz="2400" smtClean="0"/>
                        <a:t>user6, user7, user8, user9, user10</a:t>
                      </a:r>
                    </a:p>
                  </a:txBody>
                  <a:tcPr anchor="ctr"/>
                </a:tc>
              </a:tr>
              <a:tr h="664586">
                <a:tc>
                  <a:txBody>
                    <a:bodyPr/>
                    <a:lstStyle/>
                    <a:p>
                      <a:pPr algn="ctr"/>
                      <a:r>
                        <a:rPr lang="en-US" sz="2400" dirty="0" smtClean="0"/>
                        <a:t>10.29.19.11</a:t>
                      </a:r>
                    </a:p>
                  </a:txBody>
                  <a:tcPr anchor="ctr"/>
                </a:tc>
                <a:tc>
                  <a:txBody>
                    <a:bodyPr/>
                    <a:lstStyle/>
                    <a:p>
                      <a:pPr algn="just"/>
                      <a:r>
                        <a:rPr lang="nb-NO" sz="2400" smtClean="0"/>
                        <a:t>user11, user12, user13, user14, user15</a:t>
                      </a:r>
                    </a:p>
                  </a:txBody>
                  <a:tcPr anchor="ctr"/>
                </a:tc>
              </a:tr>
              <a:tr h="6645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t>10.29.19.196</a:t>
                      </a:r>
                    </a:p>
                  </a:txBody>
                  <a:tcPr anchor="ctr"/>
                </a:tc>
                <a:tc>
                  <a:txBody>
                    <a:bodyPr/>
                    <a:lstStyle/>
                    <a:p>
                      <a:pPr algn="just"/>
                      <a:r>
                        <a:rPr lang="nb-NO" sz="2400" smtClean="0"/>
                        <a:t>user16, user17, user18, user19, user20</a:t>
                      </a:r>
                    </a:p>
                  </a:txBody>
                  <a:tcPr anchor="ctr"/>
                </a:tc>
              </a:tr>
            </a:tbl>
          </a:graphicData>
        </a:graphic>
      </p:graphicFrame>
    </p:spTree>
    <p:extLst>
      <p:ext uri="{BB962C8B-B14F-4D97-AF65-F5344CB8AC3E}">
        <p14:creationId xmlns:p14="http://schemas.microsoft.com/office/powerpoint/2010/main" val="40109538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 in  </a:t>
            </a:r>
            <a:endParaRPr lang="en-US" dirty="0"/>
          </a:p>
        </p:txBody>
      </p:sp>
      <p:sp>
        <p:nvSpPr>
          <p:cNvPr id="10" name="Rectangle 9"/>
          <p:cNvSpPr/>
          <p:nvPr/>
        </p:nvSpPr>
        <p:spPr>
          <a:xfrm>
            <a:off x="495946" y="1590514"/>
            <a:ext cx="5129939" cy="66642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smtClean="0"/>
              <a:t>Windows</a:t>
            </a:r>
            <a:endParaRPr lang="en-US" sz="3600" dirty="0"/>
          </a:p>
        </p:txBody>
      </p:sp>
      <p:sp>
        <p:nvSpPr>
          <p:cNvPr id="11" name="Rectangle 10"/>
          <p:cNvSpPr/>
          <p:nvPr/>
        </p:nvSpPr>
        <p:spPr>
          <a:xfrm>
            <a:off x="6460211" y="1590513"/>
            <a:ext cx="5129939" cy="66642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smtClean="0"/>
              <a:t>Mac OS</a:t>
            </a:r>
            <a:endParaRPr lang="en-US" sz="3600" dirty="0"/>
          </a:p>
        </p:txBody>
      </p:sp>
      <p:cxnSp>
        <p:nvCxnSpPr>
          <p:cNvPr id="12" name="Straight Connector 11"/>
          <p:cNvCxnSpPr/>
          <p:nvPr/>
        </p:nvCxnSpPr>
        <p:spPr>
          <a:xfrm>
            <a:off x="6059837" y="2293500"/>
            <a:ext cx="0" cy="3228037"/>
          </a:xfrm>
          <a:prstGeom prst="line">
            <a:avLst/>
          </a:prstGeom>
        </p:spPr>
        <p:style>
          <a:lnRef idx="1">
            <a:schemeClr val="accent2"/>
          </a:lnRef>
          <a:fillRef idx="0">
            <a:schemeClr val="accent2"/>
          </a:fillRef>
          <a:effectRef idx="0">
            <a:schemeClr val="accent2"/>
          </a:effectRef>
          <a:fontRef idx="minor">
            <a:schemeClr val="tx1"/>
          </a:fontRef>
        </p:style>
      </p:cxnSp>
      <p:sp>
        <p:nvSpPr>
          <p:cNvPr id="13" name="TextBox 12"/>
          <p:cNvSpPr txBox="1"/>
          <p:nvPr/>
        </p:nvSpPr>
        <p:spPr>
          <a:xfrm>
            <a:off x="759684" y="2414264"/>
            <a:ext cx="4991478"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Open </a:t>
            </a:r>
            <a:r>
              <a:rPr lang="en-US" b="1" dirty="0" smtClean="0"/>
              <a:t>Putty</a:t>
            </a:r>
          </a:p>
          <a:p>
            <a:pPr marL="285750" indent="-285750">
              <a:buFont typeface="Arial" panose="020B0604020202020204" pitchFamily="34" charset="0"/>
              <a:buChar char="•"/>
            </a:pPr>
            <a:r>
              <a:rPr lang="en-US" dirty="0" smtClean="0"/>
              <a:t>Provide the IP address for your machine</a:t>
            </a:r>
          </a:p>
          <a:p>
            <a:pPr marL="285750" indent="-285750">
              <a:buFont typeface="Arial" panose="020B0604020202020204" pitchFamily="34" charset="0"/>
              <a:buChar char="•"/>
            </a:pPr>
            <a:endParaRPr lang="en-US" dirty="0"/>
          </a:p>
        </p:txBody>
      </p:sp>
      <p:sp>
        <p:nvSpPr>
          <p:cNvPr id="14" name="TextBox 13"/>
          <p:cNvSpPr txBox="1"/>
          <p:nvPr/>
        </p:nvSpPr>
        <p:spPr>
          <a:xfrm>
            <a:off x="6622802" y="2414264"/>
            <a:ext cx="4832598"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Open </a:t>
            </a:r>
            <a:r>
              <a:rPr lang="en-US" b="1" dirty="0" smtClean="0"/>
              <a:t>Terminal</a:t>
            </a:r>
            <a:r>
              <a:rPr lang="en-US" dirty="0" smtClean="0"/>
              <a:t> and type the following command:</a:t>
            </a:r>
          </a:p>
          <a:p>
            <a:pPr lvl="2"/>
            <a:r>
              <a:rPr lang="en-US" dirty="0" err="1" smtClean="0"/>
              <a:t>ssh</a:t>
            </a:r>
            <a:r>
              <a:rPr lang="en-US" dirty="0" smtClean="0"/>
              <a:t> username@10.29.19.__</a:t>
            </a:r>
          </a:p>
          <a:p>
            <a:pPr marL="285750" indent="-285750">
              <a:buFont typeface="Arial" panose="020B0604020202020204" pitchFamily="34" charset="0"/>
              <a:buChar char="•"/>
            </a:pPr>
            <a:r>
              <a:rPr lang="en-US" dirty="0" smtClean="0"/>
              <a:t>Provide password as: </a:t>
            </a:r>
            <a:r>
              <a:rPr lang="en-US" dirty="0" err="1" smtClean="0"/>
              <a:t>classpass</a:t>
            </a:r>
            <a:endParaRPr lang="en-US" dirty="0" smtClean="0"/>
          </a:p>
        </p:txBody>
      </p:sp>
      <p:pic>
        <p:nvPicPr>
          <p:cNvPr id="15" name="Picture 14"/>
          <p:cNvPicPr>
            <a:picLocks noChangeAspect="1"/>
          </p:cNvPicPr>
          <p:nvPr/>
        </p:nvPicPr>
        <p:blipFill>
          <a:blip r:embed="rId2"/>
          <a:stretch>
            <a:fillRect/>
          </a:stretch>
        </p:blipFill>
        <p:spPr>
          <a:xfrm>
            <a:off x="1114424" y="3017270"/>
            <a:ext cx="4073773" cy="1780495"/>
          </a:xfrm>
          <a:prstGeom prst="rect">
            <a:avLst/>
          </a:prstGeom>
        </p:spPr>
      </p:pic>
      <p:sp>
        <p:nvSpPr>
          <p:cNvPr id="16" name="TextBox 15"/>
          <p:cNvSpPr txBox="1"/>
          <p:nvPr/>
        </p:nvSpPr>
        <p:spPr>
          <a:xfrm>
            <a:off x="759684" y="4797765"/>
            <a:ext cx="4991478"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Provide your username at “login as:”</a:t>
            </a:r>
          </a:p>
          <a:p>
            <a:pPr marL="285750" indent="-285750">
              <a:buFont typeface="Arial" panose="020B0604020202020204" pitchFamily="34" charset="0"/>
              <a:buChar char="•"/>
            </a:pPr>
            <a:r>
              <a:rPr lang="en-US" dirty="0" smtClean="0"/>
              <a:t>Provide password as: </a:t>
            </a:r>
            <a:r>
              <a:rPr lang="en-US" dirty="0" err="1" smtClean="0"/>
              <a:t>classpass</a:t>
            </a:r>
            <a:endParaRPr lang="en-US" dirty="0" smtClean="0"/>
          </a:p>
        </p:txBody>
      </p:sp>
    </p:spTree>
    <p:extLst>
      <p:ext uri="{BB962C8B-B14F-4D97-AF65-F5344CB8AC3E}">
        <p14:creationId xmlns:p14="http://schemas.microsoft.com/office/powerpoint/2010/main" val="1755232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a:t>
            </a:r>
            <a:r>
              <a:rPr lang="en-US" dirty="0"/>
              <a:t>f</a:t>
            </a:r>
            <a:r>
              <a:rPr lang="en-US" dirty="0" smtClean="0"/>
              <a:t>ile system</a:t>
            </a:r>
            <a:endParaRPr lang="en-US" dirty="0"/>
          </a:p>
        </p:txBody>
      </p:sp>
      <p:pic>
        <p:nvPicPr>
          <p:cNvPr id="4" name="Picture 3"/>
          <p:cNvPicPr>
            <a:picLocks noChangeAspect="1"/>
          </p:cNvPicPr>
          <p:nvPr/>
        </p:nvPicPr>
        <p:blipFill>
          <a:blip r:embed="rId2"/>
          <a:stretch>
            <a:fillRect/>
          </a:stretch>
        </p:blipFill>
        <p:spPr>
          <a:xfrm>
            <a:off x="2377224" y="1690688"/>
            <a:ext cx="7437552" cy="4812095"/>
          </a:xfrm>
          <a:prstGeom prst="rect">
            <a:avLst/>
          </a:prstGeom>
        </p:spPr>
      </p:pic>
    </p:spTree>
    <p:extLst>
      <p:ext uri="{BB962C8B-B14F-4D97-AF65-F5344CB8AC3E}">
        <p14:creationId xmlns:p14="http://schemas.microsoft.com/office/powerpoint/2010/main" val="16950567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commands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77124777"/>
              </p:ext>
            </p:extLst>
          </p:nvPr>
        </p:nvGraphicFramePr>
        <p:xfrm>
          <a:off x="838200" y="1447800"/>
          <a:ext cx="5257800" cy="4754876"/>
        </p:xfrm>
        <a:graphic>
          <a:graphicData uri="http://schemas.openxmlformats.org/drawingml/2006/table">
            <a:tbl>
              <a:tblPr firstRow="1" bandRow="1">
                <a:tableStyleId>{5C22544A-7EE6-4342-B048-85BDC9FD1C3A}</a:tableStyleId>
              </a:tblPr>
              <a:tblGrid>
                <a:gridCol w="2628900"/>
                <a:gridCol w="2628900"/>
              </a:tblGrid>
              <a:tr h="367928">
                <a:tc>
                  <a:txBody>
                    <a:bodyPr/>
                    <a:lstStyle/>
                    <a:p>
                      <a:r>
                        <a:rPr lang="en-US" dirty="0" smtClean="0"/>
                        <a:t>Use</a:t>
                      </a:r>
                      <a:endParaRPr lang="en-US" dirty="0"/>
                    </a:p>
                  </a:txBody>
                  <a:tcPr anchor="ctr"/>
                </a:tc>
                <a:tc>
                  <a:txBody>
                    <a:bodyPr/>
                    <a:lstStyle/>
                    <a:p>
                      <a:r>
                        <a:rPr lang="en-US" smtClean="0"/>
                        <a:t>Command</a:t>
                      </a:r>
                      <a:endParaRPr lang="en-US" dirty="0"/>
                    </a:p>
                  </a:txBody>
                  <a:tcPr anchor="ctr"/>
                </a:tc>
              </a:tr>
              <a:tr h="367928">
                <a:tc>
                  <a:txBody>
                    <a:bodyPr/>
                    <a:lstStyle/>
                    <a:p>
                      <a:r>
                        <a:rPr lang="en-US" smtClean="0"/>
                        <a:t>Change password</a:t>
                      </a:r>
                      <a:endParaRPr lang="en-US" dirty="0"/>
                    </a:p>
                  </a:txBody>
                  <a:tcPr anchor="ctr"/>
                </a:tc>
                <a:tc>
                  <a:txBody>
                    <a:bodyPr/>
                    <a:lstStyle/>
                    <a:p>
                      <a:r>
                        <a:rPr lang="en-US" smtClean="0"/>
                        <a:t>passwd </a:t>
                      </a:r>
                      <a:r>
                        <a:rPr lang="en-US" i="1" smtClean="0"/>
                        <a:t>username</a:t>
                      </a:r>
                      <a:endParaRPr lang="en-US" i="1" dirty="0"/>
                    </a:p>
                  </a:txBody>
                  <a:tcPr anchor="ctr"/>
                </a:tc>
              </a:tr>
              <a:tr h="367928">
                <a:tc>
                  <a:txBody>
                    <a:bodyPr/>
                    <a:lstStyle/>
                    <a:p>
                      <a:r>
                        <a:rPr lang="en-US" i="0" dirty="0" smtClean="0"/>
                        <a:t>Manual</a:t>
                      </a:r>
                      <a:endParaRPr lang="en-US" i="0" dirty="0"/>
                    </a:p>
                  </a:txBody>
                  <a:tcPr anchor="ctr"/>
                </a:tc>
                <a:tc>
                  <a:txBody>
                    <a:bodyPr/>
                    <a:lstStyle/>
                    <a:p>
                      <a:r>
                        <a:rPr lang="en-US" i="0" dirty="0" smtClean="0"/>
                        <a:t>man  </a:t>
                      </a:r>
                      <a:endParaRPr lang="en-US" i="0" dirty="0"/>
                    </a:p>
                  </a:txBody>
                  <a:tcPr anchor="ctr"/>
                </a:tc>
              </a:tr>
              <a:tr h="367928">
                <a:tc>
                  <a:txBody>
                    <a:bodyPr/>
                    <a:lstStyle/>
                    <a:p>
                      <a:r>
                        <a:rPr lang="en-US" dirty="0" smtClean="0"/>
                        <a:t>Check IP address</a:t>
                      </a:r>
                      <a:endParaRPr lang="en-US" dirty="0"/>
                    </a:p>
                  </a:txBody>
                  <a:tcPr anchor="ctr"/>
                </a:tc>
                <a:tc>
                  <a:txBody>
                    <a:bodyPr/>
                    <a:lstStyle/>
                    <a:p>
                      <a:r>
                        <a:rPr lang="en-US" dirty="0" smtClean="0"/>
                        <a:t>ifconfig</a:t>
                      </a:r>
                      <a:endParaRPr lang="en-US" dirty="0"/>
                    </a:p>
                  </a:txBody>
                  <a:tcPr anchor="ctr"/>
                </a:tc>
              </a:tr>
              <a:tr h="367928">
                <a:tc>
                  <a:txBody>
                    <a:bodyPr/>
                    <a:lstStyle/>
                    <a:p>
                      <a:r>
                        <a:rPr lang="en-US" smtClean="0"/>
                        <a:t>Clear screen</a:t>
                      </a:r>
                      <a:endParaRPr lang="en-US" dirty="0"/>
                    </a:p>
                  </a:txBody>
                  <a:tcPr anchor="ctr"/>
                </a:tc>
                <a:tc>
                  <a:txBody>
                    <a:bodyPr/>
                    <a:lstStyle/>
                    <a:p>
                      <a:r>
                        <a:rPr lang="en-US" dirty="0" smtClean="0"/>
                        <a:t>clear</a:t>
                      </a:r>
                      <a:endParaRPr lang="en-US" dirty="0"/>
                    </a:p>
                  </a:txBody>
                  <a:tcPr anchor="ctr"/>
                </a:tc>
              </a:tr>
              <a:tr h="891630">
                <a:tc>
                  <a:txBody>
                    <a:bodyPr/>
                    <a:lstStyle/>
                    <a:p>
                      <a:r>
                        <a:rPr lang="en-US" smtClean="0"/>
                        <a:t>Check path of current/working directory</a:t>
                      </a:r>
                      <a:endParaRPr lang="en-US" dirty="0"/>
                    </a:p>
                  </a:txBody>
                  <a:tcPr anchor="ctr"/>
                </a:tc>
                <a:tc>
                  <a:txBody>
                    <a:bodyPr/>
                    <a:lstStyle/>
                    <a:p>
                      <a:r>
                        <a:rPr lang="en-US" smtClean="0"/>
                        <a:t>pwd</a:t>
                      </a:r>
                      <a:endParaRPr lang="en-US" dirty="0"/>
                    </a:p>
                  </a:txBody>
                  <a:tcPr anchor="ctr"/>
                </a:tc>
              </a:tr>
              <a:tr h="367928">
                <a:tc>
                  <a:txBody>
                    <a:bodyPr/>
                    <a:lstStyle/>
                    <a:p>
                      <a:r>
                        <a:rPr lang="en-US" dirty="0" smtClean="0"/>
                        <a:t>List</a:t>
                      </a:r>
                      <a:endParaRPr lang="en-US" dirty="0"/>
                    </a:p>
                  </a:txBody>
                  <a:tcPr anchor="ctr"/>
                </a:tc>
                <a:tc>
                  <a:txBody>
                    <a:bodyPr/>
                    <a:lstStyle/>
                    <a:p>
                      <a:r>
                        <a:rPr lang="en-US" dirty="0" smtClean="0"/>
                        <a:t>ls</a:t>
                      </a:r>
                      <a:endParaRPr lang="en-US" dirty="0"/>
                    </a:p>
                  </a:txBody>
                  <a:tcPr anchor="ctr"/>
                </a:tc>
              </a:tr>
              <a:tr h="643875">
                <a:tc rowSpan="3">
                  <a:txBody>
                    <a:bodyPr/>
                    <a:lstStyle/>
                    <a:p>
                      <a:r>
                        <a:rPr lang="en-US" dirty="0" smtClean="0"/>
                        <a:t>Change directory</a:t>
                      </a:r>
                      <a:endParaRPr lang="en-US" dirty="0"/>
                    </a:p>
                  </a:txBody>
                  <a:tcPr anchor="ctr"/>
                </a:tc>
                <a:tc>
                  <a:txBody>
                    <a:bodyPr/>
                    <a:lstStyle/>
                    <a:p>
                      <a:r>
                        <a:rPr lang="en-US" smtClean="0"/>
                        <a:t>cd </a:t>
                      </a:r>
                      <a:r>
                        <a:rPr lang="en-US" i="1" smtClean="0"/>
                        <a:t>directory_name </a:t>
                      </a:r>
                      <a:r>
                        <a:rPr lang="en-US" i="0" smtClean="0">
                          <a:solidFill>
                            <a:schemeClr val="accent6">
                              <a:lumMod val="75000"/>
                            </a:schemeClr>
                          </a:solidFill>
                        </a:rPr>
                        <a:t>//downward traversal</a:t>
                      </a:r>
                      <a:endParaRPr lang="en-US" i="0" dirty="0">
                        <a:solidFill>
                          <a:schemeClr val="accent6">
                            <a:lumMod val="75000"/>
                          </a:schemeClr>
                        </a:solidFill>
                      </a:endParaRPr>
                    </a:p>
                  </a:txBody>
                  <a:tcPr anchor="ctr"/>
                </a:tc>
              </a:tr>
              <a:tr h="367928">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mtClean="0"/>
                        <a:t>cd </a:t>
                      </a:r>
                      <a:r>
                        <a:rPr lang="en-US" i="1" smtClean="0"/>
                        <a:t>.. </a:t>
                      </a:r>
                      <a:r>
                        <a:rPr lang="en-US" i="0" smtClean="0">
                          <a:solidFill>
                            <a:schemeClr val="accent6">
                              <a:lumMod val="75000"/>
                            </a:schemeClr>
                          </a:solidFill>
                        </a:rPr>
                        <a:t>//level up</a:t>
                      </a:r>
                      <a:endParaRPr lang="en-US" i="0" dirty="0" smtClean="0">
                        <a:solidFill>
                          <a:schemeClr val="accent6">
                            <a:lumMod val="75000"/>
                          </a:schemeClr>
                        </a:solidFill>
                      </a:endParaRPr>
                    </a:p>
                  </a:txBody>
                  <a:tcPr anchor="ctr"/>
                </a:tc>
              </a:tr>
              <a:tr h="643875">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cd </a:t>
                      </a:r>
                      <a:r>
                        <a:rPr lang="en-US" i="1" dirty="0" smtClean="0"/>
                        <a:t>path </a:t>
                      </a:r>
                      <a:r>
                        <a:rPr lang="en-US" i="0" dirty="0" smtClean="0">
                          <a:solidFill>
                            <a:schemeClr val="accent6">
                              <a:lumMod val="75000"/>
                            </a:schemeClr>
                          </a:solidFill>
                        </a:rPr>
                        <a:t>//exact path to</a:t>
                      </a:r>
                      <a:r>
                        <a:rPr lang="en-US" i="0" baseline="0" dirty="0" smtClean="0">
                          <a:solidFill>
                            <a:schemeClr val="accent6">
                              <a:lumMod val="75000"/>
                            </a:schemeClr>
                          </a:solidFill>
                        </a:rPr>
                        <a:t> the directory</a:t>
                      </a:r>
                      <a:endParaRPr lang="en-US" i="0" dirty="0" smtClean="0">
                        <a:solidFill>
                          <a:schemeClr val="accent6">
                            <a:lumMod val="75000"/>
                          </a:schemeClr>
                        </a:solidFill>
                      </a:endParaRPr>
                    </a:p>
                  </a:txBody>
                  <a:tcPr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251869650"/>
              </p:ext>
            </p:extLst>
          </p:nvPr>
        </p:nvGraphicFramePr>
        <p:xfrm>
          <a:off x="6337300" y="1447799"/>
          <a:ext cx="5575300" cy="4754880"/>
        </p:xfrm>
        <a:graphic>
          <a:graphicData uri="http://schemas.openxmlformats.org/drawingml/2006/table">
            <a:tbl>
              <a:tblPr firstRow="1" bandRow="1">
                <a:tableStyleId>{5C22544A-7EE6-4342-B048-85BDC9FD1C3A}</a:tableStyleId>
              </a:tblPr>
              <a:tblGrid>
                <a:gridCol w="2787650"/>
                <a:gridCol w="2787650"/>
              </a:tblGrid>
              <a:tr h="354550">
                <a:tc>
                  <a:txBody>
                    <a:bodyPr/>
                    <a:lstStyle/>
                    <a:p>
                      <a:r>
                        <a:rPr lang="en-US" i="0" dirty="0" smtClean="0"/>
                        <a:t>Use</a:t>
                      </a:r>
                      <a:endParaRPr lang="en-US" i="0" dirty="0"/>
                    </a:p>
                  </a:txBody>
                  <a:tcPr anchor="ctr"/>
                </a:tc>
                <a:tc>
                  <a:txBody>
                    <a:bodyPr/>
                    <a:lstStyle/>
                    <a:p>
                      <a:r>
                        <a:rPr lang="en-US" i="0" smtClean="0"/>
                        <a:t>Command</a:t>
                      </a:r>
                      <a:endParaRPr lang="en-US" i="0" dirty="0"/>
                    </a:p>
                  </a:txBody>
                  <a:tcPr anchor="ctr"/>
                </a:tc>
              </a:tr>
              <a:tr h="354550">
                <a:tc>
                  <a:txBody>
                    <a:bodyPr/>
                    <a:lstStyle/>
                    <a:p>
                      <a:r>
                        <a:rPr lang="en-US" dirty="0" smtClean="0"/>
                        <a:t>Make directory</a:t>
                      </a:r>
                      <a:endParaRPr lang="en-US" dirty="0"/>
                    </a:p>
                  </a:txBody>
                  <a:tcPr anchor="ctr"/>
                </a:tc>
                <a:tc>
                  <a:txBody>
                    <a:bodyPr/>
                    <a:lstStyle/>
                    <a:p>
                      <a:r>
                        <a:rPr lang="en-US" dirty="0" smtClean="0"/>
                        <a:t>mkdir </a:t>
                      </a:r>
                      <a:r>
                        <a:rPr lang="en-US" i="1" dirty="0" err="1" smtClean="0"/>
                        <a:t>directory_name</a:t>
                      </a:r>
                      <a:endParaRPr lang="en-US" dirty="0"/>
                    </a:p>
                  </a:txBody>
                  <a:tcPr anchor="ctr"/>
                </a:tc>
              </a:tr>
              <a:tr h="354550">
                <a:tc>
                  <a:txBody>
                    <a:bodyPr/>
                    <a:lstStyle/>
                    <a:p>
                      <a:r>
                        <a:rPr lang="en-US" i="0" dirty="0" smtClean="0"/>
                        <a:t>Remove directory</a:t>
                      </a:r>
                      <a:endParaRPr lang="en-US" i="0" dirty="0"/>
                    </a:p>
                  </a:txBody>
                  <a:tcPr anchor="ctr"/>
                </a:tc>
                <a:tc>
                  <a:txBody>
                    <a:bodyPr/>
                    <a:lstStyle/>
                    <a:p>
                      <a:r>
                        <a:rPr lang="en-US" sz="1800" b="0" i="0" kern="1200" dirty="0" err="1" smtClean="0">
                          <a:solidFill>
                            <a:schemeClr val="dk1"/>
                          </a:solidFill>
                          <a:effectLst/>
                          <a:latin typeface="+mn-lt"/>
                          <a:ea typeface="+mn-ea"/>
                          <a:cs typeface="+mn-cs"/>
                        </a:rPr>
                        <a:t>rm</a:t>
                      </a:r>
                      <a:r>
                        <a:rPr lang="en-US" sz="1800" b="0" i="0" kern="1200" dirty="0" smtClean="0">
                          <a:solidFill>
                            <a:schemeClr val="dk1"/>
                          </a:solidFill>
                          <a:effectLst/>
                          <a:latin typeface="+mn-lt"/>
                          <a:ea typeface="+mn-ea"/>
                          <a:cs typeface="+mn-cs"/>
                        </a:rPr>
                        <a:t> -r </a:t>
                      </a:r>
                      <a:r>
                        <a:rPr lang="en-US" i="1" dirty="0" err="1" smtClean="0"/>
                        <a:t>directory_name</a:t>
                      </a:r>
                      <a:endParaRPr lang="en-US" i="0" dirty="0"/>
                    </a:p>
                  </a:txBody>
                  <a:tcPr anchor="ctr"/>
                </a:tc>
              </a:tr>
              <a:tr h="354550">
                <a:tc>
                  <a:txBody>
                    <a:bodyPr/>
                    <a:lstStyle/>
                    <a:p>
                      <a:r>
                        <a:rPr lang="en-US" i="0" dirty="0" smtClean="0"/>
                        <a:t>Create a file(with editor)</a:t>
                      </a:r>
                      <a:endParaRPr lang="en-US" i="0" dirty="0"/>
                    </a:p>
                  </a:txBody>
                  <a:tcPr anchor="ctr"/>
                </a:tc>
                <a:tc>
                  <a:txBody>
                    <a:bodyPr/>
                    <a:lstStyle/>
                    <a:p>
                      <a:r>
                        <a:rPr lang="en-US" i="0" dirty="0" smtClean="0"/>
                        <a:t>vi </a:t>
                      </a:r>
                      <a:r>
                        <a:rPr lang="en-US" i="1" dirty="0" smtClean="0"/>
                        <a:t>filename</a:t>
                      </a:r>
                      <a:endParaRPr lang="en-US" i="0" dirty="0"/>
                    </a:p>
                  </a:txBody>
                  <a:tcPr anchor="ctr"/>
                </a:tc>
              </a:tr>
              <a:tr h="354550">
                <a:tc>
                  <a:txBody>
                    <a:bodyPr/>
                    <a:lstStyle/>
                    <a:p>
                      <a:r>
                        <a:rPr lang="en-US" i="0" dirty="0" smtClean="0"/>
                        <a:t>Write</a:t>
                      </a:r>
                      <a:r>
                        <a:rPr lang="en-US" i="0" baseline="0" dirty="0" smtClean="0"/>
                        <a:t> to the file(with vim)</a:t>
                      </a:r>
                      <a:endParaRPr lang="en-US" i="0" dirty="0"/>
                    </a:p>
                  </a:txBody>
                  <a:tcPr anchor="ctr"/>
                </a:tc>
                <a:tc>
                  <a:txBody>
                    <a:bodyPr/>
                    <a:lstStyle/>
                    <a:p>
                      <a:r>
                        <a:rPr lang="en-US" i="0" dirty="0" smtClean="0"/>
                        <a:t>Press</a:t>
                      </a:r>
                      <a:r>
                        <a:rPr lang="en-US" i="0" baseline="0" dirty="0" smtClean="0"/>
                        <a:t> “</a:t>
                      </a:r>
                      <a:r>
                        <a:rPr lang="en-US" i="0" baseline="0" dirty="0" err="1" smtClean="0"/>
                        <a:t>i</a:t>
                      </a:r>
                      <a:r>
                        <a:rPr lang="en-US" i="0" baseline="0" dirty="0" smtClean="0"/>
                        <a:t>” to start editing</a:t>
                      </a:r>
                      <a:endParaRPr lang="en-US" i="0" dirty="0"/>
                    </a:p>
                  </a:txBody>
                  <a:tcPr anchor="ctr"/>
                </a:tc>
              </a:tr>
              <a:tr h="354550">
                <a:tc>
                  <a:txBody>
                    <a:bodyPr/>
                    <a:lstStyle/>
                    <a:p>
                      <a:r>
                        <a:rPr lang="en-US" i="0" dirty="0" smtClean="0"/>
                        <a:t>Save file (with vim)</a:t>
                      </a:r>
                      <a:endParaRPr lang="en-US" i="0" dirty="0"/>
                    </a:p>
                  </a:txBody>
                  <a:tcPr anchor="ctr"/>
                </a:tc>
                <a:tc>
                  <a:txBody>
                    <a:bodyPr/>
                    <a:lstStyle/>
                    <a:p>
                      <a:r>
                        <a:rPr lang="en-US" i="0" dirty="0" smtClean="0"/>
                        <a:t>Esc</a:t>
                      </a:r>
                      <a:r>
                        <a:rPr lang="en-US" i="0" dirty="0" smtClean="0">
                          <a:sym typeface="Wingdings" panose="05000000000000000000" pitchFamily="2" charset="2"/>
                        </a:rPr>
                        <a:t>:</a:t>
                      </a:r>
                      <a:r>
                        <a:rPr lang="en-US" i="0" dirty="0" err="1" smtClean="0">
                          <a:sym typeface="Wingdings" panose="05000000000000000000" pitchFamily="2" charset="2"/>
                        </a:rPr>
                        <a:t>wq</a:t>
                      </a:r>
                      <a:endParaRPr lang="en-US" i="0" dirty="0"/>
                    </a:p>
                  </a:txBody>
                  <a:tcPr anchor="ctr"/>
                </a:tc>
              </a:tr>
              <a:tr h="354550">
                <a:tc>
                  <a:txBody>
                    <a:bodyPr/>
                    <a:lstStyle/>
                    <a:p>
                      <a:r>
                        <a:rPr lang="en-US" i="0" dirty="0" smtClean="0"/>
                        <a:t>Abort file</a:t>
                      </a:r>
                      <a:r>
                        <a:rPr lang="en-US" i="0" baseline="0" dirty="0" smtClean="0"/>
                        <a:t> save(with vim)</a:t>
                      </a:r>
                      <a:endParaRPr lang="en-US" i="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smtClean="0"/>
                        <a:t>Esc</a:t>
                      </a:r>
                      <a:r>
                        <a:rPr lang="en-US" i="0" dirty="0" smtClean="0">
                          <a:sym typeface="Wingdings" panose="05000000000000000000" pitchFamily="2" charset="2"/>
                        </a:rPr>
                        <a:t>:q!</a:t>
                      </a:r>
                      <a:endParaRPr lang="en-US" i="0" dirty="0" smtClean="0"/>
                    </a:p>
                  </a:txBody>
                  <a:tcPr anchor="ctr"/>
                </a:tc>
              </a:tr>
              <a:tr h="354550">
                <a:tc>
                  <a:txBody>
                    <a:bodyPr/>
                    <a:lstStyle/>
                    <a:p>
                      <a:r>
                        <a:rPr lang="en-US" i="0" dirty="0" smtClean="0"/>
                        <a:t>Delete file</a:t>
                      </a:r>
                      <a:endParaRPr lang="en-US" i="0" dirty="0"/>
                    </a:p>
                  </a:txBody>
                  <a:tcPr anchor="ctr"/>
                </a:tc>
                <a:tc>
                  <a:txBody>
                    <a:bodyPr/>
                    <a:lstStyle/>
                    <a:p>
                      <a:r>
                        <a:rPr lang="en-US" i="0" dirty="0" err="1" smtClean="0"/>
                        <a:t>rm</a:t>
                      </a:r>
                      <a:r>
                        <a:rPr lang="en-US" i="0" dirty="0" smtClean="0"/>
                        <a:t> </a:t>
                      </a:r>
                      <a:r>
                        <a:rPr lang="en-US" i="1" dirty="0" smtClean="0"/>
                        <a:t>filename</a:t>
                      </a:r>
                      <a:endParaRPr lang="en-US" i="0" dirty="0"/>
                    </a:p>
                  </a:txBody>
                  <a:tcPr anchor="ctr"/>
                </a:tc>
              </a:tr>
              <a:tr h="182880">
                <a:tc rowSpan="2">
                  <a:txBody>
                    <a:bodyPr/>
                    <a:lstStyle/>
                    <a:p>
                      <a:r>
                        <a:rPr lang="en-US" i="0" dirty="0" smtClean="0"/>
                        <a:t>Rename a file</a:t>
                      </a:r>
                      <a:endParaRPr lang="en-US" i="0" dirty="0"/>
                    </a:p>
                  </a:txBody>
                  <a:tcPr anchor="ctr"/>
                </a:tc>
                <a:tc>
                  <a:txBody>
                    <a:bodyPr/>
                    <a:lstStyle/>
                    <a:p>
                      <a:r>
                        <a:rPr lang="en-US" i="0" dirty="0" smtClean="0"/>
                        <a:t>mv </a:t>
                      </a:r>
                      <a:r>
                        <a:rPr lang="en-US" i="1" dirty="0" err="1" smtClean="0"/>
                        <a:t>o_filen</a:t>
                      </a:r>
                      <a:r>
                        <a:rPr lang="en-US" i="1" baseline="0" dirty="0" smtClean="0"/>
                        <a:t> </a:t>
                      </a:r>
                      <a:r>
                        <a:rPr lang="en-US" i="1" baseline="0" dirty="0" err="1" smtClean="0"/>
                        <a:t>new_file</a:t>
                      </a:r>
                      <a:endParaRPr lang="en-US" i="1" dirty="0"/>
                    </a:p>
                  </a:txBody>
                  <a:tcPr anchor="ctr"/>
                </a:tc>
              </a:tr>
              <a:tr h="182880">
                <a:tc vMerge="1">
                  <a:txBody>
                    <a:bodyPr/>
                    <a:lstStyle/>
                    <a:p>
                      <a:endParaRPr lang="en-US"/>
                    </a:p>
                  </a:txBody>
                  <a:tcPr/>
                </a:tc>
                <a:tc>
                  <a:txBody>
                    <a:bodyPr/>
                    <a:lstStyle/>
                    <a:p>
                      <a:r>
                        <a:rPr lang="en-US" i="0" dirty="0" err="1" smtClean="0"/>
                        <a:t>cp</a:t>
                      </a:r>
                      <a:r>
                        <a:rPr lang="en-US" i="0" dirty="0" smtClean="0"/>
                        <a:t> </a:t>
                      </a:r>
                      <a:r>
                        <a:rPr lang="en-US" i="1" dirty="0" err="1" smtClean="0"/>
                        <a:t>o_filen</a:t>
                      </a:r>
                      <a:r>
                        <a:rPr lang="en-US" i="1" baseline="0" dirty="0" smtClean="0"/>
                        <a:t> </a:t>
                      </a:r>
                      <a:r>
                        <a:rPr lang="en-US" i="1" baseline="0" dirty="0" err="1" smtClean="0"/>
                        <a:t>new_file</a:t>
                      </a:r>
                      <a:endParaRPr lang="en-US" i="1" dirty="0"/>
                    </a:p>
                  </a:txBody>
                  <a:tcPr anchor="ctr"/>
                </a:tc>
              </a:tr>
              <a:tr h="354550">
                <a:tc>
                  <a:txBody>
                    <a:bodyPr/>
                    <a:lstStyle/>
                    <a:p>
                      <a:r>
                        <a:rPr lang="en-US" i="0" dirty="0" smtClean="0"/>
                        <a:t>Move a file</a:t>
                      </a:r>
                      <a:endParaRPr lang="en-US" i="0" dirty="0"/>
                    </a:p>
                  </a:txBody>
                  <a:tcPr anchor="ctr"/>
                </a:tc>
                <a:tc>
                  <a:txBody>
                    <a:bodyPr/>
                    <a:lstStyle/>
                    <a:p>
                      <a:r>
                        <a:rPr lang="en-US" i="0" dirty="0" smtClean="0"/>
                        <a:t>mv </a:t>
                      </a:r>
                      <a:r>
                        <a:rPr lang="en-US" i="1" dirty="0" err="1" smtClean="0"/>
                        <a:t>fname</a:t>
                      </a:r>
                      <a:r>
                        <a:rPr lang="en-US" i="1" baseline="0" dirty="0" smtClean="0"/>
                        <a:t> </a:t>
                      </a:r>
                      <a:r>
                        <a:rPr lang="en-US" i="1" baseline="0" dirty="0" err="1" smtClean="0"/>
                        <a:t>directory_name</a:t>
                      </a:r>
                      <a:endParaRPr lang="en-US" i="1" dirty="0"/>
                    </a:p>
                  </a:txBody>
                  <a:tcPr anchor="ctr"/>
                </a:tc>
              </a:tr>
              <a:tr h="354550">
                <a:tc>
                  <a:txBody>
                    <a:bodyPr/>
                    <a:lstStyle/>
                    <a:p>
                      <a:r>
                        <a:rPr lang="en-US" i="0" dirty="0" smtClean="0"/>
                        <a:t>Copy a</a:t>
                      </a:r>
                      <a:r>
                        <a:rPr lang="en-US" i="0" baseline="0" dirty="0" smtClean="0"/>
                        <a:t> file</a:t>
                      </a:r>
                      <a:endParaRPr lang="en-US" i="0" dirty="0"/>
                    </a:p>
                  </a:txBody>
                  <a:tcPr anchor="ctr"/>
                </a:tc>
                <a:tc>
                  <a:txBody>
                    <a:bodyPr/>
                    <a:lstStyle/>
                    <a:p>
                      <a:r>
                        <a:rPr lang="en-US" i="0" dirty="0" err="1" smtClean="0"/>
                        <a:t>cp</a:t>
                      </a:r>
                      <a:r>
                        <a:rPr lang="en-US" i="0" dirty="0" smtClean="0"/>
                        <a:t> </a:t>
                      </a:r>
                      <a:r>
                        <a:rPr lang="en-US" i="1" dirty="0" err="1" smtClean="0"/>
                        <a:t>fname</a:t>
                      </a:r>
                      <a:r>
                        <a:rPr lang="en-US" i="1" baseline="0" dirty="0" smtClean="0"/>
                        <a:t> </a:t>
                      </a:r>
                      <a:r>
                        <a:rPr lang="en-US" i="1" baseline="0" dirty="0" err="1" smtClean="0"/>
                        <a:t>directory_name</a:t>
                      </a:r>
                      <a:endParaRPr lang="en-US" i="0" dirty="0"/>
                    </a:p>
                  </a:txBody>
                  <a:tcPr anchor="ctr"/>
                </a:tc>
              </a:tr>
              <a:tr h="354550">
                <a:tc>
                  <a:txBody>
                    <a:bodyPr/>
                    <a:lstStyle/>
                    <a:p>
                      <a:r>
                        <a:rPr lang="en-US" i="0" dirty="0" smtClean="0"/>
                        <a:t>Check</a:t>
                      </a:r>
                      <a:r>
                        <a:rPr lang="en-US" i="0" baseline="0" dirty="0" smtClean="0"/>
                        <a:t> g</a:t>
                      </a:r>
                      <a:r>
                        <a:rPr lang="en-US" i="0" dirty="0" smtClean="0"/>
                        <a:t>it version</a:t>
                      </a:r>
                      <a:endParaRPr lang="en-US" i="0" dirty="0"/>
                    </a:p>
                  </a:txBody>
                  <a:tcPr anchor="ctr"/>
                </a:tc>
                <a:tc>
                  <a:txBody>
                    <a:bodyPr/>
                    <a:lstStyle/>
                    <a:p>
                      <a:r>
                        <a:rPr lang="en-US" i="0" dirty="0" smtClean="0"/>
                        <a:t>git version</a:t>
                      </a:r>
                      <a:endParaRPr lang="en-US" i="0" dirty="0"/>
                    </a:p>
                  </a:txBody>
                  <a:tcPr anchor="ctr"/>
                </a:tc>
              </a:tr>
            </a:tbl>
          </a:graphicData>
        </a:graphic>
      </p:graphicFrame>
    </p:spTree>
    <p:extLst>
      <p:ext uri="{BB962C8B-B14F-4D97-AF65-F5344CB8AC3E}">
        <p14:creationId xmlns:p14="http://schemas.microsoft.com/office/powerpoint/2010/main" val="5865861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8451</TotalTime>
  <Words>2734</Words>
  <Application>Microsoft Office PowerPoint</Application>
  <PresentationFormat>Widescreen</PresentationFormat>
  <Paragraphs>429</Paragraphs>
  <Slides>41</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Calibri Light</vt:lpstr>
      <vt:lpstr>Wingdings</vt:lpstr>
      <vt:lpstr>Office Theme</vt:lpstr>
      <vt:lpstr>PowerPoint Presentation</vt:lpstr>
      <vt:lpstr>What is LINUX?</vt:lpstr>
      <vt:lpstr>Why LINUX?</vt:lpstr>
      <vt:lpstr>PowerPoint Presentation</vt:lpstr>
      <vt:lpstr>PowerPoint Presentation</vt:lpstr>
      <vt:lpstr>List of machines and users</vt:lpstr>
      <vt:lpstr>Logging in  </vt:lpstr>
      <vt:lpstr>Linux file system</vt:lpstr>
      <vt:lpstr>List of commands</vt:lpstr>
      <vt:lpstr>PowerPoint Presentation</vt:lpstr>
      <vt:lpstr>PowerPoint Presentation</vt:lpstr>
      <vt:lpstr>What is git?</vt:lpstr>
      <vt:lpstr>Basics</vt:lpstr>
      <vt:lpstr>Workflow</vt:lpstr>
      <vt:lpstr>PowerPoint Presentation</vt:lpstr>
      <vt:lpstr>Configuring git on your machine</vt:lpstr>
      <vt:lpstr>Initializing your project</vt:lpstr>
      <vt:lpstr>Tracking changes</vt:lpstr>
      <vt:lpstr>PowerPoint Presentation</vt:lpstr>
      <vt:lpstr>Remote repositories</vt:lpstr>
      <vt:lpstr>GitHub</vt:lpstr>
      <vt:lpstr>PowerPoint Presentation</vt:lpstr>
      <vt:lpstr>GitHub profile</vt:lpstr>
      <vt:lpstr>Initializing remote connection</vt:lpstr>
      <vt:lpstr>Cloning</vt:lpstr>
      <vt:lpstr>contd.</vt:lpstr>
      <vt:lpstr>Branching</vt:lpstr>
      <vt:lpstr>Branching contd..</vt:lpstr>
      <vt:lpstr>Branching contd..</vt:lpstr>
      <vt:lpstr>Branching contd..</vt:lpstr>
      <vt:lpstr>Branching contd..</vt:lpstr>
      <vt:lpstr>Branching contd..</vt:lpstr>
      <vt:lpstr>Branching contd..</vt:lpstr>
      <vt:lpstr>Branching contd..</vt:lpstr>
      <vt:lpstr>Merging</vt:lpstr>
      <vt:lpstr>Merging contd..</vt:lpstr>
      <vt:lpstr>Merging contd..</vt:lpstr>
      <vt:lpstr>Merging contd..</vt:lpstr>
      <vt:lpstr>Merging contd..</vt:lpstr>
      <vt:lpstr>Merging contd..</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Prakash, Abhinav</dc:creator>
  <cp:lastModifiedBy>Prakash, Abhinav</cp:lastModifiedBy>
  <cp:revision>169</cp:revision>
  <dcterms:created xsi:type="dcterms:W3CDTF">2017-01-13T22:44:54Z</dcterms:created>
  <dcterms:modified xsi:type="dcterms:W3CDTF">2017-01-19T19:36:42Z</dcterms:modified>
</cp:coreProperties>
</file>