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81" r:id="rId5"/>
    <p:sldId id="260" r:id="rId6"/>
    <p:sldId id="275" r:id="rId7"/>
    <p:sldId id="276" r:id="rId8"/>
    <p:sldId id="277" r:id="rId9"/>
    <p:sldId id="284" r:id="rId10"/>
    <p:sldId id="278" r:id="rId11"/>
    <p:sldId id="280" r:id="rId12"/>
    <p:sldId id="282" r:id="rId13"/>
    <p:sldId id="283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67994" autoAdjust="0"/>
  </p:normalViewPr>
  <p:slideViewPr>
    <p:cSldViewPr snapToGrid="0">
      <p:cViewPr varScale="1">
        <p:scale>
          <a:sx n="81" d="100"/>
          <a:sy n="81" d="100"/>
        </p:scale>
        <p:origin x="1616" y="176"/>
      </p:cViewPr>
      <p:guideLst/>
    </p:cSldViewPr>
  </p:slideViewPr>
  <p:outlineViewPr>
    <p:cViewPr>
      <p:scale>
        <a:sx n="33" d="100"/>
        <a:sy n="33" d="100"/>
      </p:scale>
      <p:origin x="0" y="-4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B056E-32A9-4473-B641-600CC94C7E9F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B5B1-467D-4670-8EA1-E15F7A8F4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nd</a:t>
            </a:r>
            <a:r>
              <a:rPr lang="en-US" b="1" dirty="0" smtClean="0"/>
              <a:t>-Array</a:t>
            </a:r>
            <a:r>
              <a:rPr lang="en-US" dirty="0" smtClean="0"/>
              <a:t>:</a:t>
            </a:r>
            <a:r>
              <a:rPr lang="en-US" baseline="0" dirty="0" smtClean="0"/>
              <a:t> Perform way faster than the python list and are one of the most powerful construct in Python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/>
              <a:t>Explicit data types: </a:t>
            </a:r>
            <a:r>
              <a:rPr lang="en-US" b="0" dirty="0" smtClean="0"/>
              <a:t>The type of the data</a:t>
            </a:r>
            <a:r>
              <a:rPr lang="en-US" b="0" baseline="0" dirty="0" smtClean="0"/>
              <a:t> is to be explicitly given and it is uniform(this is unlike the normal variable declaration in Python) </a:t>
            </a:r>
            <a:r>
              <a:rPr lang="en-US" b="0" baseline="0" dirty="0" err="1" smtClean="0"/>
              <a:t>Eg</a:t>
            </a:r>
            <a:r>
              <a:rPr lang="en-US" b="0" baseline="0" dirty="0" smtClean="0"/>
              <a:t>. Array of integers. But has some limitations like </a:t>
            </a:r>
            <a:r>
              <a:rPr lang="en-US" b="1" baseline="0" dirty="0" smtClean="0"/>
              <a:t>fixed size,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08594-A738-451E-BA33-AC4BDB125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Check examples</a:t>
            </a:r>
            <a:r>
              <a:rPr lang="en-US" b="1" baseline="0" dirty="0" smtClean="0"/>
              <a:t> at: </a:t>
            </a:r>
            <a:r>
              <a:rPr lang="en-US" dirty="0" smtClean="0"/>
              <a:t>http://</a:t>
            </a:r>
            <a:r>
              <a:rPr lang="en-US" dirty="0" err="1" smtClean="0"/>
              <a:t>matplotlib.org</a:t>
            </a:r>
            <a:r>
              <a:rPr lang="en-US" dirty="0" smtClean="0"/>
              <a:t>/users/</a:t>
            </a:r>
            <a:r>
              <a:rPr lang="en-US" dirty="0" err="1" smtClean="0"/>
              <a:t>pyplot_tutorial.html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 can be used for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 cleaning and transformation, numerical simulation, statistical modeling, machine learning and much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Alternatively check </a:t>
            </a:r>
            <a:r>
              <a:rPr lang="en-US" b="1" dirty="0" smtClean="0"/>
              <a:t>docs.scipy.org</a:t>
            </a:r>
            <a:r>
              <a:rPr lang="en-US" baseline="0" dirty="0" smtClean="0"/>
              <a:t> to check for the functions and how to use them – it includes the complete reference guide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*try this with floating</a:t>
            </a:r>
            <a:r>
              <a:rPr lang="en-US" baseline="0" dirty="0" smtClean="0"/>
              <a:t>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9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0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0B5B1-467D-4670-8EA1-E15F7A8F4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Resembles </a:t>
            </a:r>
            <a:r>
              <a:rPr lang="en-US" baseline="0" dirty="0" err="1" smtClean="0"/>
              <a:t>MatLab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08594-A738-451E-BA33-AC4BDB125C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A3B85-658A-4422-B2E0-E667CBFCD843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3DB1-0335-41E1-88DA-E48DA9D8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976" y="1351508"/>
            <a:ext cx="49960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/>
              <a:t>Numpy</a:t>
            </a:r>
          </a:p>
          <a:p>
            <a:pPr algn="ctr"/>
            <a:r>
              <a:rPr lang="en-US" sz="8800" dirty="0" smtClean="0"/>
              <a:t>&amp;</a:t>
            </a:r>
          </a:p>
          <a:p>
            <a:pPr algn="ctr"/>
            <a:r>
              <a:rPr lang="en-US" sz="8800" dirty="0" smtClean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323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7939" y="621734"/>
            <a:ext cx="1663979" cy="513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Examples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/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939" y="1135117"/>
            <a:ext cx="5878628" cy="255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smtClean="0"/>
              <a:t>csv</a:t>
            </a:r>
          </a:p>
          <a:p>
            <a:pPr marL="0" indent="0" algn="just"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with </a:t>
            </a:r>
            <a:r>
              <a:rPr lang="en-US" sz="2400" dirty="0"/>
              <a:t>open("datasets/car/</a:t>
            </a:r>
            <a:r>
              <a:rPr lang="en-US" sz="2400" dirty="0" err="1"/>
              <a:t>Adler.csv</a:t>
            </a:r>
            <a:r>
              <a:rPr lang="en-US" sz="2400" dirty="0"/>
              <a:t>", 'r') as </a:t>
            </a:r>
            <a:r>
              <a:rPr lang="en-US" sz="2400" dirty="0" smtClean="0"/>
              <a:t>f: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car </a:t>
            </a:r>
            <a:r>
              <a:rPr lang="en-US" sz="2400" dirty="0"/>
              <a:t>= list(</a:t>
            </a:r>
            <a:r>
              <a:rPr lang="en-US" sz="2400" dirty="0" err="1"/>
              <a:t>csv.reader</a:t>
            </a:r>
            <a:r>
              <a:rPr lang="en-US" sz="2400" dirty="0"/>
              <a:t>(f, delimiter</a:t>
            </a:r>
            <a:r>
              <a:rPr lang="en-US" sz="2400" dirty="0" smtClean="0"/>
              <a:t>=";"))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mr-IN" sz="2400" dirty="0" err="1" smtClean="0"/>
              <a:t>print</a:t>
            </a:r>
            <a:r>
              <a:rPr lang="mr-IN" sz="2400" dirty="0" smtClean="0"/>
              <a:t>(</a:t>
            </a:r>
            <a:r>
              <a:rPr lang="mr-IN" sz="2400" dirty="0" err="1" smtClean="0"/>
              <a:t>car</a:t>
            </a:r>
            <a:r>
              <a:rPr lang="mr-IN" sz="2400" dirty="0" smtClean="0"/>
              <a:t>[33:37])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35607" y="3988676"/>
            <a:ext cx="6256999" cy="2554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smtClean="0"/>
              <a:t>np</a:t>
            </a:r>
          </a:p>
          <a:p>
            <a:pPr marL="0" indent="0" algn="just">
              <a:buNone/>
            </a:pPr>
            <a:r>
              <a:rPr lang="en-US" sz="2400" dirty="0" err="1" smtClean="0"/>
              <a:t>Ncars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np.array</a:t>
            </a:r>
            <a:r>
              <a:rPr lang="en-US" sz="2400" dirty="0"/>
              <a:t>(car[1:])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77351" y="2150514"/>
            <a:ext cx="198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Read as 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69927" y="5004073"/>
            <a:ext cx="211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Read </a:t>
            </a:r>
            <a:r>
              <a:rPr lang="en-US" sz="2800" smtClean="0"/>
              <a:t>as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98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Fundamental </a:t>
            </a:r>
            <a:r>
              <a:rPr lang="en-US" dirty="0" smtClean="0"/>
              <a:t>library for plotting</a:t>
            </a:r>
          </a:p>
          <a:p>
            <a:r>
              <a:rPr lang="en-US" dirty="0" smtClean="0"/>
              <a:t>Embedding </a:t>
            </a:r>
            <a:r>
              <a:rPr lang="en-US" dirty="0"/>
              <a:t>plots into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2d and 3d plotting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559" y="2263845"/>
            <a:ext cx="31422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63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9226" y="3358056"/>
            <a:ext cx="4822337" cy="2544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import </a:t>
            </a:r>
            <a:r>
              <a:rPr lang="en-US" sz="2800" dirty="0" err="1">
                <a:solidFill>
                  <a:prstClr val="black"/>
                </a:solidFill>
              </a:rPr>
              <a:t>numpy</a:t>
            </a:r>
            <a:r>
              <a:rPr lang="en-US" sz="2800" dirty="0">
                <a:solidFill>
                  <a:prstClr val="black"/>
                </a:solidFill>
              </a:rPr>
              <a:t> as np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</a:rPr>
              <a:t>import </a:t>
            </a:r>
            <a:r>
              <a:rPr lang="en-US" sz="2800" dirty="0" err="1">
                <a:solidFill>
                  <a:prstClr val="black"/>
                </a:solidFill>
              </a:rPr>
              <a:t>matplotlib.pyplot</a:t>
            </a:r>
            <a:r>
              <a:rPr lang="en-US" sz="2800" dirty="0">
                <a:solidFill>
                  <a:prstClr val="black"/>
                </a:solidFill>
              </a:rPr>
              <a:t> as </a:t>
            </a:r>
            <a:r>
              <a:rPr lang="en-US" sz="2800" dirty="0" err="1">
                <a:solidFill>
                  <a:prstClr val="black"/>
                </a:solidFill>
              </a:rPr>
              <a:t>plt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mr-IN" sz="2800" dirty="0" err="1" smtClean="0">
                <a:solidFill>
                  <a:prstClr val="black"/>
                </a:solidFill>
              </a:rPr>
              <a:t>x</a:t>
            </a:r>
            <a:r>
              <a:rPr lang="mr-IN" sz="2800" dirty="0" smtClean="0">
                <a:solidFill>
                  <a:prstClr val="black"/>
                </a:solidFill>
              </a:rPr>
              <a:t> </a:t>
            </a:r>
            <a:r>
              <a:rPr lang="mr-IN" sz="2800" dirty="0">
                <a:solidFill>
                  <a:prstClr val="black"/>
                </a:solidFill>
              </a:rPr>
              <a:t>= </a:t>
            </a:r>
            <a:r>
              <a:rPr lang="mr-IN" sz="2800" dirty="0" err="1">
                <a:solidFill>
                  <a:prstClr val="black"/>
                </a:solidFill>
              </a:rPr>
              <a:t>np.arange</a:t>
            </a:r>
            <a:r>
              <a:rPr lang="mr-IN" sz="2800" dirty="0">
                <a:solidFill>
                  <a:prstClr val="black"/>
                </a:solidFill>
              </a:rPr>
              <a:t>(0, 5, 0.1</a:t>
            </a:r>
            <a:r>
              <a:rPr lang="mr-IN" sz="2800" dirty="0" smtClean="0">
                <a:solidFill>
                  <a:prstClr val="black"/>
                </a:solidFill>
              </a:rPr>
              <a:t>)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mr-IN" sz="2800" dirty="0" err="1" smtClean="0">
                <a:solidFill>
                  <a:prstClr val="black"/>
                </a:solidFill>
              </a:rPr>
              <a:t>y</a:t>
            </a:r>
            <a:r>
              <a:rPr lang="mr-IN" sz="2800" dirty="0" smtClean="0">
                <a:solidFill>
                  <a:prstClr val="black"/>
                </a:solidFill>
              </a:rPr>
              <a:t> </a:t>
            </a:r>
            <a:r>
              <a:rPr lang="mr-IN" sz="2800" dirty="0">
                <a:solidFill>
                  <a:prstClr val="black"/>
                </a:solidFill>
              </a:rPr>
              <a:t>= </a:t>
            </a:r>
            <a:r>
              <a:rPr lang="mr-IN" sz="2800" dirty="0" err="1">
                <a:solidFill>
                  <a:prstClr val="black"/>
                </a:solidFill>
              </a:rPr>
              <a:t>np.sin</a:t>
            </a:r>
            <a:r>
              <a:rPr lang="mr-IN" sz="2800" dirty="0">
                <a:solidFill>
                  <a:prstClr val="black"/>
                </a:solidFill>
              </a:rPr>
              <a:t>(</a:t>
            </a:r>
            <a:r>
              <a:rPr lang="mr-IN" sz="2800" dirty="0" err="1">
                <a:solidFill>
                  <a:prstClr val="black"/>
                </a:solidFill>
              </a:rPr>
              <a:t>x</a:t>
            </a:r>
            <a:r>
              <a:rPr lang="mr-IN" sz="2800" dirty="0" smtClean="0">
                <a:solidFill>
                  <a:prstClr val="black"/>
                </a:solidFill>
              </a:rPr>
              <a:t>)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mr-IN" sz="2800" dirty="0" err="1" smtClean="0">
                <a:solidFill>
                  <a:prstClr val="black"/>
                </a:solidFill>
              </a:rPr>
              <a:t>plt.plot</a:t>
            </a:r>
            <a:r>
              <a:rPr lang="mr-IN" sz="2800" dirty="0" smtClean="0">
                <a:solidFill>
                  <a:prstClr val="black"/>
                </a:solidFill>
              </a:rPr>
              <a:t>(</a:t>
            </a:r>
            <a:r>
              <a:rPr lang="mr-IN" sz="2800" dirty="0" err="1" smtClean="0">
                <a:solidFill>
                  <a:prstClr val="black"/>
                </a:solidFill>
              </a:rPr>
              <a:t>x</a:t>
            </a:r>
            <a:r>
              <a:rPr lang="mr-IN" sz="2800" dirty="0">
                <a:solidFill>
                  <a:prstClr val="black"/>
                </a:solidFill>
              </a:rPr>
              <a:t>, </a:t>
            </a:r>
            <a:r>
              <a:rPr lang="mr-IN" sz="2800" dirty="0" err="1" smtClean="0">
                <a:solidFill>
                  <a:prstClr val="black"/>
                </a:solidFill>
              </a:rPr>
              <a:t>y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</a:rPr>
              <a:t>‘k’, linewidth=‘4 </a:t>
            </a:r>
            <a:r>
              <a:rPr lang="en-US" sz="2800" dirty="0" smtClean="0">
                <a:solidFill>
                  <a:prstClr val="black"/>
                </a:solidFill>
              </a:rPr>
              <a:t>’</a:t>
            </a:r>
            <a:r>
              <a:rPr lang="mr-IN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9226" y="1387364"/>
            <a:ext cx="4822337" cy="154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x=</a:t>
            </a:r>
            <a:r>
              <a:rPr lang="en-US" sz="2800" dirty="0" err="1" smtClean="0">
                <a:solidFill>
                  <a:prstClr val="black"/>
                </a:solidFill>
              </a:rPr>
              <a:t>np.random.randn</a:t>
            </a:r>
            <a:r>
              <a:rPr lang="en-US" sz="2800" dirty="0" smtClean="0">
                <a:solidFill>
                  <a:prstClr val="black"/>
                </a:solidFill>
              </a:rPr>
              <a:t>(10)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y=</a:t>
            </a:r>
            <a:r>
              <a:rPr lang="en-US" sz="2800" dirty="0" err="1" smtClean="0">
                <a:solidFill>
                  <a:prstClr val="black"/>
                </a:solidFill>
              </a:rPr>
              <a:t>np.random.randn</a:t>
            </a:r>
            <a:r>
              <a:rPr lang="en-US" sz="2800" dirty="0" smtClean="0">
                <a:solidFill>
                  <a:prstClr val="black"/>
                </a:solidFill>
              </a:rPr>
              <a:t>(10)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solidFill>
                  <a:prstClr val="black"/>
                </a:solidFill>
              </a:rPr>
              <a:t>plt.plot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</a:rPr>
              <a:t>x,y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mr-IN" sz="2800" dirty="0" smtClean="0">
                <a:solidFill>
                  <a:prstClr val="black"/>
                </a:solidFill>
              </a:rPr>
              <a:t>'</a:t>
            </a:r>
            <a:r>
              <a:rPr lang="mr-IN" sz="2800" dirty="0" err="1" smtClean="0">
                <a:solidFill>
                  <a:prstClr val="black"/>
                </a:solidFill>
              </a:rPr>
              <a:t>k</a:t>
            </a:r>
            <a:r>
              <a:rPr lang="mr-IN" sz="2800" dirty="0" smtClean="0">
                <a:solidFill>
                  <a:prstClr val="black"/>
                </a:solidFill>
              </a:rPr>
              <a:t>’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7939" y="621734"/>
            <a:ext cx="1663979" cy="513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/>
              <a:t>Examples</a:t>
            </a:r>
          </a:p>
          <a:p>
            <a:pPr algn="just"/>
            <a:endParaRPr lang="en-US" b="1" dirty="0" smtClean="0"/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7939" y="621734"/>
            <a:ext cx="1905716" cy="513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dirty="0" smtClean="0"/>
              <a:t>Exercise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6910" y="3090041"/>
            <a:ext cx="7675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Draw an overlapping sine and cosine graph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Add a linear graph onto the previous 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1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7938" y="621734"/>
            <a:ext cx="3766047" cy="387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smtClean="0"/>
              <a:t>Plot options and subplots:</a:t>
            </a:r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58056" y="1426779"/>
            <a:ext cx="589630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plt.hold</a:t>
            </a:r>
            <a:r>
              <a:rPr lang="en-US" sz="2400" dirty="0"/>
              <a:t>(True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(x</a:t>
            </a:r>
            <a:r>
              <a:rPr lang="en-US" sz="2400" dirty="0"/>
              <a:t>, y, '</a:t>
            </a:r>
            <a:r>
              <a:rPr lang="en-US" sz="2400" dirty="0" err="1"/>
              <a:t>k</a:t>
            </a:r>
            <a:r>
              <a:rPr lang="en-US" sz="2400" dirty="0" err="1" smtClean="0"/>
              <a:t>',linewidth</a:t>
            </a:r>
            <a:r>
              <a:rPr lang="en-US" sz="2400" dirty="0" smtClean="0"/>
              <a:t>=4)</a:t>
            </a:r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(x</a:t>
            </a:r>
            <a:r>
              <a:rPr lang="en-US" sz="2400" dirty="0"/>
              <a:t>, a, 'g', linewidth=4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(x</a:t>
            </a:r>
            <a:r>
              <a:rPr lang="en-US" sz="2400" dirty="0"/>
              <a:t>, z, '</a:t>
            </a:r>
            <a:r>
              <a:rPr lang="en-US" sz="2400" dirty="0" err="1"/>
              <a:t>ro</a:t>
            </a:r>
            <a:r>
              <a:rPr lang="en-US" sz="2400" dirty="0"/>
              <a:t>', </a:t>
            </a:r>
            <a:r>
              <a:rPr lang="en-US" sz="2400" dirty="0" smtClean="0"/>
              <a:t>linewidth=4, </a:t>
            </a:r>
            <a:r>
              <a:rPr lang="en-US" sz="2400" dirty="0" err="1" smtClean="0"/>
              <a:t>markersize</a:t>
            </a:r>
            <a:r>
              <a:rPr lang="en-US" sz="2400" dirty="0" smtClean="0"/>
              <a:t> ’3’)</a:t>
            </a:r>
          </a:p>
          <a:p>
            <a:r>
              <a:rPr lang="en-US" sz="2400" dirty="0" err="1" smtClean="0"/>
              <a:t>plt.show</a:t>
            </a:r>
            <a:r>
              <a:rPr lang="en-US" sz="24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056" y="3783557"/>
            <a:ext cx="589630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pltplt.figure</a:t>
            </a:r>
            <a:r>
              <a:rPr lang="en-US" sz="2400" dirty="0"/>
              <a:t>(1) </a:t>
            </a:r>
            <a:r>
              <a:rPr lang="en-US" sz="2400" dirty="0" err="1" smtClean="0"/>
              <a:t>plt.subplot</a:t>
            </a:r>
            <a:r>
              <a:rPr lang="en-US" sz="2400" dirty="0" smtClean="0"/>
              <a:t>(211</a:t>
            </a:r>
            <a:r>
              <a:rPr lang="en-US" sz="2400" dirty="0"/>
              <a:t>)             </a:t>
            </a:r>
            <a:endParaRPr lang="en-US" sz="2400" dirty="0" smtClean="0"/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(x)</a:t>
            </a:r>
          </a:p>
          <a:p>
            <a:r>
              <a:rPr lang="en-US" sz="2400" dirty="0" err="1" smtClean="0"/>
              <a:t>plt.subplot</a:t>
            </a:r>
            <a:r>
              <a:rPr lang="en-US" sz="2400" dirty="0" smtClean="0"/>
              <a:t>(212)</a:t>
            </a:r>
          </a:p>
          <a:p>
            <a:r>
              <a:rPr lang="en-US" sz="2400" dirty="0" err="1" smtClean="0"/>
              <a:t>plt.plot</a:t>
            </a:r>
            <a:r>
              <a:rPr lang="en-US" sz="2400" dirty="0" smtClean="0"/>
              <a:t>(y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32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7938" y="621734"/>
            <a:ext cx="3766047" cy="387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smtClean="0"/>
              <a:t>Plot options and subplots:</a:t>
            </a:r>
            <a:endParaRPr lang="en-US" b="1" dirty="0" smtClean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041" y="1308538"/>
            <a:ext cx="11035862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smtClean="0"/>
              <a:t>np</a:t>
            </a:r>
          </a:p>
          <a:p>
            <a:r>
              <a:rPr lang="en-US" sz="2400" dirty="0" smtClean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 smtClean="0"/>
              <a:t>plt</a:t>
            </a:r>
            <a:endParaRPr lang="en-US" sz="2400" dirty="0" smtClean="0"/>
          </a:p>
          <a:p>
            <a:r>
              <a:rPr lang="en-US" sz="2400" dirty="0" smtClean="0"/>
              <a:t>mu</a:t>
            </a:r>
            <a:r>
              <a:rPr lang="en-US" sz="2400" dirty="0"/>
              <a:t>, sigma = 100, 15x = mu + sigma * </a:t>
            </a:r>
            <a:r>
              <a:rPr lang="en-US" sz="2400" dirty="0" err="1"/>
              <a:t>np.random.randn</a:t>
            </a:r>
            <a:r>
              <a:rPr lang="en-US" sz="2400" dirty="0"/>
              <a:t>(10000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n</a:t>
            </a:r>
            <a:r>
              <a:rPr lang="en-US" sz="2400" dirty="0"/>
              <a:t>, bins, patches = </a:t>
            </a:r>
            <a:r>
              <a:rPr lang="en-US" sz="2400" dirty="0" err="1"/>
              <a:t>plt.hist</a:t>
            </a:r>
            <a:r>
              <a:rPr lang="en-US" sz="2400" dirty="0"/>
              <a:t>(x, 50, normed=1, </a:t>
            </a:r>
            <a:r>
              <a:rPr lang="en-US" sz="2400" dirty="0" err="1"/>
              <a:t>facecolor</a:t>
            </a:r>
            <a:r>
              <a:rPr lang="en-US" sz="2400" dirty="0"/>
              <a:t>='g', alpha=0.75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 smtClean="0"/>
              <a:t>plt.xlabel</a:t>
            </a:r>
            <a:r>
              <a:rPr lang="en-US" sz="2400" dirty="0"/>
              <a:t>('Smarts</a:t>
            </a:r>
            <a:r>
              <a:rPr lang="en-US" sz="2400" dirty="0" smtClean="0"/>
              <a:t>')</a:t>
            </a:r>
          </a:p>
          <a:p>
            <a:r>
              <a:rPr lang="en-US" sz="2400" dirty="0" err="1" smtClean="0"/>
              <a:t>plt.ylabel</a:t>
            </a:r>
            <a:r>
              <a:rPr lang="en-US" sz="2400" dirty="0"/>
              <a:t>('Probability</a:t>
            </a:r>
            <a:r>
              <a:rPr lang="en-US" sz="2400" dirty="0" smtClean="0"/>
              <a:t>')</a:t>
            </a:r>
          </a:p>
          <a:p>
            <a:r>
              <a:rPr lang="en-US" sz="2400" dirty="0" err="1" smtClean="0"/>
              <a:t>plt.title</a:t>
            </a:r>
            <a:r>
              <a:rPr lang="en-US" sz="2400" dirty="0"/>
              <a:t>('Histogram of IQ</a:t>
            </a:r>
            <a:r>
              <a:rPr lang="en-US" sz="2400" dirty="0" smtClean="0"/>
              <a:t>')</a:t>
            </a:r>
          </a:p>
          <a:p>
            <a:r>
              <a:rPr lang="en-US" sz="2400" dirty="0" err="1" smtClean="0"/>
              <a:t>plt.text</a:t>
            </a:r>
            <a:r>
              <a:rPr lang="en-US" sz="2400" dirty="0" smtClean="0"/>
              <a:t>(60</a:t>
            </a:r>
            <a:r>
              <a:rPr lang="en-US" sz="2400" dirty="0"/>
              <a:t>, .025, r'$\mu=100,\ \sigma=15</a:t>
            </a:r>
            <a:r>
              <a:rPr lang="en-US" sz="2400" dirty="0" smtClean="0"/>
              <a:t>$')</a:t>
            </a:r>
          </a:p>
          <a:p>
            <a:r>
              <a:rPr lang="en-US" sz="2400" dirty="0" err="1" smtClean="0"/>
              <a:t>plt.axis</a:t>
            </a:r>
            <a:r>
              <a:rPr lang="en-US" sz="2400" dirty="0"/>
              <a:t>([40, 160, 0, 0.03</a:t>
            </a:r>
            <a:r>
              <a:rPr lang="en-US" sz="2400" dirty="0" smtClean="0"/>
              <a:t>])</a:t>
            </a:r>
          </a:p>
          <a:p>
            <a:r>
              <a:rPr lang="en-US" sz="2400" dirty="0" err="1" smtClean="0"/>
              <a:t>plt.grid</a:t>
            </a:r>
            <a:r>
              <a:rPr lang="en-US" sz="2400" dirty="0" smtClean="0"/>
              <a:t>(True)</a:t>
            </a:r>
          </a:p>
          <a:p>
            <a:r>
              <a:rPr lang="en-US" sz="2400" dirty="0" err="1" smtClean="0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03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Fundamental </a:t>
            </a:r>
            <a:r>
              <a:rPr lang="en-US" dirty="0"/>
              <a:t>package for scientific computing with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Powerful </a:t>
            </a:r>
            <a:r>
              <a:rPr lang="en-US" dirty="0"/>
              <a:t>N-dimensional array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Explicit data types</a:t>
            </a:r>
          </a:p>
          <a:p>
            <a:r>
              <a:rPr lang="en-US" dirty="0" smtClean="0"/>
              <a:t>Provides useful tools for operations such as mathematical</a:t>
            </a:r>
            <a:r>
              <a:rPr lang="en-US" dirty="0"/>
              <a:t>, logical, shape manipulation, sorting, selecting, I/O, discrete Fourier transforms, basic linear algebra, basic statistical operations, random </a:t>
            </a:r>
            <a:r>
              <a:rPr lang="en-US" dirty="0" smtClean="0"/>
              <a:t>simulation, signal processing, statistics,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391" y="1899458"/>
            <a:ext cx="9123218" cy="3059084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try.jupyter.org</a:t>
            </a:r>
            <a:endParaRPr lang="en-US" b="1" dirty="0"/>
          </a:p>
          <a:p>
            <a:pPr algn="just"/>
            <a:r>
              <a:rPr lang="en-US" dirty="0"/>
              <a:t>The Jupyter Notebook is a web application that allows you to create and share documents that contain live code, equations, visualizations and explanatory text</a:t>
            </a:r>
          </a:p>
          <a:p>
            <a:pPr algn="just"/>
            <a:r>
              <a:rPr lang="en-US" dirty="0"/>
              <a:t>Notebook will be made available on GitHub</a:t>
            </a:r>
          </a:p>
        </p:txBody>
      </p:sp>
    </p:spTree>
    <p:extLst>
      <p:ext uri="{BB962C8B-B14F-4D97-AF65-F5344CB8AC3E}">
        <p14:creationId xmlns:p14="http://schemas.microsoft.com/office/powerpoint/2010/main" val="611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559" y="2263845"/>
            <a:ext cx="31422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85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8145" y="1047403"/>
            <a:ext cx="9909464" cy="4455621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import numpy</a:t>
            </a:r>
          </a:p>
          <a:p>
            <a:pPr algn="just"/>
            <a:r>
              <a:rPr lang="en-US" dirty="0" smtClean="0"/>
              <a:t>numpy.array()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//Pressing tab gives you all the possible options.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numpy.array?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followed by Shift+tab gives you the manual for the function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Initializing an array</a:t>
            </a:r>
            <a:endParaRPr lang="en-US" b="1" dirty="0"/>
          </a:p>
          <a:p>
            <a:pPr algn="just"/>
            <a:r>
              <a:rPr lang="en-US" dirty="0" smtClean="0"/>
              <a:t>a = numpy.array([1,2,3])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//Initialize an array</a:t>
            </a:r>
          </a:p>
          <a:p>
            <a:pPr algn="just"/>
            <a:r>
              <a:rPr lang="en-US" dirty="0" smtClean="0"/>
              <a:t>print (a) </a:t>
            </a:r>
          </a:p>
          <a:p>
            <a:pPr algn="just"/>
            <a:r>
              <a:rPr lang="en-US" dirty="0" smtClean="0"/>
              <a:t>type(a)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8145" y="1047404"/>
            <a:ext cx="9909464" cy="3911138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Initializing </a:t>
            </a:r>
            <a:r>
              <a:rPr lang="en-US" b="1" dirty="0" smtClean="0"/>
              <a:t>a 2D array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= numpy.array</a:t>
            </a:r>
            <a:r>
              <a:rPr lang="en-US" dirty="0" smtClean="0"/>
              <a:t>([[</a:t>
            </a:r>
            <a:r>
              <a:rPr lang="en-US" dirty="0"/>
              <a:t>1,2,3</a:t>
            </a:r>
            <a:r>
              <a:rPr lang="en-US" dirty="0" smtClean="0"/>
              <a:t>], [4,5,6]])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//Uses a list of list</a:t>
            </a:r>
            <a:endParaRPr lang="en-US" b="1" dirty="0"/>
          </a:p>
          <a:p>
            <a:pPr algn="just"/>
            <a:r>
              <a:rPr lang="en-US" dirty="0" smtClean="0"/>
              <a:t>print </a:t>
            </a:r>
            <a:r>
              <a:rPr lang="en-US" dirty="0"/>
              <a:t>(a) </a:t>
            </a:r>
          </a:p>
          <a:p>
            <a:pPr algn="just"/>
            <a:r>
              <a:rPr lang="en-US" dirty="0"/>
              <a:t>type(a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a.shape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//Returns the shape of the array</a:t>
            </a:r>
            <a:endParaRPr lang="en-US" dirty="0" smtClean="0"/>
          </a:p>
          <a:p>
            <a:pPr algn="just"/>
            <a:r>
              <a:rPr lang="en-US" dirty="0" err="1" smtClean="0"/>
              <a:t>a.size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array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8145" y="1047403"/>
            <a:ext cx="9909464" cy="4954385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= numpy.array</a:t>
            </a:r>
            <a:r>
              <a:rPr lang="en-US" dirty="0" smtClean="0"/>
              <a:t>([[</a:t>
            </a:r>
            <a:r>
              <a:rPr lang="en-US" dirty="0"/>
              <a:t>1,2,3</a:t>
            </a:r>
            <a:r>
              <a:rPr lang="en-US" dirty="0" smtClean="0"/>
              <a:t>], [4,5,6]])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//Uses a list of list</a:t>
            </a:r>
            <a:endParaRPr lang="en-US" b="1" dirty="0"/>
          </a:p>
          <a:p>
            <a:pPr algn="just"/>
            <a:r>
              <a:rPr lang="en-US" dirty="0" smtClean="0"/>
              <a:t>print </a:t>
            </a:r>
            <a:r>
              <a:rPr lang="en-US" dirty="0"/>
              <a:t>(a) </a:t>
            </a:r>
          </a:p>
          <a:p>
            <a:pPr algn="just"/>
            <a:r>
              <a:rPr lang="en-US" dirty="0"/>
              <a:t>type(a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a.shape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//Returns the shape of the array</a:t>
            </a:r>
            <a:endParaRPr lang="en-US" dirty="0" smtClean="0"/>
          </a:p>
          <a:p>
            <a:pPr algn="just"/>
            <a:r>
              <a:rPr lang="en-US" dirty="0" err="1" smtClean="0"/>
              <a:t>a.size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size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</a:t>
            </a:r>
          </a:p>
          <a:p>
            <a:pPr algn="just"/>
            <a:r>
              <a:rPr lang="en-US" dirty="0" err="1" smtClean="0"/>
              <a:t>a.dtype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//Returns the size of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array*</a:t>
            </a:r>
          </a:p>
          <a:p>
            <a:pPr algn="just"/>
            <a:r>
              <a:rPr lang="en-US" dirty="0"/>
              <a:t>a = numpy.array</a:t>
            </a:r>
            <a:r>
              <a:rPr lang="en-US" dirty="0" smtClean="0"/>
              <a:t>([1,2,3</a:t>
            </a:r>
            <a:r>
              <a:rPr lang="en-US" dirty="0"/>
              <a:t>], </a:t>
            </a:r>
            <a:r>
              <a:rPr lang="en-US" dirty="0" err="1" smtClean="0"/>
              <a:t>dtype</a:t>
            </a:r>
            <a:r>
              <a:rPr lang="en-US" dirty="0" smtClean="0"/>
              <a:t>=numpy.float64)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//Forces the input to be of the specified type</a:t>
            </a:r>
            <a:endParaRPr lang="en-US" b="1" dirty="0"/>
          </a:p>
          <a:p>
            <a:pPr algn="just"/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8145" y="1047403"/>
            <a:ext cx="10918338" cy="53533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Array </a:t>
            </a:r>
            <a:r>
              <a:rPr lang="en-US" b="1" dirty="0" smtClean="0"/>
              <a:t>functions</a:t>
            </a:r>
            <a:endParaRPr lang="en-US" b="1" dirty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numpy import array, ones, zeros, </a:t>
            </a:r>
            <a:r>
              <a:rPr lang="en-US" dirty="0" err="1"/>
              <a:t>arange</a:t>
            </a:r>
            <a:r>
              <a:rPr lang="en-US" dirty="0"/>
              <a:t>, </a:t>
            </a:r>
            <a:r>
              <a:rPr lang="en-US" dirty="0" err="1"/>
              <a:t>linspace</a:t>
            </a:r>
            <a:r>
              <a:rPr lang="en-US" dirty="0"/>
              <a:t>, </a:t>
            </a:r>
            <a:r>
              <a:rPr lang="en-US" dirty="0" err="1"/>
              <a:t>zeros_like</a:t>
            </a:r>
            <a:r>
              <a:rPr lang="en-US" dirty="0"/>
              <a:t>, </a:t>
            </a:r>
            <a:r>
              <a:rPr lang="en-US" dirty="0" err="1" smtClean="0"/>
              <a:t>empty_like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ones(5)</a:t>
            </a:r>
          </a:p>
          <a:p>
            <a:pPr algn="just"/>
            <a:r>
              <a:rPr lang="en-US" dirty="0" smtClean="0"/>
              <a:t>ones([5,2])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//zeros behave the same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way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ones([2,5,4])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//creates 2 5X4 arrays</a:t>
            </a:r>
          </a:p>
          <a:p>
            <a:pPr algn="just"/>
            <a:r>
              <a:rPr lang="en-US" dirty="0" smtClean="0"/>
              <a:t>a=</a:t>
            </a:r>
            <a:r>
              <a:rPr lang="en-US" dirty="0" err="1" smtClean="0"/>
              <a:t>arange</a:t>
            </a:r>
            <a:r>
              <a:rPr lang="en-US" dirty="0" smtClean="0"/>
              <a:t>(2,10,3)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//creates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numpy array with step size 3</a:t>
            </a:r>
          </a:p>
          <a:p>
            <a:pPr algn="just"/>
            <a:r>
              <a:rPr lang="en-US" dirty="0" smtClean="0"/>
              <a:t>sin(a)</a:t>
            </a:r>
          </a:p>
          <a:p>
            <a:pPr algn="just"/>
            <a:r>
              <a:rPr lang="en-US" dirty="0" smtClean="0"/>
              <a:t>a = </a:t>
            </a:r>
            <a:r>
              <a:rPr lang="en-US" dirty="0" err="1" smtClean="0"/>
              <a:t>linspace</a:t>
            </a:r>
            <a:r>
              <a:rPr lang="en-US" dirty="0" smtClean="0"/>
              <a:t>(-2,10,4)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//creates a numpy array with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4 equal parts</a:t>
            </a:r>
          </a:p>
          <a:p>
            <a:pPr algn="just"/>
            <a:r>
              <a:rPr lang="en-US" dirty="0" err="1" smtClean="0"/>
              <a:t>zeros_like</a:t>
            </a:r>
            <a:r>
              <a:rPr lang="en-US" dirty="0" smtClean="0"/>
              <a:t>(a)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//creates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array of type a as created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above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8145" y="1047403"/>
            <a:ext cx="10918338" cy="53533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Accessing elements of the array</a:t>
            </a:r>
            <a:endParaRPr lang="en-US" b="1" dirty="0"/>
          </a:p>
          <a:p>
            <a:pPr algn="just"/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algn="just"/>
            <a:r>
              <a:rPr lang="en-US" dirty="0" smtClean="0"/>
              <a:t>x = </a:t>
            </a:r>
            <a:r>
              <a:rPr lang="en-US" dirty="0" err="1" smtClean="0"/>
              <a:t>numpy.random.randn</a:t>
            </a:r>
            <a:r>
              <a:rPr lang="en-US" dirty="0" smtClean="0"/>
              <a:t>(10)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//assign 10 random numbers to x(array)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dirty="0" smtClean="0"/>
              <a:t>x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assign 10 random numbers to x(array)</a:t>
            </a:r>
          </a:p>
          <a:p>
            <a:pPr algn="just"/>
            <a:r>
              <a:rPr lang="en-US" dirty="0" smtClean="0"/>
              <a:t>x[0]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assign 10 random numbers to x(array)</a:t>
            </a:r>
          </a:p>
          <a:p>
            <a:pPr algn="just"/>
            <a:r>
              <a:rPr lang="en-US" dirty="0" smtClean="0"/>
              <a:t>x[1:5]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assign 10 random numbers to x(array)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710</Words>
  <Application>Microsoft Macintosh PowerPoint</Application>
  <PresentationFormat>Widescreen</PresentationFormat>
  <Paragraphs>132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PowerPoint Presentation</vt:lpstr>
      <vt:lpstr>Numpy</vt:lpstr>
      <vt:lpstr>Connect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Prakash, Abhinav</dc:creator>
  <cp:lastModifiedBy>Abhinav Prakash</cp:lastModifiedBy>
  <cp:revision>103</cp:revision>
  <dcterms:created xsi:type="dcterms:W3CDTF">2017-01-25T22:29:12Z</dcterms:created>
  <dcterms:modified xsi:type="dcterms:W3CDTF">2017-02-02T23:46:22Z</dcterms:modified>
</cp:coreProperties>
</file>