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8" r:id="rId10"/>
    <p:sldId id="276" r:id="rId11"/>
    <p:sldId id="264" r:id="rId12"/>
    <p:sldId id="265" r:id="rId13"/>
    <p:sldId id="266" r:id="rId14"/>
    <p:sldId id="267" r:id="rId15"/>
    <p:sldId id="277" r:id="rId16"/>
    <p:sldId id="269" r:id="rId17"/>
    <p:sldId id="278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85725"/>
  </p:normalViewPr>
  <p:slideViewPr>
    <p:cSldViewPr snapToGrid="0" snapToObjects="1">
      <p:cViewPr varScale="1">
        <p:scale>
          <a:sx n="95" d="100"/>
          <a:sy n="95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AE968-F395-F64D-B9D6-A23540624BA1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F545D-1F40-9D43-9A26-EF79497E0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7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77E1-D6CA-674E-8E17-65971663050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77E1-D6CA-674E-8E17-659716630509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E03-23DB-CF48-9B0A-A4CD2D70B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HDFS,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 and PIG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23" y="1199183"/>
            <a:ext cx="6641353" cy="23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Experiment0 -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github</a:t>
            </a:r>
            <a:r>
              <a:rPr lang="en-US" dirty="0" smtClean="0"/>
              <a:t> repo CE650C/Lecture6_Hadoop/Exp0 </a:t>
            </a:r>
          </a:p>
          <a:p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 err="1" smtClean="0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7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Map</a:t>
            </a:r>
            <a:r>
              <a:rPr lang="en-US" b="1" dirty="0" err="1" smtClean="0">
                <a:solidFill>
                  <a:srgbClr val="0432FF"/>
                </a:solidFill>
              </a:rPr>
              <a:t>Reduce</a:t>
            </a:r>
            <a:endParaRPr lang="en-US" b="1" dirty="0">
              <a:solidFill>
                <a:srgbClr val="0432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3" y="2891119"/>
            <a:ext cx="620106" cy="2299446"/>
          </a:xfrm>
          <a:prstGeom prst="rect">
            <a:avLst/>
          </a:prstGeom>
        </p:spPr>
      </p:pic>
      <p:grpSp>
        <p:nvGrpSpPr>
          <p:cNvPr id="154" name="Group 153"/>
          <p:cNvGrpSpPr/>
          <p:nvPr/>
        </p:nvGrpSpPr>
        <p:grpSpPr>
          <a:xfrm>
            <a:off x="3122640" y="1923064"/>
            <a:ext cx="2301767" cy="4219591"/>
            <a:chOff x="3122640" y="1923064"/>
            <a:chExt cx="2301767" cy="4219591"/>
          </a:xfrm>
        </p:grpSpPr>
        <p:grpSp>
          <p:nvGrpSpPr>
            <p:cNvPr id="57" name="Group 56"/>
            <p:cNvGrpSpPr/>
            <p:nvPr/>
          </p:nvGrpSpPr>
          <p:grpSpPr>
            <a:xfrm>
              <a:off x="3122640" y="1975545"/>
              <a:ext cx="1301880" cy="4129135"/>
              <a:chOff x="3216770" y="1625921"/>
              <a:chExt cx="1301880" cy="412913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216770" y="1625921"/>
                <a:ext cx="1301880" cy="277445"/>
                <a:chOff x="3216770" y="1625921"/>
                <a:chExt cx="1301880" cy="277445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3216770" y="1764644"/>
                  <a:ext cx="1718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/>
                <p:cNvSpPr/>
                <p:nvPr/>
              </p:nvSpPr>
              <p:spPr>
                <a:xfrm>
                  <a:off x="3388659" y="1625921"/>
                  <a:ext cx="958102" cy="2774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</a:rPr>
                    <a:t>mapper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 flipH="1" flipV="1">
                  <a:off x="4341719" y="1762621"/>
                  <a:ext cx="176931" cy="20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3216770" y="2294656"/>
                <a:ext cx="1301880" cy="277445"/>
                <a:chOff x="3216770" y="1625921"/>
                <a:chExt cx="1301880" cy="277445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3216770" y="1764644"/>
                  <a:ext cx="1718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 40"/>
                <p:cNvSpPr/>
                <p:nvPr/>
              </p:nvSpPr>
              <p:spPr>
                <a:xfrm>
                  <a:off x="3388659" y="1625921"/>
                  <a:ext cx="958102" cy="2774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</a:rPr>
                    <a:t>mapper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4341719" y="1762621"/>
                  <a:ext cx="176931" cy="20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3216770" y="2977964"/>
                <a:ext cx="1301880" cy="277445"/>
                <a:chOff x="3216770" y="1625921"/>
                <a:chExt cx="1301880" cy="277445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3216770" y="1764644"/>
                  <a:ext cx="1718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3388659" y="1625921"/>
                  <a:ext cx="958102" cy="2774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</a:rPr>
                    <a:t>mapper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4341719" y="1762621"/>
                  <a:ext cx="176931" cy="20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3216770" y="3659249"/>
                <a:ext cx="1301880" cy="277445"/>
                <a:chOff x="3216770" y="1625921"/>
                <a:chExt cx="1301880" cy="277445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3216770" y="1764644"/>
                  <a:ext cx="1718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3388659" y="1625921"/>
                  <a:ext cx="958102" cy="2774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</a:rPr>
                    <a:t>mapper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 flipH="1" flipV="1">
                  <a:off x="4341719" y="1762621"/>
                  <a:ext cx="176931" cy="20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3216770" y="5477611"/>
                <a:ext cx="1301880" cy="277445"/>
                <a:chOff x="3216770" y="1625921"/>
                <a:chExt cx="1301880" cy="277445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3216770" y="1764644"/>
                  <a:ext cx="1718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/>
                <p:cNvSpPr/>
                <p:nvPr/>
              </p:nvSpPr>
              <p:spPr>
                <a:xfrm>
                  <a:off x="3388659" y="1625921"/>
                  <a:ext cx="958102" cy="2774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FF0000"/>
                      </a:solidFill>
                    </a:rPr>
                    <a:t>mapper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 flipH="1" flipV="1">
                  <a:off x="4341719" y="1762621"/>
                  <a:ext cx="176931" cy="20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/>
            <p:cNvGrpSpPr/>
            <p:nvPr/>
          </p:nvGrpSpPr>
          <p:grpSpPr>
            <a:xfrm>
              <a:off x="4420267" y="1923064"/>
              <a:ext cx="1004140" cy="4219591"/>
              <a:chOff x="2457890" y="1579978"/>
              <a:chExt cx="1004140" cy="421959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2474259" y="1579978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&lt;k1,v1&gt;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74259" y="2251625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&lt;k2,v2&gt;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474259" y="292327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&lt;k1,v3&gt;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457890" y="3592684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&lt;k2,v4&gt;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23030" y="4023284"/>
                <a:ext cx="228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474259" y="5430237"/>
                <a:ext cx="987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:r>
                  <a:rPr lang="en-US" dirty="0" err="1" smtClean="0"/>
                  <a:t>km,vn</a:t>
                </a:r>
                <a:r>
                  <a:rPr lang="en-US" dirty="0" smtClean="0"/>
                  <a:t>&gt;</a:t>
                </a:r>
                <a:endParaRPr lang="en-US" dirty="0"/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5257230" y="548198"/>
            <a:ext cx="2064084" cy="5844900"/>
            <a:chOff x="5257230" y="548198"/>
            <a:chExt cx="2064084" cy="58449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40740" y="548198"/>
              <a:ext cx="1680574" cy="5844900"/>
              <a:chOff x="5717622" y="365126"/>
              <a:chExt cx="1680574" cy="58449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5717622" y="365126"/>
                <a:ext cx="1680574" cy="58449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Shuffle process:</a:t>
                </a:r>
              </a:p>
              <a:p>
                <a:pPr algn="ctr"/>
                <a:endParaRPr lang="en-US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dirty="0" err="1" smtClean="0">
                    <a:solidFill>
                      <a:sysClr val="windowText" lastClr="000000"/>
                    </a:solidFill>
                  </a:rPr>
                  <a:t>Partitioner</a:t>
                </a:r>
                <a:endParaRPr lang="en-US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&amp;</a:t>
                </a:r>
                <a:endParaRPr lang="en-US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Comparator</a:t>
                </a: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096000" y="2155123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&lt;k1,v1&gt;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095999" y="3564316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&lt;k2,v4&gt;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115255" y="3194984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&lt;k2,v2&gt;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102616" y="2504631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&lt;k1,v3&gt;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115255" y="5197367"/>
                <a:ext cx="987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:r>
                  <a:rPr lang="en-US" dirty="0" err="1" smtClean="0"/>
                  <a:t>km,vn</a:t>
                </a:r>
                <a:r>
                  <a:rPr lang="en-US" dirty="0" smtClean="0"/>
                  <a:t>&gt;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345234" y="2803916"/>
                <a:ext cx="518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dirty="0" smtClean="0"/>
                  <a:t>…</a:t>
                </a:r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345234" y="3827486"/>
                <a:ext cx="518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smtClean="0"/>
                  <a:t>…</a:t>
                </a:r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345502" y="5457903"/>
                <a:ext cx="518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smtClean="0"/>
                  <a:t>…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73147" y="4116169"/>
                <a:ext cx="228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5930153" y="2107730"/>
                <a:ext cx="123712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954507" y="3173248"/>
                <a:ext cx="123712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983182" y="4196818"/>
                <a:ext cx="123712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5983182" y="5144603"/>
                <a:ext cx="123712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983181" y="5938657"/>
                <a:ext cx="123712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/>
            <p:nvPr/>
          </p:nvCxnSpPr>
          <p:spPr>
            <a:xfrm flipH="1" flipV="1">
              <a:off x="5286723" y="2107731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5257230" y="2797765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5286723" y="3428989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5278205" y="4143316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5278205" y="5980620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7085766" y="2546071"/>
            <a:ext cx="2160041" cy="3357188"/>
            <a:chOff x="7085766" y="2546071"/>
            <a:chExt cx="2160041" cy="3357188"/>
          </a:xfrm>
        </p:grpSpPr>
        <p:cxnSp>
          <p:nvCxnSpPr>
            <p:cNvPr id="112" name="Straight Connector 111"/>
            <p:cNvCxnSpPr/>
            <p:nvPr/>
          </p:nvCxnSpPr>
          <p:spPr>
            <a:xfrm flipH="1">
              <a:off x="7090400" y="2810972"/>
              <a:ext cx="8347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7085766" y="3910179"/>
              <a:ext cx="8347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7085766" y="5724554"/>
              <a:ext cx="8347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7920546" y="2546071"/>
              <a:ext cx="1306514" cy="446472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432FF"/>
                  </a:solidFill>
                </a:rPr>
                <a:t>Reducer</a:t>
              </a:r>
              <a:endParaRPr lang="en-US" sz="2400" b="1" dirty="0">
                <a:solidFill>
                  <a:srgbClr val="0432FF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908947" y="3666355"/>
              <a:ext cx="1306514" cy="446472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432FF"/>
                  </a:solidFill>
                </a:rPr>
                <a:t>Reducer</a:t>
              </a:r>
              <a:endParaRPr lang="en-US" sz="2400" b="1" dirty="0">
                <a:solidFill>
                  <a:srgbClr val="0432FF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939293" y="5456787"/>
              <a:ext cx="1306514" cy="446472"/>
            </a:xfrm>
            <a:prstGeom prst="rect">
              <a:avLst/>
            </a:prstGeom>
            <a:noFill/>
            <a:ln w="3810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432FF"/>
                  </a:solidFill>
                </a:rPr>
                <a:t>Reducer</a:t>
              </a:r>
              <a:endParaRPr lang="en-US" sz="2400" b="1" dirty="0">
                <a:solidFill>
                  <a:srgbClr val="0432FF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459503" y="4276975"/>
              <a:ext cx="228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2000" b="1" dirty="0" smtClean="0"/>
                <a:t>.</a:t>
              </a:r>
            </a:p>
            <a:p>
              <a:r>
                <a:rPr lang="is-IS" sz="2000" b="1" dirty="0" smtClean="0"/>
                <a:t>.</a:t>
              </a:r>
            </a:p>
            <a:p>
              <a:r>
                <a:rPr lang="is-IS" sz="2000" b="1" dirty="0" smtClean="0"/>
                <a:t>.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9215461" y="2594711"/>
            <a:ext cx="2073322" cy="3267948"/>
            <a:chOff x="9215461" y="2594711"/>
            <a:chExt cx="2073322" cy="3267948"/>
          </a:xfrm>
        </p:grpSpPr>
        <p:cxnSp>
          <p:nvCxnSpPr>
            <p:cNvPr id="120" name="Straight Connector 119"/>
            <p:cNvCxnSpPr/>
            <p:nvPr/>
          </p:nvCxnSpPr>
          <p:spPr>
            <a:xfrm flipH="1" flipV="1">
              <a:off x="9247329" y="2783658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9215461" y="3915869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9264554" y="5691497"/>
              <a:ext cx="359066" cy="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9574527" y="2594711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Result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574526" y="3687681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Result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574525" y="5493327"/>
              <a:ext cx="762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Result</a:t>
              </a:r>
              <a:endParaRPr lang="en-US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 flipV="1">
              <a:off x="10241495" y="2789097"/>
              <a:ext cx="623729" cy="13237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endCxn id="127" idx="3"/>
            </p:cNvCxnSpPr>
            <p:nvPr/>
          </p:nvCxnSpPr>
          <p:spPr>
            <a:xfrm flipH="1">
              <a:off x="10337170" y="4096694"/>
              <a:ext cx="528054" cy="1581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26" idx="3"/>
            </p:cNvCxnSpPr>
            <p:nvPr/>
          </p:nvCxnSpPr>
          <p:spPr>
            <a:xfrm flipH="1" flipV="1">
              <a:off x="10337171" y="3872347"/>
              <a:ext cx="528053" cy="224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849" y="3889590"/>
              <a:ext cx="377934" cy="490299"/>
            </a:xfrm>
            <a:prstGeom prst="rect">
              <a:avLst/>
            </a:prstGeom>
          </p:spPr>
        </p:pic>
      </p:grpSp>
      <p:grpSp>
        <p:nvGrpSpPr>
          <p:cNvPr id="155" name="Group 154"/>
          <p:cNvGrpSpPr/>
          <p:nvPr/>
        </p:nvGrpSpPr>
        <p:grpSpPr>
          <a:xfrm>
            <a:off x="775817" y="1929602"/>
            <a:ext cx="2351632" cy="4219591"/>
            <a:chOff x="775817" y="1929602"/>
            <a:chExt cx="2351632" cy="4219591"/>
          </a:xfrm>
        </p:grpSpPr>
        <p:sp>
          <p:nvSpPr>
            <p:cNvPr id="5" name="Rectangle 4"/>
            <p:cNvSpPr/>
            <p:nvPr/>
          </p:nvSpPr>
          <p:spPr>
            <a:xfrm>
              <a:off x="967889" y="3678461"/>
              <a:ext cx="860612" cy="6454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Record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Reader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75817" y="4057013"/>
              <a:ext cx="226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2132165" y="2290802"/>
              <a:ext cx="250681" cy="3571857"/>
              <a:chOff x="2226295" y="1941178"/>
              <a:chExt cx="250681" cy="3571857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2261823" y="1941178"/>
                <a:ext cx="215153" cy="17103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2261823" y="2492507"/>
                <a:ext cx="215153" cy="11590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261823" y="3072037"/>
                <a:ext cx="215153" cy="5795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26295" y="3651567"/>
                <a:ext cx="203260" cy="767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261651" y="3659955"/>
                <a:ext cx="215153" cy="1853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363760" y="1929602"/>
              <a:ext cx="763689" cy="4219591"/>
              <a:chOff x="2457890" y="1579978"/>
              <a:chExt cx="763689" cy="421959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474259" y="1579978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Line 1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474259" y="2251625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Line 2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474259" y="2923272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Line 3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457890" y="3592684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Line 4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23030" y="4023284"/>
                <a:ext cx="228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74259" y="5430237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Line n</a:t>
                </a:r>
                <a:endParaRPr lang="en-US" dirty="0"/>
              </a:p>
            </p:txBody>
          </p:sp>
        </p:grpSp>
        <p:cxnSp>
          <p:nvCxnSpPr>
            <p:cNvPr id="139" name="Straight Connector 138"/>
            <p:cNvCxnSpPr>
              <a:stCxn id="5" idx="3"/>
            </p:cNvCxnSpPr>
            <p:nvPr/>
          </p:nvCxnSpPr>
          <p:spPr>
            <a:xfrm>
              <a:off x="1828501" y="4001191"/>
              <a:ext cx="3036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1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Map</a:t>
            </a:r>
            <a:r>
              <a:rPr lang="en-US" b="1" dirty="0" err="1" smtClean="0">
                <a:solidFill>
                  <a:srgbClr val="0432FF"/>
                </a:solidFill>
              </a:rPr>
              <a:t>Reduce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1542221" y="1690688"/>
            <a:ext cx="9107557" cy="4226129"/>
            <a:chOff x="1542221" y="1690688"/>
            <a:chExt cx="9107557" cy="4226129"/>
          </a:xfrm>
        </p:grpSpPr>
        <p:grpSp>
          <p:nvGrpSpPr>
            <p:cNvPr id="5" name="Group 4"/>
            <p:cNvGrpSpPr/>
            <p:nvPr/>
          </p:nvGrpSpPr>
          <p:grpSpPr>
            <a:xfrm>
              <a:off x="1542221" y="1690688"/>
              <a:ext cx="9107557" cy="4226129"/>
              <a:chOff x="633800" y="1923064"/>
              <a:chExt cx="8907071" cy="422612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33800" y="1923064"/>
                <a:ext cx="4738169" cy="4226129"/>
                <a:chOff x="727930" y="1573440"/>
                <a:chExt cx="4738169" cy="4226129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7930" y="2485173"/>
                  <a:ext cx="1157801" cy="2299446"/>
                </a:xfrm>
                <a:prstGeom prst="rect">
                  <a:avLst/>
                </a:prstGeom>
              </p:spPr>
            </p:pic>
            <p:grpSp>
              <p:nvGrpSpPr>
                <p:cNvPr id="49" name="Group 48"/>
                <p:cNvGrpSpPr/>
                <p:nvPr/>
              </p:nvGrpSpPr>
              <p:grpSpPr>
                <a:xfrm>
                  <a:off x="2226295" y="1941178"/>
                  <a:ext cx="250681" cy="3571857"/>
                  <a:chOff x="2226295" y="1941178"/>
                  <a:chExt cx="250681" cy="3571857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 flipV="1">
                    <a:off x="2261823" y="1941178"/>
                    <a:ext cx="215153" cy="171039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 flipV="1">
                    <a:off x="2261823" y="2492507"/>
                    <a:ext cx="215153" cy="115906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 flipV="1">
                    <a:off x="2261823" y="3072037"/>
                    <a:ext cx="215153" cy="57953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2226295" y="3651567"/>
                    <a:ext cx="203260" cy="7679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2261651" y="3659955"/>
                    <a:ext cx="215153" cy="185308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2457890" y="1579978"/>
                  <a:ext cx="763689" cy="4219591"/>
                  <a:chOff x="2457890" y="1579978"/>
                  <a:chExt cx="763689" cy="4219591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474259" y="1579978"/>
                    <a:ext cx="742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Line 1</a:t>
                    </a:r>
                    <a:endParaRPr lang="en-US" dirty="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474259" y="2251625"/>
                    <a:ext cx="742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Line 2</a:t>
                    </a:r>
                    <a:endParaRPr lang="en-US" dirty="0"/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2474259" y="2923272"/>
                    <a:ext cx="742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Line 3</a:t>
                    </a:r>
                    <a:endParaRPr lang="en-US" dirty="0"/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2457890" y="3592684"/>
                    <a:ext cx="742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Line 4</a:t>
                    </a:r>
                    <a:endParaRPr lang="en-US" dirty="0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723030" y="4023284"/>
                    <a:ext cx="22860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s-IS" sz="2000" b="1" dirty="0" smtClean="0"/>
                      <a:t>.</a:t>
                    </a:r>
                  </a:p>
                  <a:p>
                    <a:r>
                      <a:rPr lang="is-IS" sz="2000" b="1" dirty="0" smtClean="0"/>
                      <a:t>.</a:t>
                    </a:r>
                  </a:p>
                  <a:p>
                    <a:r>
                      <a:rPr lang="is-IS" sz="2000" b="1" dirty="0" smtClean="0"/>
                      <a:t>.</a:t>
                    </a: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2474259" y="5430237"/>
                    <a:ext cx="7473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Line n</a:t>
                    </a:r>
                    <a:endParaRPr lang="en-US" dirty="0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3216770" y="1625921"/>
                  <a:ext cx="1301880" cy="4129135"/>
                  <a:chOff x="3216770" y="1625921"/>
                  <a:chExt cx="1301880" cy="4129135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3216770" y="1625921"/>
                    <a:ext cx="1301880" cy="277445"/>
                    <a:chOff x="3216770" y="1625921"/>
                    <a:chExt cx="1301880" cy="277445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V="1">
                      <a:off x="3216770" y="1764644"/>
                      <a:ext cx="171889" cy="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3388659" y="1625921"/>
                      <a:ext cx="958102" cy="27744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mapper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H="1" flipV="1">
                      <a:off x="4341719" y="1762621"/>
                      <a:ext cx="176931" cy="202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3216770" y="2294656"/>
                    <a:ext cx="1301880" cy="277445"/>
                    <a:chOff x="3216770" y="1625921"/>
                    <a:chExt cx="1301880" cy="277445"/>
                  </a:xfrm>
                </p:grpSpPr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V="1">
                      <a:off x="3216770" y="1764644"/>
                      <a:ext cx="171889" cy="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3388659" y="1625921"/>
                      <a:ext cx="958102" cy="27744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mapper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H="1" flipV="1">
                      <a:off x="4341719" y="1762621"/>
                      <a:ext cx="176931" cy="202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3216770" y="2977964"/>
                    <a:ext cx="1301880" cy="277445"/>
                    <a:chOff x="3216770" y="1625921"/>
                    <a:chExt cx="1301880" cy="277445"/>
                  </a:xfrm>
                </p:grpSpPr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 flipV="1">
                      <a:off x="3216770" y="1764644"/>
                      <a:ext cx="171889" cy="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3388659" y="1625921"/>
                      <a:ext cx="958102" cy="27744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mapper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H="1" flipV="1">
                      <a:off x="4341719" y="1762621"/>
                      <a:ext cx="176931" cy="202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216770" y="3659249"/>
                    <a:ext cx="1301880" cy="277445"/>
                    <a:chOff x="3216770" y="1625921"/>
                    <a:chExt cx="1301880" cy="277445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 flipV="1">
                      <a:off x="3216770" y="1764644"/>
                      <a:ext cx="171889" cy="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3388659" y="1625921"/>
                      <a:ext cx="958102" cy="27744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mapper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 flipH="1" flipV="1">
                      <a:off x="4341719" y="1762621"/>
                      <a:ext cx="176931" cy="202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3216770" y="5477611"/>
                    <a:ext cx="1301880" cy="277445"/>
                    <a:chOff x="3216770" y="1625921"/>
                    <a:chExt cx="1301880" cy="277445"/>
                  </a:xfrm>
                </p:grpSpPr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 flipV="1">
                      <a:off x="3216770" y="1764644"/>
                      <a:ext cx="171889" cy="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3388659" y="1625921"/>
                      <a:ext cx="958102" cy="27744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mapper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 flipH="1" flipV="1">
                      <a:off x="4341719" y="1762621"/>
                      <a:ext cx="176931" cy="202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4478328" y="1573440"/>
                  <a:ext cx="987771" cy="4225537"/>
                  <a:chOff x="2421821" y="1579978"/>
                  <a:chExt cx="987771" cy="4225537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74259" y="1579978"/>
                    <a:ext cx="9156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&lt;k1,v1&gt;</a:t>
                    </a:r>
                    <a:endParaRPr 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474259" y="2251625"/>
                    <a:ext cx="9156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&lt;k2,v2&gt;</a:t>
                    </a:r>
                    <a:endParaRPr lang="en-US" dirty="0"/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474259" y="2923272"/>
                    <a:ext cx="9156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&lt;k1,v3&gt;</a:t>
                    </a:r>
                    <a:endParaRPr lang="en-US" dirty="0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457890" y="3592684"/>
                    <a:ext cx="9156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&lt;k2,v4&gt;</a:t>
                    </a:r>
                    <a:endParaRPr lang="en-US" dirty="0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2723030" y="4023284"/>
                    <a:ext cx="22860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s-IS" sz="2000" b="1" dirty="0" smtClean="0"/>
                      <a:t>.</a:t>
                    </a:r>
                  </a:p>
                  <a:p>
                    <a:r>
                      <a:rPr lang="is-IS" sz="2000" b="1" dirty="0" smtClean="0"/>
                      <a:t>.</a:t>
                    </a:r>
                  </a:p>
                  <a:p>
                    <a:r>
                      <a:rPr lang="is-IS" sz="2000" b="1" dirty="0" smtClean="0"/>
                      <a:t>.</a:t>
                    </a: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421821" y="5436183"/>
                    <a:ext cx="987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&lt;</a:t>
                    </a:r>
                    <a:r>
                      <a:rPr lang="en-US" dirty="0" err="1" smtClean="0"/>
                      <a:t>km,vn</a:t>
                    </a:r>
                    <a:r>
                      <a:rPr lang="en-US" dirty="0" smtClean="0"/>
                      <a:t>&gt;</a:t>
                    </a:r>
                    <a:endParaRPr lang="en-US" dirty="0"/>
                  </a:p>
                </p:txBody>
              </p:sp>
            </p:grpSp>
          </p:grpSp>
          <p:cxnSp>
            <p:nvCxnSpPr>
              <p:cNvPr id="13" name="Straight Connector 12"/>
              <p:cNvCxnSpPr>
                <a:stCxn id="16" idx="1"/>
                <a:endCxn id="53" idx="3"/>
              </p:cNvCxnSpPr>
              <p:nvPr/>
            </p:nvCxnSpPr>
            <p:spPr>
              <a:xfrm flipH="1" flipV="1">
                <a:off x="5352271" y="2107730"/>
                <a:ext cx="736533" cy="271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6" idx="1"/>
                <a:endCxn id="55" idx="3"/>
              </p:cNvCxnSpPr>
              <p:nvPr/>
            </p:nvCxnSpPr>
            <p:spPr>
              <a:xfrm flipH="1">
                <a:off x="5352271" y="2378930"/>
                <a:ext cx="736533" cy="10720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6088803" y="2155694"/>
                <a:ext cx="1306514" cy="446472"/>
              </a:xfrm>
              <a:prstGeom prst="rect">
                <a:avLst/>
              </a:prstGeom>
              <a:noFill/>
              <a:ln w="381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0432FF"/>
                    </a:solidFill>
                  </a:rPr>
                  <a:t>Reducer</a:t>
                </a:r>
                <a:endParaRPr lang="en-US" sz="2400" b="1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102715" y="3275752"/>
                <a:ext cx="1306514" cy="446472"/>
              </a:xfrm>
              <a:prstGeom prst="rect">
                <a:avLst/>
              </a:prstGeom>
              <a:noFill/>
              <a:ln w="381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0432FF"/>
                    </a:solidFill>
                  </a:rPr>
                  <a:t>Reducer</a:t>
                </a:r>
                <a:endParaRPr lang="en-US" sz="2400" b="1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146724" y="5270091"/>
                <a:ext cx="1306514" cy="446472"/>
              </a:xfrm>
              <a:prstGeom prst="rect">
                <a:avLst/>
              </a:prstGeom>
              <a:noFill/>
              <a:ln w="381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0432FF"/>
                    </a:solidFill>
                  </a:rPr>
                  <a:t>Reducer</a:t>
                </a:r>
                <a:endParaRPr lang="en-US" sz="2400" b="1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4416" y="4030830"/>
                <a:ext cx="228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  <a:p>
                <a:r>
                  <a:rPr lang="is-IS" sz="2000" b="1" dirty="0" smtClean="0"/>
                  <a:t>.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7409229" y="2372159"/>
                <a:ext cx="359066" cy="45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7430120" y="3498988"/>
                <a:ext cx="359066" cy="45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7446771" y="5488813"/>
                <a:ext cx="359066" cy="45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717688" y="2162110"/>
                <a:ext cx="762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Result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31071" y="3297464"/>
                <a:ext cx="762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Result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747195" y="5304147"/>
                <a:ext cx="762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Result</a:t>
                </a:r>
                <a:endParaRPr lang="en-US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8442473" y="2466243"/>
                <a:ext cx="623729" cy="13237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8538148" y="3773840"/>
                <a:ext cx="528054" cy="15812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8538149" y="3549493"/>
                <a:ext cx="528053" cy="2243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2937" y="3564562"/>
                <a:ext cx="377934" cy="490299"/>
              </a:xfrm>
              <a:prstGeom prst="rect">
                <a:avLst/>
              </a:prstGeom>
            </p:spPr>
          </p:pic>
          <p:cxnSp>
            <p:nvCxnSpPr>
              <p:cNvPr id="30" name="Straight Connector 29"/>
              <p:cNvCxnSpPr/>
              <p:nvPr/>
            </p:nvCxnSpPr>
            <p:spPr>
              <a:xfrm>
                <a:off x="1828501" y="4001191"/>
                <a:ext cx="30366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Connector 95"/>
            <p:cNvCxnSpPr>
              <a:stCxn id="17" idx="1"/>
              <a:endCxn id="54" idx="3"/>
            </p:cNvCxnSpPr>
            <p:nvPr/>
          </p:nvCxnSpPr>
          <p:spPr>
            <a:xfrm flipH="1" flipV="1">
              <a:off x="6366898" y="2547001"/>
              <a:ext cx="767336" cy="7196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" idx="1"/>
              <a:endCxn id="56" idx="3"/>
            </p:cNvCxnSpPr>
            <p:nvPr/>
          </p:nvCxnSpPr>
          <p:spPr>
            <a:xfrm flipH="1">
              <a:off x="6350161" y="3266612"/>
              <a:ext cx="784073" cy="621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6" idx="1"/>
            </p:cNvCxnSpPr>
            <p:nvPr/>
          </p:nvCxnSpPr>
          <p:spPr>
            <a:xfrm flipH="1">
              <a:off x="6251938" y="2146554"/>
              <a:ext cx="868071" cy="23447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7" idx="1"/>
            </p:cNvCxnSpPr>
            <p:nvPr/>
          </p:nvCxnSpPr>
          <p:spPr>
            <a:xfrm flipH="1">
              <a:off x="6237714" y="3266612"/>
              <a:ext cx="896520" cy="15759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8" idx="1"/>
            </p:cNvCxnSpPr>
            <p:nvPr/>
          </p:nvCxnSpPr>
          <p:spPr>
            <a:xfrm flipH="1" flipV="1">
              <a:off x="6178164" y="5149657"/>
              <a:ext cx="1001069" cy="111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8" idx="1"/>
              <a:endCxn id="58" idx="3"/>
            </p:cNvCxnSpPr>
            <p:nvPr/>
          </p:nvCxnSpPr>
          <p:spPr>
            <a:xfrm flipH="1">
              <a:off x="6387040" y="5260951"/>
              <a:ext cx="792193" cy="47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Map</a:t>
            </a:r>
            <a:r>
              <a:rPr lang="en-US" b="1" dirty="0" err="1" smtClean="0">
                <a:solidFill>
                  <a:srgbClr val="0432FF"/>
                </a:solidFill>
              </a:rPr>
              <a:t>Reduce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63537" y="1806585"/>
            <a:ext cx="1331184" cy="2310773"/>
            <a:chOff x="3216770" y="1625921"/>
            <a:chExt cx="1301880" cy="2310773"/>
          </a:xfrm>
        </p:grpSpPr>
        <p:grpSp>
          <p:nvGrpSpPr>
            <p:cNvPr id="59" name="Group 58"/>
            <p:cNvGrpSpPr/>
            <p:nvPr/>
          </p:nvGrpSpPr>
          <p:grpSpPr>
            <a:xfrm>
              <a:off x="3216770" y="1625921"/>
              <a:ext cx="1301880" cy="277445"/>
              <a:chOff x="3216770" y="1625921"/>
              <a:chExt cx="1301880" cy="277445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V="1">
                <a:off x="3216770" y="1764644"/>
                <a:ext cx="17188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3388659" y="1625921"/>
                <a:ext cx="958102" cy="2774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mapper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 flipH="1" flipV="1">
                <a:off x="4341719" y="1762621"/>
                <a:ext cx="176931" cy="20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3216770" y="2294656"/>
              <a:ext cx="1301880" cy="277445"/>
              <a:chOff x="3216770" y="1625921"/>
              <a:chExt cx="1301880" cy="277445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V="1">
                <a:off x="3216770" y="1764644"/>
                <a:ext cx="17188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>
                <a:off x="3388659" y="1625921"/>
                <a:ext cx="958102" cy="2774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mapper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4341719" y="1762621"/>
                <a:ext cx="176931" cy="20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3216770" y="2977964"/>
              <a:ext cx="1301880" cy="277445"/>
              <a:chOff x="3216770" y="1625921"/>
              <a:chExt cx="1301880" cy="27744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V="1">
                <a:off x="3216770" y="1764644"/>
                <a:ext cx="17188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3388659" y="1625921"/>
                <a:ext cx="958102" cy="2774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mapper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4341719" y="1762621"/>
                <a:ext cx="176931" cy="20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3216770" y="3659249"/>
              <a:ext cx="1301880" cy="277445"/>
              <a:chOff x="3216770" y="1625921"/>
              <a:chExt cx="1301880" cy="277445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3216770" y="1764644"/>
                <a:ext cx="17188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3388659" y="1625921"/>
                <a:ext cx="958102" cy="27744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mapper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4341719" y="1762621"/>
                <a:ext cx="176931" cy="20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>
            <a:off x="5838643" y="1748469"/>
            <a:ext cx="1496642" cy="4225537"/>
            <a:chOff x="2421821" y="1579978"/>
            <a:chExt cx="1463697" cy="4225537"/>
          </a:xfrm>
        </p:grpSpPr>
        <p:sp>
          <p:nvSpPr>
            <p:cNvPr id="53" name="TextBox 52"/>
            <p:cNvSpPr txBox="1"/>
            <p:nvPr/>
          </p:nvSpPr>
          <p:spPr>
            <a:xfrm>
              <a:off x="2474259" y="1579978"/>
              <a:ext cx="141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&lt;sensor1,65&gt;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74259" y="2251625"/>
              <a:ext cx="141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&lt;sensor1,63&gt;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74259" y="2923272"/>
              <a:ext cx="141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&lt;sensor1,73&gt;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57890" y="3592684"/>
              <a:ext cx="141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&lt;sensor2,71&gt;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23030" y="4023284"/>
              <a:ext cx="228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2000" b="1" dirty="0" smtClean="0"/>
                <a:t>.</a:t>
              </a:r>
            </a:p>
            <a:p>
              <a:r>
                <a:rPr lang="is-IS" sz="2000" b="1" dirty="0" smtClean="0"/>
                <a:t>.</a:t>
              </a:r>
            </a:p>
            <a:p>
              <a:r>
                <a:rPr lang="is-IS" sz="2000" b="1" dirty="0" smtClean="0"/>
                <a:t>.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21821" y="5436183"/>
              <a:ext cx="1415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&lt;sensorn,70&gt;</a:t>
              </a:r>
              <a:endParaRPr lang="en-US" dirty="0"/>
            </a:p>
          </p:txBody>
        </p:sp>
      </p:grpSp>
      <p:cxnSp>
        <p:nvCxnSpPr>
          <p:cNvPr id="13" name="Straight Connector 12"/>
          <p:cNvCxnSpPr>
            <a:stCxn id="16" idx="1"/>
            <a:endCxn id="53" idx="3"/>
          </p:cNvCxnSpPr>
          <p:nvPr/>
        </p:nvCxnSpPr>
        <p:spPr>
          <a:xfrm flipH="1" flipV="1">
            <a:off x="7335285" y="1933135"/>
            <a:ext cx="488746" cy="276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6" idx="1"/>
            <a:endCxn id="55" idx="3"/>
          </p:cNvCxnSpPr>
          <p:nvPr/>
        </p:nvCxnSpPr>
        <p:spPr>
          <a:xfrm flipH="1">
            <a:off x="7335285" y="2209338"/>
            <a:ext cx="488746" cy="1067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24031" y="1986102"/>
            <a:ext cx="1335922" cy="446472"/>
          </a:xfrm>
          <a:prstGeom prst="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432FF"/>
                </a:solidFill>
              </a:rPr>
              <a:t>Reducer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38256" y="3106160"/>
            <a:ext cx="1335922" cy="446472"/>
          </a:xfrm>
          <a:prstGeom prst="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432FF"/>
                </a:solidFill>
              </a:rPr>
              <a:t>Reducer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83255" y="5100499"/>
            <a:ext cx="1335922" cy="446472"/>
          </a:xfrm>
          <a:prstGeom prst="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432FF"/>
                </a:solidFill>
              </a:rPr>
              <a:t>Reducer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71700" y="3861238"/>
            <a:ext cx="23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b="1" dirty="0" smtClean="0"/>
              <a:t>.</a:t>
            </a:r>
          </a:p>
          <a:p>
            <a:r>
              <a:rPr lang="is-IS" sz="2000" b="1" dirty="0" smtClean="0"/>
              <a:t>.</a:t>
            </a:r>
          </a:p>
          <a:p>
            <a:r>
              <a:rPr lang="is-IS" sz="2000" b="1" dirty="0" smtClean="0"/>
              <a:t>.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9174178" y="2202567"/>
            <a:ext cx="367148" cy="4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9195539" y="3329396"/>
            <a:ext cx="367148" cy="4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9212565" y="5319221"/>
            <a:ext cx="367148" cy="4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89580" y="1992518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Sensor1,avgspeed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503264" y="3127872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Sensor2,avgspeed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519751" y="5134555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Sensor2,avgspeed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97224" y="2060020"/>
            <a:ext cx="566823" cy="3571857"/>
            <a:chOff x="2763813" y="2058426"/>
            <a:chExt cx="566823" cy="3571857"/>
          </a:xfrm>
        </p:grpSpPr>
        <p:grpSp>
          <p:nvGrpSpPr>
            <p:cNvPr id="49" name="Group 48"/>
            <p:cNvGrpSpPr/>
            <p:nvPr/>
          </p:nvGrpSpPr>
          <p:grpSpPr>
            <a:xfrm>
              <a:off x="3074312" y="2058426"/>
              <a:ext cx="256324" cy="3571857"/>
              <a:chOff x="2226295" y="1941178"/>
              <a:chExt cx="250681" cy="3571857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 flipV="1">
                <a:off x="2261823" y="1941178"/>
                <a:ext cx="215153" cy="17103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261823" y="2492507"/>
                <a:ext cx="215153" cy="11590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2261823" y="3072037"/>
                <a:ext cx="215153" cy="5795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226295" y="3651567"/>
                <a:ext cx="203260" cy="767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261651" y="3659955"/>
                <a:ext cx="215153" cy="1853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2763813" y="3768815"/>
              <a:ext cx="3104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>
            <a:stCxn id="17" idx="1"/>
            <a:endCxn id="54" idx="3"/>
          </p:cNvCxnSpPr>
          <p:nvPr/>
        </p:nvCxnSpPr>
        <p:spPr>
          <a:xfrm flipH="1" flipV="1">
            <a:off x="7335285" y="2604782"/>
            <a:ext cx="502971" cy="724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7" idx="1"/>
            <a:endCxn id="56" idx="3"/>
          </p:cNvCxnSpPr>
          <p:nvPr/>
        </p:nvCxnSpPr>
        <p:spPr>
          <a:xfrm flipH="1">
            <a:off x="7318548" y="3329396"/>
            <a:ext cx="519708" cy="616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8" idx="1"/>
          </p:cNvCxnSpPr>
          <p:nvPr/>
        </p:nvCxnSpPr>
        <p:spPr>
          <a:xfrm flipH="1" flipV="1">
            <a:off x="7286475" y="5227684"/>
            <a:ext cx="596780" cy="96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8" idx="1"/>
            <a:endCxn id="58" idx="3"/>
          </p:cNvCxnSpPr>
          <p:nvPr/>
        </p:nvCxnSpPr>
        <p:spPr>
          <a:xfrm flipH="1">
            <a:off x="7286475" y="5323735"/>
            <a:ext cx="596780" cy="465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6774" y="2456899"/>
            <a:ext cx="1683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1:30,sensor1,65</a:t>
            </a:r>
          </a:p>
          <a:p>
            <a:r>
              <a:rPr lang="en-US" dirty="0" smtClean="0"/>
              <a:t>1:35,sensor1,63</a:t>
            </a:r>
          </a:p>
          <a:p>
            <a:r>
              <a:rPr lang="en-US" dirty="0" smtClean="0"/>
              <a:t>1:40,sensor1,75</a:t>
            </a:r>
          </a:p>
          <a:p>
            <a:r>
              <a:rPr lang="en-US" dirty="0" smtClean="0"/>
              <a:t>1:30,sensor2,71</a:t>
            </a:r>
          </a:p>
          <a:p>
            <a:r>
              <a:rPr lang="en-US" dirty="0" smtClean="0"/>
              <a:t>1:35,sensor2,70</a:t>
            </a:r>
          </a:p>
          <a:p>
            <a:r>
              <a:rPr lang="en-US" dirty="0" smtClean="0"/>
              <a:t>1:40,sensor2,60</a:t>
            </a:r>
          </a:p>
          <a:p>
            <a:r>
              <a:rPr lang="en-US" dirty="0" smtClean="0"/>
              <a:t>1:30,sensor3,59</a:t>
            </a:r>
          </a:p>
          <a:p>
            <a:r>
              <a:rPr lang="en-US" dirty="0" smtClean="0"/>
              <a:t>1:35,sensor3,55</a:t>
            </a:r>
          </a:p>
          <a:p>
            <a:r>
              <a:rPr lang="en-US" dirty="0" smtClean="0"/>
              <a:t>1:40,sensor3,47</a:t>
            </a:r>
          </a:p>
          <a:p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2869309" y="1797597"/>
            <a:ext cx="16834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 smtClean="0"/>
              <a:t>1:30,sensor1,65</a:t>
            </a:r>
          </a:p>
          <a:p>
            <a:pPr>
              <a:lnSpc>
                <a:spcPts val="2400"/>
              </a:lnSpc>
            </a:pPr>
            <a:endParaRPr lang="en-US" dirty="0" smtClean="0"/>
          </a:p>
          <a:p>
            <a:pPr>
              <a:lnSpc>
                <a:spcPts val="2400"/>
              </a:lnSpc>
            </a:pPr>
            <a:r>
              <a:rPr lang="en-US" dirty="0" smtClean="0"/>
              <a:t>1:35,sensor1,63</a:t>
            </a:r>
          </a:p>
          <a:p>
            <a:pPr>
              <a:lnSpc>
                <a:spcPts val="2400"/>
              </a:lnSpc>
            </a:pPr>
            <a:endParaRPr lang="en-US" dirty="0" smtClean="0"/>
          </a:p>
          <a:p>
            <a:pPr>
              <a:lnSpc>
                <a:spcPts val="2400"/>
              </a:lnSpc>
            </a:pPr>
            <a:r>
              <a:rPr lang="en-US" dirty="0" smtClean="0"/>
              <a:t>1:40,sensor1,75</a:t>
            </a:r>
          </a:p>
          <a:p>
            <a:pPr>
              <a:lnSpc>
                <a:spcPts val="2400"/>
              </a:lnSpc>
            </a:pPr>
            <a:endParaRPr lang="en-US" dirty="0" smtClean="0"/>
          </a:p>
          <a:p>
            <a:pPr>
              <a:lnSpc>
                <a:spcPts val="2400"/>
              </a:lnSpc>
            </a:pPr>
            <a:r>
              <a:rPr lang="en-US" dirty="0" smtClean="0"/>
              <a:t>1:30,sensor2,71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14749" y="4303558"/>
            <a:ext cx="23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b="1" dirty="0" smtClean="0"/>
              <a:t>.</a:t>
            </a:r>
          </a:p>
          <a:p>
            <a:r>
              <a:rPr lang="is-IS" sz="2000" b="1" dirty="0" smtClean="0"/>
              <a:t>.</a:t>
            </a:r>
          </a:p>
          <a:p>
            <a:r>
              <a:rPr lang="is-IS" sz="2000" b="1" dirty="0" smtClean="0"/>
              <a:t>.</a:t>
            </a:r>
          </a:p>
        </p:txBody>
      </p:sp>
      <p:cxnSp>
        <p:nvCxnSpPr>
          <p:cNvPr id="92" name="Straight Connector 91"/>
          <p:cNvCxnSpPr>
            <a:stCxn id="17" idx="1"/>
          </p:cNvCxnSpPr>
          <p:nvPr/>
        </p:nvCxnSpPr>
        <p:spPr>
          <a:xfrm flipH="1">
            <a:off x="7280012" y="3329396"/>
            <a:ext cx="558244" cy="1674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" idx="1"/>
          </p:cNvCxnSpPr>
          <p:nvPr/>
        </p:nvCxnSpPr>
        <p:spPr>
          <a:xfrm flipH="1">
            <a:off x="7305744" y="2209338"/>
            <a:ext cx="518287" cy="23489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9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Exp1: Wavetronix Re-aggregation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 smtClean="0"/>
              <a:t>CE650C/Lecture6_Hadoop/Exp1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Follow </a:t>
            </a:r>
            <a:r>
              <a:rPr lang="en-US" dirty="0" err="1"/>
              <a:t>README.md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1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3104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High Level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0432FF"/>
                </a:solidFill>
              </a:rPr>
              <a:t>SQL-like</a:t>
            </a:r>
            <a:r>
              <a:rPr lang="en-US" dirty="0" smtClean="0"/>
              <a:t> language for </a:t>
            </a:r>
            <a:r>
              <a:rPr lang="en-US" b="1" u="sng" dirty="0" smtClean="0">
                <a:solidFill>
                  <a:srgbClr val="00B050"/>
                </a:solidFill>
              </a:rPr>
              <a:t>structured data</a:t>
            </a:r>
            <a:r>
              <a:rPr lang="en-US" dirty="0" smtClean="0"/>
              <a:t> in HDFS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43665"/>
            <a:ext cx="3868271" cy="321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SELECT</a:t>
            </a:r>
          </a:p>
          <a:p>
            <a:r>
              <a:rPr lang="en-US" b="1" u="sng" dirty="0" smtClean="0"/>
              <a:t>FROM</a:t>
            </a:r>
          </a:p>
          <a:p>
            <a:r>
              <a:rPr lang="en-US" b="1" u="sng" dirty="0" smtClean="0"/>
              <a:t>WHERE</a:t>
            </a:r>
          </a:p>
          <a:p>
            <a:r>
              <a:rPr lang="en-US" b="1" u="sng" dirty="0" smtClean="0"/>
              <a:t>GROUP/ORDER BY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04764" y="2743665"/>
            <a:ext cx="7046259" cy="35226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A = LOAD “</a:t>
            </a:r>
            <a:r>
              <a:rPr lang="en-US" b="1" u="sng" dirty="0" err="1" smtClean="0"/>
              <a:t>wavetronix.csv</a:t>
            </a:r>
            <a:r>
              <a:rPr lang="en-US" b="1" u="sng" dirty="0" smtClean="0"/>
              <a:t>”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 = GROUP A BY “sensor name”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C = FOREACH GROUP GENERATE </a:t>
            </a:r>
            <a:r>
              <a:rPr lang="en-US" b="1" u="sng" dirty="0" err="1" smtClean="0"/>
              <a:t>avg</a:t>
            </a:r>
            <a:r>
              <a:rPr lang="en-US" b="1" u="sng" dirty="0" smtClean="0"/>
              <a:t>(speed)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Save C 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88" y="261377"/>
            <a:ext cx="1240865" cy="146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4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Exp2: </a:t>
            </a:r>
            <a:r>
              <a:rPr lang="en-US" dirty="0" err="1" smtClean="0"/>
              <a:t>Inrix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200" dirty="0" smtClean="0"/>
              <a:t>TASK</a:t>
            </a:r>
            <a:r>
              <a:rPr lang="en-US" sz="3200" dirty="0"/>
              <a:t>: Find hourly average speed using </a:t>
            </a:r>
            <a:r>
              <a:rPr lang="en-US" sz="3200" dirty="0" err="1"/>
              <a:t>Inrix</a:t>
            </a:r>
            <a:r>
              <a:rPr lang="en-US" sz="3200" dirty="0"/>
              <a:t>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 smtClean="0"/>
              <a:t>CE650C/Lecture6_Hadoop/Exp2 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Follow </a:t>
            </a:r>
            <a:r>
              <a:rPr lang="en-US" dirty="0" err="1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6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518" y="688402"/>
            <a:ext cx="110534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Menlo" charset="0"/>
              </a:rPr>
              <a:t>Inrix_withHeader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LOAD</a:t>
            </a:r>
            <a:r>
              <a:rPr lang="en-US" dirty="0">
                <a:latin typeface="Menlo" charset="0"/>
              </a:rPr>
              <a:t> '</a:t>
            </a:r>
            <a:r>
              <a:rPr lang="en-US" dirty="0" err="1">
                <a:latin typeface="Menlo" charset="0"/>
              </a:rPr>
              <a:t>InrixSegments</a:t>
            </a:r>
            <a:r>
              <a:rPr lang="en-US" dirty="0">
                <a:latin typeface="Menlo" charset="0"/>
              </a:rPr>
              <a:t>/2016/12/12-31-2016.csv' USING </a:t>
            </a:r>
            <a:r>
              <a:rPr lang="en-US" dirty="0" err="1">
                <a:latin typeface="Menlo" charset="0"/>
              </a:rPr>
              <a:t>PigStorage</a:t>
            </a:r>
            <a:r>
              <a:rPr lang="en-US" dirty="0">
                <a:latin typeface="Menlo" charset="0"/>
              </a:rPr>
              <a:t>(',') </a:t>
            </a:r>
            <a:r>
              <a:rPr lang="en-US" b="1" dirty="0" smtClean="0">
                <a:solidFill>
                  <a:srgbClr val="FF0000"/>
                </a:solidFill>
                <a:latin typeface="Menlo" charset="0"/>
              </a:rPr>
              <a:t>AS</a:t>
            </a:r>
            <a:r>
              <a:rPr lang="en-US" dirty="0" smtClean="0">
                <a:latin typeface="Menlo" charset="0"/>
              </a:rPr>
              <a:t> (XD:int,missing1:chararray,missing2:chararray,score:int,speed1:int,speed2:int,speed3:int,traveltime:float,timestamp:chararray</a:t>
            </a:r>
            <a:r>
              <a:rPr lang="en-US" dirty="0">
                <a:latin typeface="Menlo" charset="0"/>
              </a:rPr>
              <a:t>);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Menl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Menlo" charset="0"/>
              </a:rPr>
              <a:t>Inrix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FILTER</a:t>
            </a:r>
            <a:r>
              <a:rPr lang="en-US" dirty="0">
                <a:latin typeface="Menlo" charset="0"/>
              </a:rPr>
              <a:t> </a:t>
            </a:r>
            <a:r>
              <a:rPr lang="en-US" dirty="0" err="1">
                <a:latin typeface="Menlo" charset="0"/>
              </a:rPr>
              <a:t>Inrix_withHeader</a:t>
            </a:r>
            <a:r>
              <a:rPr lang="en-US" dirty="0">
                <a:latin typeface="Menlo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BY</a:t>
            </a:r>
            <a:r>
              <a:rPr lang="en-US" dirty="0">
                <a:latin typeface="Menlo" charset="0"/>
              </a:rPr>
              <a:t> XD &gt; 0;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Menl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Menlo" charset="0"/>
              </a:rPr>
              <a:t>XD_speed_time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FOREACH</a:t>
            </a:r>
            <a:r>
              <a:rPr lang="en-US" dirty="0">
                <a:latin typeface="Menlo" charset="0"/>
              </a:rPr>
              <a:t> </a:t>
            </a:r>
            <a:r>
              <a:rPr lang="en-US" dirty="0" err="1">
                <a:latin typeface="Menlo" charset="0"/>
              </a:rPr>
              <a:t>Inrix</a:t>
            </a:r>
            <a:r>
              <a:rPr lang="en-US" dirty="0">
                <a:latin typeface="Menlo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GENERATE</a:t>
            </a:r>
            <a:r>
              <a:rPr lang="en-US" dirty="0">
                <a:latin typeface="Menlo" charset="0"/>
              </a:rPr>
              <a:t> XD, speed1, </a:t>
            </a:r>
            <a:r>
              <a:rPr lang="en-US" dirty="0" err="1">
                <a:latin typeface="Menlo" charset="0"/>
              </a:rPr>
              <a:t>ToString</a:t>
            </a:r>
            <a:r>
              <a:rPr lang="en-US" dirty="0">
                <a:latin typeface="Menlo" charset="0"/>
              </a:rPr>
              <a:t>(</a:t>
            </a:r>
            <a:r>
              <a:rPr lang="en-US" dirty="0" err="1">
                <a:latin typeface="Menlo" charset="0"/>
              </a:rPr>
              <a:t>ToDate</a:t>
            </a:r>
            <a:r>
              <a:rPr lang="en-US" dirty="0">
                <a:latin typeface="Menlo" charset="0"/>
              </a:rPr>
              <a:t>(CONCAT (SUBSTRING(timestamp, 0, 10), ' ', SUBSTRING(timestamp, 11, 19)), '</a:t>
            </a:r>
            <a:r>
              <a:rPr lang="en-US" dirty="0" err="1">
                <a:latin typeface="Menlo" charset="0"/>
              </a:rPr>
              <a:t>yyyy</a:t>
            </a:r>
            <a:r>
              <a:rPr lang="en-US" dirty="0">
                <a:latin typeface="Menlo" charset="0"/>
              </a:rPr>
              <a:t>-MM-</a:t>
            </a:r>
            <a:r>
              <a:rPr lang="en-US" dirty="0" err="1">
                <a:latin typeface="Menlo" charset="0"/>
              </a:rPr>
              <a:t>dd</a:t>
            </a:r>
            <a:r>
              <a:rPr lang="en-US" dirty="0">
                <a:latin typeface="Menlo" charset="0"/>
              </a:rPr>
              <a:t> </a:t>
            </a:r>
            <a:r>
              <a:rPr lang="en-US" dirty="0" err="1">
                <a:latin typeface="Menlo" charset="0"/>
              </a:rPr>
              <a:t>HH:mm:ss</a:t>
            </a:r>
            <a:r>
              <a:rPr lang="en-US" dirty="0">
                <a:latin typeface="Menlo" charset="0"/>
              </a:rPr>
              <a:t>'),'</a:t>
            </a:r>
            <a:r>
              <a:rPr lang="en-US" dirty="0" err="1">
                <a:latin typeface="Menlo" charset="0"/>
              </a:rPr>
              <a:t>yyyy</a:t>
            </a:r>
            <a:r>
              <a:rPr lang="en-US" dirty="0">
                <a:latin typeface="Menlo" charset="0"/>
              </a:rPr>
              <a:t>-MM-</a:t>
            </a:r>
            <a:r>
              <a:rPr lang="en-US" dirty="0" err="1">
                <a:latin typeface="Menlo" charset="0"/>
              </a:rPr>
              <a:t>dd</a:t>
            </a:r>
            <a:r>
              <a:rPr lang="en-US" dirty="0">
                <a:latin typeface="Menlo" charset="0"/>
              </a:rPr>
              <a:t> HH') AS hour;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Menl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Menlo" charset="0"/>
              </a:rPr>
              <a:t>Hourly </a:t>
            </a:r>
            <a:r>
              <a:rPr lang="en-US" dirty="0">
                <a:latin typeface="Menlo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GROUP</a:t>
            </a:r>
            <a:r>
              <a:rPr lang="en-US" dirty="0">
                <a:latin typeface="Menlo" charset="0"/>
              </a:rPr>
              <a:t> </a:t>
            </a:r>
            <a:r>
              <a:rPr lang="en-US" dirty="0" err="1">
                <a:latin typeface="Menlo" charset="0"/>
              </a:rPr>
              <a:t>XD_speed_time</a:t>
            </a:r>
            <a:r>
              <a:rPr lang="en-US" dirty="0">
                <a:latin typeface="Menlo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BY</a:t>
            </a:r>
            <a:r>
              <a:rPr lang="en-US" dirty="0">
                <a:latin typeface="Menlo" charset="0"/>
              </a:rPr>
              <a:t> (XD, hour</a:t>
            </a:r>
            <a:r>
              <a:rPr lang="en-US" dirty="0" smtClean="0">
                <a:latin typeface="Menlo" charset="0"/>
              </a:rPr>
              <a:t>);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Menl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Menlo" charset="0"/>
              </a:rPr>
              <a:t>data =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FOREACH</a:t>
            </a:r>
            <a:r>
              <a:rPr lang="en-US" dirty="0">
                <a:latin typeface="Menlo" charset="0"/>
              </a:rPr>
              <a:t> Hourly </a:t>
            </a:r>
            <a:r>
              <a:rPr lang="en-US" b="1" dirty="0">
                <a:solidFill>
                  <a:srgbClr val="FF0000"/>
                </a:solidFill>
                <a:latin typeface="Menlo" charset="0"/>
              </a:rPr>
              <a:t>GENERATE</a:t>
            </a:r>
            <a:r>
              <a:rPr lang="en-US" dirty="0">
                <a:latin typeface="Menlo" charset="0"/>
              </a:rPr>
              <a:t> </a:t>
            </a:r>
            <a:r>
              <a:rPr lang="en-US" dirty="0" err="1">
                <a:latin typeface="Menlo" charset="0"/>
              </a:rPr>
              <a:t>group.XD</a:t>
            </a:r>
            <a:r>
              <a:rPr lang="en-US" dirty="0">
                <a:latin typeface="Menlo" charset="0"/>
              </a:rPr>
              <a:t>, </a:t>
            </a:r>
            <a:r>
              <a:rPr lang="en-US" dirty="0" err="1" smtClean="0">
                <a:latin typeface="Menlo" charset="0"/>
              </a:rPr>
              <a:t>group.hour,AVG</a:t>
            </a:r>
            <a:r>
              <a:rPr lang="en-US" dirty="0" smtClean="0">
                <a:latin typeface="Menlo" charset="0"/>
              </a:rPr>
              <a:t>(XD_speed_time.speed1</a:t>
            </a:r>
            <a:r>
              <a:rPr lang="en-US" dirty="0">
                <a:latin typeface="Menlo" charset="0"/>
              </a:rPr>
              <a:t>);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Menl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Menlo" charset="0"/>
              </a:rPr>
              <a:t>STORE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data INTO 'Shuo/</a:t>
            </a:r>
            <a:r>
              <a:rPr lang="en-US" dirty="0" err="1">
                <a:latin typeface="Menlo" charset="0"/>
              </a:rPr>
              <a:t>testoutput</a:t>
            </a:r>
            <a:r>
              <a:rPr lang="en-US" dirty="0">
                <a:latin typeface="Menlo" charset="0"/>
              </a:rPr>
              <a:t>' USING </a:t>
            </a:r>
            <a:r>
              <a:rPr lang="en-US" dirty="0" err="1">
                <a:latin typeface="Menlo" charset="0"/>
              </a:rPr>
              <a:t>PigStorage</a:t>
            </a:r>
            <a:r>
              <a:rPr lang="en-US" dirty="0">
                <a:latin typeface="Menlo" charset="0"/>
              </a:rPr>
              <a:t>(',');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Menlo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Menlo" charset="0"/>
              </a:rPr>
              <a:t>dataout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>
                <a:latin typeface="Menlo" charset="0"/>
              </a:rPr>
              <a:t>= LIMIT data 100;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Menlo" charset="0"/>
              </a:rPr>
              <a:t>dump </a:t>
            </a:r>
            <a:r>
              <a:rPr lang="en-US" dirty="0" err="1">
                <a:latin typeface="Menlo" charset="0"/>
              </a:rPr>
              <a:t>dataout</a:t>
            </a:r>
            <a:r>
              <a:rPr lang="en-US" dirty="0">
                <a:latin typeface="Menlo" charset="0"/>
              </a:rPr>
              <a:t>;</a:t>
            </a:r>
            <a:endParaRPr lang="en-US" dirty="0"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118" y="2043953"/>
            <a:ext cx="10623175" cy="1479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5118" y="3729318"/>
            <a:ext cx="6320117" cy="1149362"/>
          </a:xfrm>
          <a:prstGeom prst="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2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Exp3: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Find maximum temperature and maximum precipitation every half an hour for a given </a:t>
            </a:r>
            <a:r>
              <a:rPr lang="en-US" dirty="0" err="1"/>
              <a:t>gid</a:t>
            </a:r>
            <a:r>
              <a:rPr lang="en-US" dirty="0"/>
              <a:t> using weather data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 smtClean="0"/>
              <a:t>CE650C/Lecture6_Hadoop/Exp3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Follow </a:t>
            </a:r>
            <a:r>
              <a:rPr lang="en-US" dirty="0" err="1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0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Exp4: Speed vs.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Match </a:t>
            </a:r>
            <a:r>
              <a:rPr lang="en-US" dirty="0"/>
              <a:t>the speed with weather for a given work zone using both </a:t>
            </a:r>
            <a:r>
              <a:rPr lang="en-US" dirty="0" err="1"/>
              <a:t>wavetronix</a:t>
            </a:r>
            <a:r>
              <a:rPr lang="en-US" dirty="0"/>
              <a:t> data and weather data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 err="1"/>
              <a:t>github</a:t>
            </a:r>
            <a:r>
              <a:rPr lang="en-US" dirty="0"/>
              <a:t> repo </a:t>
            </a:r>
            <a:r>
              <a:rPr lang="en-US" dirty="0" smtClean="0"/>
              <a:t>CE650C/Lecture6_Hadoop/Exp4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Follow </a:t>
            </a:r>
            <a:r>
              <a:rPr lang="en-US" dirty="0" err="1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3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– a distributed computing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3507"/>
            <a:ext cx="6275294" cy="3647328"/>
          </a:xfrm>
        </p:spPr>
        <p:txBody>
          <a:bodyPr>
            <a:normAutofit/>
          </a:bodyPr>
          <a:lstStyle/>
          <a:p>
            <a:r>
              <a:rPr lang="en-US" b="1" dirty="0" smtClean="0"/>
              <a:t>Hadoop Distributed File System (HDFS)</a:t>
            </a:r>
          </a:p>
          <a:p>
            <a:endParaRPr lang="en-US" b="1" dirty="0" smtClean="0"/>
          </a:p>
          <a:p>
            <a:r>
              <a:rPr lang="en-US" b="1" dirty="0" smtClean="0"/>
              <a:t>Hadoop </a:t>
            </a:r>
            <a:r>
              <a:rPr lang="en-US" b="1" dirty="0" err="1" smtClean="0"/>
              <a:t>MapReduce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Hadoop YARN</a:t>
            </a:r>
          </a:p>
          <a:p>
            <a:endParaRPr lang="en-US" b="1" dirty="0" smtClean="0"/>
          </a:p>
          <a:p>
            <a:r>
              <a:rPr lang="en-US" b="1" dirty="0" smtClean="0"/>
              <a:t>Hadoop Common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65827" y="1687512"/>
            <a:ext cx="9191067" cy="4323323"/>
            <a:chOff x="2265827" y="1687512"/>
            <a:chExt cx="9191067" cy="4323323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7557247" y="2363507"/>
              <a:ext cx="3899647" cy="36473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- </a:t>
              </a:r>
              <a:r>
                <a:rPr lang="en-US" b="1" dirty="0" smtClean="0">
                  <a:solidFill>
                    <a:srgbClr val="FF0000"/>
                  </a:solidFill>
                </a:rPr>
                <a:t>Play ground</a:t>
              </a:r>
            </a:p>
            <a:p>
              <a:endParaRPr lang="en-US" b="1" dirty="0" smtClean="0">
                <a:solidFill>
                  <a:srgbClr val="FF0000"/>
                </a:solidFill>
              </a:endParaRPr>
            </a:p>
            <a:p>
              <a:pPr marL="0" indent="0">
                <a:buNone/>
              </a:pPr>
              <a:r>
                <a:rPr lang="en-US" b="1" dirty="0" smtClean="0">
                  <a:solidFill>
                    <a:srgbClr val="FF0000"/>
                  </a:solidFill>
                </a:rPr>
                <a:t>- Skills, Tactics</a:t>
              </a:r>
            </a:p>
            <a:p>
              <a:endParaRPr lang="en-US" b="1" dirty="0" smtClean="0">
                <a:solidFill>
                  <a:srgbClr val="FF0000"/>
                </a:solidFill>
              </a:endParaRPr>
            </a:p>
            <a:p>
              <a:pPr marL="0" indent="0">
                <a:buNone/>
              </a:pPr>
              <a:r>
                <a:rPr lang="en-US" b="1" dirty="0" smtClean="0">
                  <a:solidFill>
                    <a:srgbClr val="FF0000"/>
                  </a:solidFill>
                </a:rPr>
                <a:t>- Manager</a:t>
              </a:r>
            </a:p>
            <a:p>
              <a:endParaRPr lang="en-US" b="1" dirty="0" smtClean="0">
                <a:solidFill>
                  <a:srgbClr val="FF0000"/>
                </a:solidFill>
              </a:endParaRPr>
            </a:p>
            <a:p>
              <a:pPr marL="0" indent="0">
                <a:buNone/>
              </a:pPr>
              <a:r>
                <a:rPr lang="en-US" b="1" dirty="0" smtClean="0">
                  <a:solidFill>
                    <a:srgbClr val="FF0000"/>
                  </a:solidFill>
                </a:rPr>
                <a:t>- Other supporting staff</a:t>
              </a:r>
            </a:p>
            <a:p>
              <a:endParaRPr lang="en-US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265827" y="1687512"/>
              <a:ext cx="8370796" cy="6759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smtClean="0">
                  <a:solidFill>
                    <a:srgbClr val="FF0000"/>
                  </a:solidFill>
                </a:rPr>
                <a:t>Suppose you are a football player (data is the ball): 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4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Experiments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58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Exp0: Login </a:t>
            </a:r>
            <a:r>
              <a:rPr lang="en-US" dirty="0"/>
              <a:t>and upload files to </a:t>
            </a:r>
            <a:r>
              <a:rPr lang="en-US" dirty="0" smtClean="0"/>
              <a:t>HDFS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MapReduce in Python</a:t>
            </a:r>
          </a:p>
          <a:p>
            <a:pPr lvl="1"/>
            <a:r>
              <a:rPr lang="en-US" dirty="0" smtClean="0"/>
              <a:t>Exp1: Re-aggregated </a:t>
            </a:r>
            <a:r>
              <a:rPr lang="en-US" dirty="0"/>
              <a:t>W</a:t>
            </a:r>
            <a:r>
              <a:rPr lang="en-US" dirty="0" smtClean="0"/>
              <a:t>avetronix data from 20s into 5min</a:t>
            </a:r>
          </a:p>
          <a:p>
            <a:pPr lvl="1"/>
            <a:endParaRPr lang="en-US" dirty="0"/>
          </a:p>
          <a:p>
            <a:r>
              <a:rPr lang="en-US" dirty="0" smtClean="0"/>
              <a:t>PIG script</a:t>
            </a:r>
          </a:p>
          <a:p>
            <a:pPr lvl="1"/>
            <a:r>
              <a:rPr lang="en-US" dirty="0" smtClean="0"/>
              <a:t>Exp2: Find </a:t>
            </a:r>
            <a:r>
              <a:rPr lang="en-US" dirty="0"/>
              <a:t>hourly </a:t>
            </a:r>
            <a:r>
              <a:rPr lang="en-US" dirty="0" smtClean="0"/>
              <a:t>average speed using </a:t>
            </a:r>
            <a:r>
              <a:rPr lang="en-US" dirty="0" err="1" smtClean="0"/>
              <a:t>Inrix</a:t>
            </a:r>
            <a:r>
              <a:rPr lang="en-US" dirty="0" smtClean="0"/>
              <a:t>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Exp3: </a:t>
            </a:r>
            <a:r>
              <a:rPr lang="en-US" dirty="0"/>
              <a:t>Find </a:t>
            </a:r>
            <a:r>
              <a:rPr lang="en-US" dirty="0" smtClean="0"/>
              <a:t>maximum temperature and maximum precipitation every half an hour for a given </a:t>
            </a:r>
            <a:r>
              <a:rPr lang="en-US" dirty="0" err="1" smtClean="0"/>
              <a:t>gid</a:t>
            </a:r>
            <a:r>
              <a:rPr lang="en-US" dirty="0" smtClean="0"/>
              <a:t> using weather data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Exp4: Match the speed with weather for a given work zone using both </a:t>
            </a:r>
            <a:r>
              <a:rPr lang="en-US" dirty="0" err="1" smtClean="0"/>
              <a:t>wavetronix</a:t>
            </a:r>
            <a:r>
              <a:rPr lang="en-US" dirty="0" smtClean="0"/>
              <a:t> data and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3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Distributed File System (HDFS)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99564" y="1631477"/>
            <a:ext cx="10608938" cy="4581904"/>
            <a:chOff x="999564" y="1631477"/>
            <a:chExt cx="10608938" cy="45819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"/>
            <a:stretch/>
          </p:blipFill>
          <p:spPr>
            <a:xfrm>
              <a:off x="999564" y="2098580"/>
              <a:ext cx="1568076" cy="411480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"/>
            <a:stretch/>
          </p:blipFill>
          <p:spPr>
            <a:xfrm>
              <a:off x="3317127" y="2098580"/>
              <a:ext cx="1568076" cy="411480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"/>
            <a:stretch/>
          </p:blipFill>
          <p:spPr>
            <a:xfrm>
              <a:off x="5634690" y="2098580"/>
              <a:ext cx="1568076" cy="411480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"/>
            <a:stretch/>
          </p:blipFill>
          <p:spPr>
            <a:xfrm>
              <a:off x="9404535" y="2004450"/>
              <a:ext cx="1568076" cy="411480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785984" y="3707907"/>
              <a:ext cx="10353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4000" b="1" smtClean="0"/>
                <a:t>......</a:t>
              </a:r>
              <a:endParaRPr lang="en-US" sz="4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578" y="1631477"/>
              <a:ext cx="1298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Computer 1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52141" y="1631477"/>
              <a:ext cx="1298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Computer 2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69704" y="1631477"/>
              <a:ext cx="1298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Computer 3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539549" y="1631477"/>
              <a:ext cx="141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Computer 16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11928" y="3523241"/>
              <a:ext cx="585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4TB</a:t>
              </a:r>
              <a:endParaRPr lang="en-US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40901" y="3507852"/>
              <a:ext cx="585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4TB</a:t>
              </a:r>
              <a:endParaRPr lang="en-US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24656" y="3507852"/>
              <a:ext cx="585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4TB</a:t>
              </a:r>
              <a:endParaRPr lang="en-US" sz="2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023085" y="3507852"/>
              <a:ext cx="585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4TB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22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Structure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022878" y="1690688"/>
            <a:ext cx="10187032" cy="4403450"/>
            <a:chOff x="1022878" y="1690688"/>
            <a:chExt cx="10187032" cy="4403450"/>
          </a:xfrm>
        </p:grpSpPr>
        <p:grpSp>
          <p:nvGrpSpPr>
            <p:cNvPr id="15" name="Group 14"/>
            <p:cNvGrpSpPr/>
            <p:nvPr/>
          </p:nvGrpSpPr>
          <p:grpSpPr>
            <a:xfrm>
              <a:off x="1022878" y="1690688"/>
              <a:ext cx="1298048" cy="4403450"/>
              <a:chOff x="1119131" y="1544149"/>
              <a:chExt cx="1298048" cy="440345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1127430" y="1913481"/>
                <a:ext cx="1237130" cy="40341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478653" y="2420471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1TB</a:t>
                </a:r>
                <a:endParaRPr lang="en-US" sz="2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78653" y="4491317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3TB</a:t>
                </a:r>
                <a:endParaRPr lang="en-US" sz="2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129553" y="3146612"/>
                <a:ext cx="12371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119131" y="1544149"/>
                <a:ext cx="1298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Computer 1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672149" y="1690688"/>
              <a:ext cx="1298048" cy="4403450"/>
              <a:chOff x="1119131" y="1544149"/>
              <a:chExt cx="1298048" cy="440345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127430" y="1913481"/>
                <a:ext cx="1237130" cy="40341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78653" y="2420471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1TB</a:t>
                </a:r>
                <a:endParaRPr lang="en-US" sz="2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78653" y="4491317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3TB</a:t>
                </a:r>
                <a:endParaRPr lang="en-US" sz="20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129553" y="3146612"/>
                <a:ext cx="12371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119131" y="1544149"/>
                <a:ext cx="1298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Computer 2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268801" y="1690688"/>
              <a:ext cx="1298048" cy="4403450"/>
              <a:chOff x="1119131" y="1544149"/>
              <a:chExt cx="1298048" cy="440345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127430" y="1913481"/>
                <a:ext cx="1237130" cy="40341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478653" y="2420471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1TB</a:t>
                </a:r>
                <a:endParaRPr lang="en-US" sz="2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78653" y="4491317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3TB</a:t>
                </a:r>
                <a:endParaRPr lang="en-US" sz="2000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129553" y="3146612"/>
                <a:ext cx="12371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119131" y="1544149"/>
                <a:ext cx="1298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Computer 3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794843" y="1690688"/>
              <a:ext cx="1415067" cy="4403450"/>
              <a:chOff x="1119131" y="1544149"/>
              <a:chExt cx="1415067" cy="440345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27430" y="1913481"/>
                <a:ext cx="1237130" cy="40341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78653" y="2420471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1TB</a:t>
                </a:r>
                <a:endParaRPr lang="en-US" sz="2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78653" y="4491317"/>
                <a:ext cx="579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3TB</a:t>
                </a:r>
                <a:endParaRPr lang="en-US" sz="2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129553" y="3146612"/>
                <a:ext cx="12371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119131" y="1544149"/>
                <a:ext cx="1415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Computer 16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7090742" y="3492304"/>
              <a:ext cx="14574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b="1" smtClean="0"/>
                <a:t>......…...</a:t>
              </a:r>
              <a:endParaRPr lang="en-US" sz="32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9054" y="1875354"/>
            <a:ext cx="10011218" cy="1354217"/>
            <a:chOff x="1029054" y="1875354"/>
            <a:chExt cx="10011218" cy="1354217"/>
          </a:xfrm>
        </p:grpSpPr>
        <p:sp>
          <p:nvSpPr>
            <p:cNvPr id="35" name="TextBox 34"/>
            <p:cNvSpPr txBox="1"/>
            <p:nvPr/>
          </p:nvSpPr>
          <p:spPr>
            <a:xfrm>
              <a:off x="6462278" y="1875354"/>
              <a:ext cx="2399824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Local machine:</a:t>
              </a:r>
              <a:endParaRPr lang="en-US" sz="2800" b="1" dirty="0">
                <a:solidFill>
                  <a:srgbClr val="FF0000"/>
                </a:solidFill>
              </a:endParaRPr>
            </a:p>
            <a:p>
              <a:r>
                <a:rPr lang="en-US" dirty="0" smtClean="0"/>
                <a:t>	</a:t>
              </a:r>
              <a:r>
                <a:rPr lang="en-US" dirty="0" err="1" smtClean="0">
                  <a:solidFill>
                    <a:srgbClr val="FF0000"/>
                  </a:solidFill>
                </a:rPr>
                <a:t>ls</a:t>
              </a:r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en-US" dirty="0" smtClean="0">
                  <a:solidFill>
                    <a:srgbClr val="FF0000"/>
                  </a:solidFill>
                </a:rPr>
                <a:t>	</a:t>
              </a:r>
              <a:r>
                <a:rPr lang="en-US" dirty="0" err="1">
                  <a:solidFill>
                    <a:srgbClr val="FF0000"/>
                  </a:solidFill>
                </a:rPr>
                <a:t>m</a:t>
              </a:r>
              <a:r>
                <a:rPr lang="en-US" dirty="0" err="1" smtClean="0">
                  <a:solidFill>
                    <a:srgbClr val="FF0000"/>
                  </a:solidFill>
                </a:rPr>
                <a:t>kdir</a:t>
              </a:r>
              <a:endParaRPr lang="en-US" dirty="0" smtClean="0">
                <a:solidFill>
                  <a:srgbClr val="FF0000"/>
                </a:solidFill>
              </a:endParaRPr>
            </a:p>
            <a:p>
              <a:r>
                <a:rPr lang="is-IS" dirty="0" smtClean="0">
                  <a:solidFill>
                    <a:srgbClr val="FF0000"/>
                  </a:solidFill>
                </a:rPr>
                <a:t>	….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29054" y="2060020"/>
              <a:ext cx="1239253" cy="11269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670897" y="2057333"/>
              <a:ext cx="1239253" cy="11269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274977" y="2065939"/>
              <a:ext cx="1239253" cy="11269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9801019" y="2057332"/>
              <a:ext cx="1239253" cy="112693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03253" y="139018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10.29.19.6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726642" y="139018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10.29.19.10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20286" y="137149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10.29.19.11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416859" y="3385583"/>
            <a:ext cx="10936941" cy="2739901"/>
            <a:chOff x="416859" y="3385583"/>
            <a:chExt cx="10936941" cy="2739901"/>
          </a:xfrm>
        </p:grpSpPr>
        <p:sp>
          <p:nvSpPr>
            <p:cNvPr id="46" name="TextBox 45"/>
            <p:cNvSpPr txBox="1"/>
            <p:nvPr/>
          </p:nvSpPr>
          <p:spPr>
            <a:xfrm>
              <a:off x="6462278" y="4140758"/>
              <a:ext cx="2501582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</a:rPr>
                <a:t>HDFS:</a:t>
              </a:r>
              <a:endParaRPr lang="en-US" sz="2800" b="1" dirty="0">
                <a:solidFill>
                  <a:srgbClr val="00B050"/>
                </a:solidFill>
              </a:endParaRPr>
            </a:p>
            <a:p>
              <a:r>
                <a:rPr lang="en-US" dirty="0" smtClean="0">
                  <a:solidFill>
                    <a:srgbClr val="00B050"/>
                  </a:solidFill>
                </a:rPr>
                <a:t>	</a:t>
              </a:r>
              <a:r>
                <a:rPr lang="en-US" dirty="0" err="1" smtClean="0">
                  <a:solidFill>
                    <a:srgbClr val="00B050"/>
                  </a:solidFill>
                </a:rPr>
                <a:t>hdfs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r>
                <a:rPr lang="en-US" dirty="0" err="1" smtClean="0">
                  <a:solidFill>
                    <a:srgbClr val="00B050"/>
                  </a:solidFill>
                </a:rPr>
                <a:t>dfs</a:t>
              </a:r>
              <a:r>
                <a:rPr lang="en-US" dirty="0" smtClean="0">
                  <a:solidFill>
                    <a:srgbClr val="00B050"/>
                  </a:solidFill>
                </a:rPr>
                <a:t> -</a:t>
              </a:r>
              <a:r>
                <a:rPr lang="en-US" dirty="0" err="1" smtClean="0">
                  <a:solidFill>
                    <a:srgbClr val="00B050"/>
                  </a:solidFill>
                </a:rPr>
                <a:t>ls</a:t>
              </a:r>
              <a:endParaRPr lang="en-US" dirty="0" smtClean="0">
                <a:solidFill>
                  <a:srgbClr val="00B050"/>
                </a:solidFill>
              </a:endParaRPr>
            </a:p>
            <a:p>
              <a:r>
                <a:rPr lang="en-US" dirty="0" smtClean="0">
                  <a:solidFill>
                    <a:srgbClr val="00B050"/>
                  </a:solidFill>
                </a:rPr>
                <a:t>	</a:t>
              </a:r>
              <a:r>
                <a:rPr lang="en-US" dirty="0" err="1" smtClean="0">
                  <a:solidFill>
                    <a:srgbClr val="00B050"/>
                  </a:solidFill>
                </a:rPr>
                <a:t>hdfs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r>
                <a:rPr lang="en-US" dirty="0" err="1" smtClean="0">
                  <a:solidFill>
                    <a:srgbClr val="00B050"/>
                  </a:solidFill>
                </a:rPr>
                <a:t>dfs</a:t>
              </a:r>
              <a:r>
                <a:rPr lang="en-US" dirty="0" smtClean="0">
                  <a:solidFill>
                    <a:srgbClr val="00B050"/>
                  </a:solidFill>
                </a:rPr>
                <a:t> -</a:t>
              </a:r>
              <a:r>
                <a:rPr lang="en-US" dirty="0" err="1" smtClean="0">
                  <a:solidFill>
                    <a:srgbClr val="00B050"/>
                  </a:solidFill>
                </a:rPr>
                <a:t>mkdir</a:t>
              </a:r>
              <a:endParaRPr lang="en-US" dirty="0" smtClean="0">
                <a:solidFill>
                  <a:srgbClr val="00B050"/>
                </a:solidFill>
              </a:endParaRPr>
            </a:p>
            <a:p>
              <a:r>
                <a:rPr lang="is-IS" dirty="0" smtClean="0">
                  <a:solidFill>
                    <a:srgbClr val="00B050"/>
                  </a:solidFill>
                </a:rPr>
                <a:t>	….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16859" y="3385583"/>
              <a:ext cx="10936941" cy="2739901"/>
              <a:chOff x="416859" y="3385583"/>
              <a:chExt cx="10936941" cy="273990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16859" y="3385583"/>
                <a:ext cx="10936941" cy="2708555"/>
              </a:xfrm>
              <a:prstGeom prst="roundRect">
                <a:avLst/>
              </a:prstGeom>
              <a:noFill/>
              <a:ln w="38100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871629" y="5602264"/>
                <a:ext cx="10118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smtClean="0">
                    <a:solidFill>
                      <a:srgbClr val="00B050"/>
                    </a:solidFill>
                  </a:rPr>
                  <a:t>48 TB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Stored in HDFS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1069391" y="1398225"/>
            <a:ext cx="9645484" cy="4881550"/>
            <a:chOff x="1069391" y="1398225"/>
            <a:chExt cx="9645484" cy="4881550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391" y="1398225"/>
              <a:ext cx="9645484" cy="4881550"/>
              <a:chOff x="1069391" y="1398225"/>
              <a:chExt cx="9645484" cy="48815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069391" y="1398225"/>
                <a:ext cx="1237133" cy="4881550"/>
                <a:chOff x="1069391" y="1398225"/>
                <a:chExt cx="1237133" cy="488155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6" name="Round Same Side Corner Rectangle 5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ound Same Side Corner Rectangle 6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1069391" y="1398225"/>
                  <a:ext cx="1217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10.29.19.6</a:t>
                  </a:r>
                </a:p>
                <a:p>
                  <a:r>
                    <a:rPr lang="en-US" dirty="0" smtClean="0"/>
                    <a:t>computer1</a:t>
                  </a:r>
                  <a:endParaRPr lang="en-US" dirty="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2795097" y="1398225"/>
                <a:ext cx="1293944" cy="4881550"/>
                <a:chOff x="1069391" y="1398225"/>
                <a:chExt cx="1293944" cy="488155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56" name="Round Same Side Corner Rectangle 55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ound Same Side Corner Rectangle 56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1069391" y="1398225"/>
                  <a:ext cx="129394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10.29.19.10</a:t>
                  </a:r>
                </a:p>
                <a:p>
                  <a:r>
                    <a:rPr lang="en-US" dirty="0" smtClean="0"/>
                    <a:t>computer2</a:t>
                  </a:r>
                  <a:endParaRPr lang="en-US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501311" y="1398225"/>
                <a:ext cx="1293944" cy="4881550"/>
                <a:chOff x="1069391" y="1398225"/>
                <a:chExt cx="1293944" cy="488155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61" name="Round Same Side Corner Rectangle 60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ound Same Side Corner Rectangle 61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1069391" y="1398225"/>
                  <a:ext cx="129394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10.29.19.11</a:t>
                  </a:r>
                </a:p>
                <a:p>
                  <a:r>
                    <a:rPr lang="en-US" dirty="0" smtClean="0"/>
                    <a:t>computer3</a:t>
                  </a:r>
                  <a:endParaRPr lang="en-US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9380214" y="1398225"/>
                <a:ext cx="1334661" cy="4881550"/>
                <a:chOff x="1069391" y="1398225"/>
                <a:chExt cx="1334661" cy="4881550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66" name="Round Same Side Corner Rectangle 65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ound Same Side Corner Rectangle 66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1069391" y="1398225"/>
                  <a:ext cx="133466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 smtClean="0"/>
                </a:p>
                <a:p>
                  <a:r>
                    <a:rPr lang="en-US" dirty="0" smtClean="0"/>
                    <a:t>computer16</a:t>
                  </a:r>
                  <a:endParaRPr lang="en-US" dirty="0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359726" y="2356163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084109" y="2354456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780971" y="2354456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663366" y="2354456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658620" y="2069800"/>
              <a:ext cx="838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b="1" smtClean="0"/>
                <a:t>......</a:t>
              </a:r>
              <a:endParaRPr lang="en-US" sz="3200" b="1" dirty="0"/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551329" y="3033687"/>
            <a:ext cx="10569389" cy="3246087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 Arrow 74"/>
          <p:cNvSpPr/>
          <p:nvPr/>
        </p:nvSpPr>
        <p:spPr>
          <a:xfrm rot="5400000">
            <a:off x="5613892" y="2496295"/>
            <a:ext cx="831867" cy="879322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Data 75"/>
          <p:cNvSpPr/>
          <p:nvPr/>
        </p:nvSpPr>
        <p:spPr>
          <a:xfrm>
            <a:off x="6403808" y="1541990"/>
            <a:ext cx="697654" cy="1342997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540646" y="2044556"/>
            <a:ext cx="56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.txt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227017" y="3669522"/>
            <a:ext cx="697654" cy="1342997"/>
            <a:chOff x="6227017" y="3669522"/>
            <a:chExt cx="697654" cy="1342997"/>
          </a:xfrm>
        </p:grpSpPr>
        <p:sp>
          <p:nvSpPr>
            <p:cNvPr id="78" name="Data 77"/>
            <p:cNvSpPr/>
            <p:nvPr/>
          </p:nvSpPr>
          <p:spPr>
            <a:xfrm>
              <a:off x="6227017" y="3669522"/>
              <a:ext cx="697654" cy="1342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336805" y="4061012"/>
              <a:ext cx="536478" cy="8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307605" y="4535925"/>
              <a:ext cx="536478" cy="8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81762" y="368463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46141" y="41142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b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99421" y="45735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87302" y="3818222"/>
            <a:ext cx="697654" cy="1342997"/>
            <a:chOff x="6227017" y="3669522"/>
            <a:chExt cx="697654" cy="1342997"/>
          </a:xfrm>
        </p:grpSpPr>
        <p:sp>
          <p:nvSpPr>
            <p:cNvPr id="91" name="Data 90"/>
            <p:cNvSpPr/>
            <p:nvPr/>
          </p:nvSpPr>
          <p:spPr>
            <a:xfrm>
              <a:off x="6227017" y="3669522"/>
              <a:ext cx="697654" cy="1342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6336805" y="4061012"/>
              <a:ext cx="536478" cy="8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307605" y="4535925"/>
              <a:ext cx="536478" cy="8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481762" y="368463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46141" y="41142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b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99421" y="45735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548093" y="3985231"/>
            <a:ext cx="697654" cy="1342997"/>
            <a:chOff x="6227017" y="3669522"/>
            <a:chExt cx="697654" cy="1342997"/>
          </a:xfrm>
        </p:grpSpPr>
        <p:sp>
          <p:nvSpPr>
            <p:cNvPr id="98" name="Data 97"/>
            <p:cNvSpPr/>
            <p:nvPr/>
          </p:nvSpPr>
          <p:spPr>
            <a:xfrm>
              <a:off x="6227017" y="3669522"/>
              <a:ext cx="697654" cy="1342997"/>
            </a:xfrm>
            <a:prstGeom prst="flowChartInputOut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6336805" y="4061012"/>
              <a:ext cx="536478" cy="8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307605" y="4535925"/>
              <a:ext cx="536478" cy="84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481762" y="368463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446141" y="41142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b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399421" y="45735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6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Stored in HDFS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1069391" y="1398225"/>
            <a:ext cx="9645484" cy="4881550"/>
            <a:chOff x="1069391" y="1398225"/>
            <a:chExt cx="9645484" cy="4881550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391" y="1398225"/>
              <a:ext cx="9645484" cy="4881550"/>
              <a:chOff x="1069391" y="1398225"/>
              <a:chExt cx="9645484" cy="48815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069391" y="1398225"/>
                <a:ext cx="1237133" cy="4881550"/>
                <a:chOff x="1069391" y="1398225"/>
                <a:chExt cx="1237133" cy="488155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6" name="Round Same Side Corner Rectangle 5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ound Same Side Corner Rectangle 6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1069391" y="1398225"/>
                  <a:ext cx="12176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10.29.19.6</a:t>
                  </a:r>
                </a:p>
                <a:p>
                  <a:r>
                    <a:rPr lang="en-US" dirty="0" smtClean="0"/>
                    <a:t>computer1</a:t>
                  </a:r>
                  <a:endParaRPr lang="en-US" dirty="0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2795097" y="1398225"/>
                <a:ext cx="1293944" cy="4881550"/>
                <a:chOff x="1069391" y="1398225"/>
                <a:chExt cx="1293944" cy="488155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56" name="Round Same Side Corner Rectangle 55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ound Same Side Corner Rectangle 56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1069391" y="1398225"/>
                  <a:ext cx="129394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10.29.19.10</a:t>
                  </a:r>
                </a:p>
                <a:p>
                  <a:r>
                    <a:rPr lang="en-US" dirty="0" smtClean="0"/>
                    <a:t>computer2</a:t>
                  </a:r>
                  <a:endParaRPr lang="en-US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501311" y="1398225"/>
                <a:ext cx="1293944" cy="4881550"/>
                <a:chOff x="1069391" y="1398225"/>
                <a:chExt cx="1293944" cy="488155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61" name="Round Same Side Corner Rectangle 60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ound Same Side Corner Rectangle 61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1069391" y="1398225"/>
                  <a:ext cx="129394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10.29.19.11</a:t>
                  </a:r>
                </a:p>
                <a:p>
                  <a:r>
                    <a:rPr lang="en-US" dirty="0" smtClean="0"/>
                    <a:t>computer3</a:t>
                  </a:r>
                  <a:endParaRPr lang="en-US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9380214" y="1398225"/>
                <a:ext cx="1334661" cy="4881550"/>
                <a:chOff x="1069391" y="1398225"/>
                <a:chExt cx="1334661" cy="4881550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1069392" y="2002295"/>
                  <a:ext cx="1237132" cy="4277480"/>
                  <a:chOff x="1069392" y="1787142"/>
                  <a:chExt cx="1237132" cy="4277480"/>
                </a:xfrm>
              </p:grpSpPr>
              <p:sp>
                <p:nvSpPr>
                  <p:cNvPr id="66" name="Round Same Side Corner Rectangle 65"/>
                  <p:cNvSpPr/>
                  <p:nvPr/>
                </p:nvSpPr>
                <p:spPr>
                  <a:xfrm>
                    <a:off x="1069395" y="1787142"/>
                    <a:ext cx="1237129" cy="956057"/>
                  </a:xfrm>
                  <a:prstGeom prst="round2Same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ound Same Side Corner Rectangle 66"/>
                  <p:cNvSpPr/>
                  <p:nvPr/>
                </p:nvSpPr>
                <p:spPr>
                  <a:xfrm rot="10800000">
                    <a:off x="1069392" y="2743198"/>
                    <a:ext cx="1237129" cy="3321424"/>
                  </a:xfrm>
                  <a:prstGeom prst="round2SameRect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1069391" y="1398225"/>
                  <a:ext cx="133466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 smtClean="0"/>
                </a:p>
                <a:p>
                  <a:r>
                    <a:rPr lang="en-US" dirty="0" smtClean="0"/>
                    <a:t>computer16</a:t>
                  </a:r>
                  <a:endParaRPr lang="en-US" dirty="0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359726" y="2356163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084109" y="2354456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780971" y="2354456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663366" y="2354456"/>
                <a:ext cx="670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658620" y="2069800"/>
              <a:ext cx="838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b="1" smtClean="0"/>
                <a:t>......</a:t>
              </a:r>
              <a:endParaRPr lang="en-US" sz="3200" b="1" dirty="0"/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551329" y="3033687"/>
            <a:ext cx="10569389" cy="3246087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 Arrow 74"/>
          <p:cNvSpPr/>
          <p:nvPr/>
        </p:nvSpPr>
        <p:spPr>
          <a:xfrm rot="5400000">
            <a:off x="5613892" y="2496295"/>
            <a:ext cx="831867" cy="879322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Data 75"/>
          <p:cNvSpPr/>
          <p:nvPr/>
        </p:nvSpPr>
        <p:spPr>
          <a:xfrm>
            <a:off x="6403808" y="1541990"/>
            <a:ext cx="697654" cy="1342997"/>
          </a:xfrm>
          <a:prstGeom prst="flowChartInputOut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540646" y="2044556"/>
            <a:ext cx="56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.txt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59726" y="3560183"/>
            <a:ext cx="564776" cy="407932"/>
            <a:chOff x="1359726" y="3560183"/>
            <a:chExt cx="564776" cy="407932"/>
          </a:xfrm>
        </p:grpSpPr>
        <p:sp>
          <p:nvSpPr>
            <p:cNvPr id="3" name="Parallelogram 2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94477" y="35601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525148" y="4356119"/>
            <a:ext cx="564776" cy="407932"/>
            <a:chOff x="1359726" y="3560183"/>
            <a:chExt cx="564776" cy="407932"/>
          </a:xfrm>
        </p:grpSpPr>
        <p:sp>
          <p:nvSpPr>
            <p:cNvPr id="79" name="Parallelogram 78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94477" y="3560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352190" y="5236957"/>
            <a:ext cx="564776" cy="407932"/>
            <a:chOff x="1359726" y="3560183"/>
            <a:chExt cx="564776" cy="407932"/>
          </a:xfrm>
        </p:grpSpPr>
        <p:sp>
          <p:nvSpPr>
            <p:cNvPr id="83" name="Parallelogram 82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94477" y="356018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b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568753" y="4447300"/>
            <a:ext cx="564776" cy="407932"/>
            <a:chOff x="1359726" y="3560183"/>
            <a:chExt cx="564776" cy="407932"/>
          </a:xfrm>
        </p:grpSpPr>
        <p:sp>
          <p:nvSpPr>
            <p:cNvPr id="105" name="Parallelogram 104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94477" y="356018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b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131274" y="3270267"/>
            <a:ext cx="564776" cy="407932"/>
            <a:chOff x="1359726" y="3560183"/>
            <a:chExt cx="564776" cy="407932"/>
          </a:xfrm>
        </p:grpSpPr>
        <p:sp>
          <p:nvSpPr>
            <p:cNvPr id="108" name="Parallelogram 107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94477" y="356018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b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9716390" y="5096866"/>
            <a:ext cx="564776" cy="407932"/>
            <a:chOff x="1359726" y="3560183"/>
            <a:chExt cx="564776" cy="407932"/>
          </a:xfrm>
        </p:grpSpPr>
        <p:sp>
          <p:nvSpPr>
            <p:cNvPr id="111" name="Parallelogram 110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494477" y="35601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865895" y="5523454"/>
            <a:ext cx="564776" cy="407932"/>
            <a:chOff x="1359726" y="3560183"/>
            <a:chExt cx="564776" cy="407932"/>
          </a:xfrm>
        </p:grpSpPr>
        <p:sp>
          <p:nvSpPr>
            <p:cNvPr id="114" name="Parallelogram 113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94477" y="35601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266025" y="4094032"/>
            <a:ext cx="564776" cy="407932"/>
            <a:chOff x="1359726" y="3560183"/>
            <a:chExt cx="564776" cy="407932"/>
          </a:xfrm>
        </p:grpSpPr>
        <p:sp>
          <p:nvSpPr>
            <p:cNvPr id="117" name="Parallelogram 116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494477" y="3560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833995" y="4472627"/>
            <a:ext cx="564776" cy="407932"/>
            <a:chOff x="1359726" y="3560183"/>
            <a:chExt cx="564776" cy="407932"/>
          </a:xfrm>
        </p:grpSpPr>
        <p:sp>
          <p:nvSpPr>
            <p:cNvPr id="120" name="Parallelogram 119"/>
            <p:cNvSpPr/>
            <p:nvPr/>
          </p:nvSpPr>
          <p:spPr>
            <a:xfrm>
              <a:off x="1359726" y="3578151"/>
              <a:ext cx="564776" cy="389964"/>
            </a:xfrm>
            <a:prstGeom prst="parallelogram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494477" y="356018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122020" y="2044557"/>
            <a:ext cx="1157430" cy="4235218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414510" y="5549016"/>
            <a:ext cx="252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48 TB –&gt; 16TB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HDFS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1329" y="2178423"/>
            <a:ext cx="10569389" cy="4126513"/>
            <a:chOff x="551329" y="2178423"/>
            <a:chExt cx="10569389" cy="4126513"/>
          </a:xfrm>
        </p:grpSpPr>
        <p:sp>
          <p:nvSpPr>
            <p:cNvPr id="74" name="TextBox 73"/>
            <p:cNvSpPr txBox="1"/>
            <p:nvPr/>
          </p:nvSpPr>
          <p:spPr>
            <a:xfrm>
              <a:off x="9288130" y="5388213"/>
              <a:ext cx="1057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rgbClr val="00B050"/>
                  </a:solidFill>
                </a:rPr>
                <a:t>HDFS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51329" y="2178423"/>
              <a:ext cx="10569389" cy="4126513"/>
              <a:chOff x="551329" y="1398225"/>
              <a:chExt cx="10569389" cy="4911498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069391" y="1398225"/>
                <a:ext cx="9645484" cy="1560127"/>
                <a:chOff x="1069391" y="1398225"/>
                <a:chExt cx="9645484" cy="156012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069391" y="1398225"/>
                  <a:ext cx="9645484" cy="1560127"/>
                  <a:chOff x="1069391" y="1398225"/>
                  <a:chExt cx="9645484" cy="156012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069391" y="1398225"/>
                    <a:ext cx="1237133" cy="1560127"/>
                    <a:chOff x="1069391" y="1398225"/>
                    <a:chExt cx="1237133" cy="1560127"/>
                  </a:xfrm>
                </p:grpSpPr>
                <p:sp>
                  <p:nvSpPr>
                    <p:cNvPr id="6" name="Round Same Side Corner Rectangle 5"/>
                    <p:cNvSpPr/>
                    <p:nvPr/>
                  </p:nvSpPr>
                  <p:spPr>
                    <a:xfrm>
                      <a:off x="1069395" y="2002295"/>
                      <a:ext cx="1237129" cy="956057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069391" y="1398225"/>
                      <a:ext cx="121764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10.29.19.6</a:t>
                      </a:r>
                    </a:p>
                    <a:p>
                      <a:r>
                        <a:rPr lang="en-US" dirty="0" smtClean="0"/>
                        <a:t>computer1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2795097" y="1398225"/>
                    <a:ext cx="1293944" cy="1560127"/>
                    <a:chOff x="1069391" y="1398225"/>
                    <a:chExt cx="1293944" cy="1560127"/>
                  </a:xfrm>
                </p:grpSpPr>
                <p:sp>
                  <p:nvSpPr>
                    <p:cNvPr id="56" name="Round Same Side Corner Rectangle 55"/>
                    <p:cNvSpPr/>
                    <p:nvPr/>
                  </p:nvSpPr>
                  <p:spPr>
                    <a:xfrm>
                      <a:off x="1069395" y="2002295"/>
                      <a:ext cx="1237129" cy="956057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1069391" y="1398225"/>
                      <a:ext cx="129394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10.29.19.10</a:t>
                      </a:r>
                    </a:p>
                    <a:p>
                      <a:r>
                        <a:rPr lang="en-US" dirty="0" smtClean="0"/>
                        <a:t>computer2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4501311" y="1398225"/>
                    <a:ext cx="1293944" cy="1560127"/>
                    <a:chOff x="1069391" y="1398225"/>
                    <a:chExt cx="1293944" cy="1560127"/>
                  </a:xfrm>
                </p:grpSpPr>
                <p:sp>
                  <p:nvSpPr>
                    <p:cNvPr id="61" name="Round Same Side Corner Rectangle 60"/>
                    <p:cNvSpPr/>
                    <p:nvPr/>
                  </p:nvSpPr>
                  <p:spPr>
                    <a:xfrm>
                      <a:off x="1069395" y="2002295"/>
                      <a:ext cx="1237129" cy="956057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1069391" y="1398225"/>
                      <a:ext cx="129394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10.29.19.11</a:t>
                      </a:r>
                    </a:p>
                    <a:p>
                      <a:r>
                        <a:rPr lang="en-US" dirty="0" smtClean="0"/>
                        <a:t>computer3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9380214" y="1398225"/>
                    <a:ext cx="1334661" cy="1560127"/>
                    <a:chOff x="1069391" y="1398225"/>
                    <a:chExt cx="1334661" cy="1560127"/>
                  </a:xfrm>
                </p:grpSpPr>
                <p:sp>
                  <p:nvSpPr>
                    <p:cNvPr id="66" name="Round Same Side Corner Rectangle 65"/>
                    <p:cNvSpPr/>
                    <p:nvPr/>
                  </p:nvSpPr>
                  <p:spPr>
                    <a:xfrm>
                      <a:off x="1069395" y="2002295"/>
                      <a:ext cx="1237129" cy="956057"/>
                    </a:xfrm>
                    <a:prstGeom prst="round2Same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1069391" y="1398225"/>
                      <a:ext cx="133466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computer16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359726" y="2356163"/>
                    <a:ext cx="6708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FF0000"/>
                        </a:solidFill>
                      </a:rPr>
                      <a:t>Local</a:t>
                    </a:r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084109" y="2354456"/>
                    <a:ext cx="6708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FF0000"/>
                        </a:solidFill>
                      </a:rPr>
                      <a:t>Local</a:t>
                    </a:r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4780971" y="2354456"/>
                    <a:ext cx="6708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FF0000"/>
                        </a:solidFill>
                      </a:rPr>
                      <a:t>Local</a:t>
                    </a:r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9663366" y="2354456"/>
                    <a:ext cx="6708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rgbClr val="FF0000"/>
                        </a:solidFill>
                      </a:rPr>
                      <a:t>Local</a:t>
                    </a:r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71" name="TextBox 70"/>
                <p:cNvSpPr txBox="1"/>
                <p:nvPr/>
              </p:nvSpPr>
              <p:spPr>
                <a:xfrm>
                  <a:off x="7658620" y="2069800"/>
                  <a:ext cx="83869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3200" b="1" dirty="0" smtClean="0"/>
                    <a:t>......</a:t>
                  </a:r>
                  <a:endParaRPr lang="en-US" sz="3200" b="1" dirty="0"/>
                </a:p>
              </p:txBody>
            </p:sp>
          </p:grpSp>
          <p:sp>
            <p:nvSpPr>
              <p:cNvPr id="73" name="Rounded Rectangle 72"/>
              <p:cNvSpPr/>
              <p:nvPr/>
            </p:nvSpPr>
            <p:spPr>
              <a:xfrm>
                <a:off x="551329" y="2958353"/>
                <a:ext cx="10569389" cy="3321422"/>
              </a:xfrm>
              <a:prstGeom prst="roundRect">
                <a:avLst/>
              </a:prstGeom>
              <a:noFill/>
              <a:ln w="57150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069391" y="3122697"/>
                <a:ext cx="2021707" cy="318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Wavetronix.txt</a:t>
                </a:r>
                <a:endParaRPr lang="en-US" sz="2400" dirty="0" smtClean="0"/>
              </a:p>
              <a:p>
                <a:r>
                  <a:rPr lang="en-US" sz="2400" dirty="0" err="1" smtClean="0"/>
                  <a:t>Inrix.csv</a:t>
                </a:r>
                <a:endParaRPr lang="en-US" sz="2400" dirty="0" smtClean="0"/>
              </a:p>
              <a:p>
                <a:r>
                  <a:rPr lang="en-US" sz="2400" dirty="0" err="1" smtClean="0"/>
                  <a:t>Weather.json</a:t>
                </a:r>
                <a:endParaRPr lang="en-US" sz="2400" dirty="0" smtClean="0"/>
              </a:p>
              <a:p>
                <a:r>
                  <a:rPr lang="en-US" sz="2400" dirty="0" err="1" smtClean="0"/>
                  <a:t>Sensors.xml</a:t>
                </a:r>
                <a:endParaRPr lang="en-US" sz="2400" dirty="0" smtClean="0"/>
              </a:p>
              <a:p>
                <a:r>
                  <a:rPr lang="en-US" sz="2400" dirty="0" err="1" smtClean="0"/>
                  <a:t>Foo.png</a:t>
                </a:r>
                <a:endParaRPr lang="en-US" sz="2400" dirty="0" smtClean="0"/>
              </a:p>
              <a:p>
                <a:r>
                  <a:rPr lang="en-US" sz="2400" dirty="0" err="1" smtClean="0"/>
                  <a:t>Bar.mkv</a:t>
                </a:r>
                <a:endParaRPr lang="en-US" sz="2400" dirty="0" smtClean="0"/>
              </a:p>
              <a:p>
                <a:r>
                  <a:rPr lang="en-US" sz="2400" dirty="0"/>
                  <a:t>.</a:t>
                </a:r>
                <a:r>
                  <a:rPr lang="en-US" sz="2400" dirty="0" smtClean="0"/>
                  <a:t>..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801159" y="254257"/>
            <a:ext cx="5242296" cy="2117958"/>
            <a:chOff x="5801159" y="254257"/>
            <a:chExt cx="5242296" cy="211795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4101" y="254257"/>
              <a:ext cx="2089354" cy="1436431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9536729">
              <a:off x="5801159" y="2114203"/>
              <a:ext cx="3194661" cy="181533"/>
            </a:xfrm>
            <a:prstGeom prst="rightArrow">
              <a:avLst/>
            </a:prstGeom>
            <a:solidFill>
              <a:srgbClr val="FF000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68761" y="802555"/>
              <a:ext cx="384432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0070C0"/>
                  </a:solidFill>
                </a:rPr>
                <a:t>ssh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connection:</a:t>
              </a:r>
            </a:p>
            <a:p>
              <a:endParaRPr lang="en-US" sz="2400" b="1" dirty="0" smtClean="0">
                <a:solidFill>
                  <a:srgbClr val="0070C0"/>
                </a:solidFill>
              </a:endParaRPr>
            </a:p>
            <a:p>
              <a:r>
                <a:rPr lang="en-US" sz="2400" b="1" dirty="0" smtClean="0">
                  <a:solidFill>
                    <a:srgbClr val="0070C0"/>
                  </a:solidFill>
                </a:rPr>
                <a:t>Windows: putty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</a:rPr>
                <a:t>Mac: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ssh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user8@10.29.19.10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83771" y="3292128"/>
            <a:ext cx="4177106" cy="2989952"/>
            <a:chOff x="3583771" y="3292128"/>
            <a:chExt cx="4177106" cy="2989952"/>
          </a:xfrm>
        </p:grpSpPr>
        <p:sp>
          <p:nvSpPr>
            <p:cNvPr id="79" name="Right Arrow 78"/>
            <p:cNvSpPr/>
            <p:nvPr/>
          </p:nvSpPr>
          <p:spPr>
            <a:xfrm rot="5400000">
              <a:off x="4747310" y="3996613"/>
              <a:ext cx="1629499" cy="220529"/>
            </a:xfrm>
            <a:prstGeom prst="rightArrow">
              <a:avLst/>
            </a:prstGeom>
            <a:solidFill>
              <a:srgbClr val="00B05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83771" y="3604424"/>
              <a:ext cx="417710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Add “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hdfs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” in front of your </a:t>
              </a:r>
            </a:p>
            <a:p>
              <a:r>
                <a:rPr lang="en-US" sz="2400" b="1" dirty="0" smtClean="0">
                  <a:solidFill>
                    <a:srgbClr val="0070C0"/>
                  </a:solidFill>
                </a:rPr>
                <a:t>normal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linux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shell command:</a:t>
              </a:r>
            </a:p>
            <a:p>
              <a:endParaRPr lang="en-US" sz="2400" b="1" dirty="0">
                <a:solidFill>
                  <a:srgbClr val="0070C0"/>
                </a:solidFill>
              </a:endParaRPr>
            </a:p>
            <a:p>
              <a:r>
                <a:rPr lang="en-US" sz="2400" b="1" dirty="0" err="1" smtClean="0">
                  <a:solidFill>
                    <a:srgbClr val="0070C0"/>
                  </a:solidFill>
                </a:rPr>
                <a:t>hdfs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-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ls</a:t>
              </a:r>
              <a:endParaRPr lang="en-US" sz="2400" b="1" dirty="0" smtClean="0">
                <a:solidFill>
                  <a:srgbClr val="0070C0"/>
                </a:solidFill>
              </a:endParaRPr>
            </a:p>
            <a:p>
              <a:r>
                <a:rPr lang="en-US" sz="2400" b="1" dirty="0" err="1" smtClean="0">
                  <a:solidFill>
                    <a:srgbClr val="0070C0"/>
                  </a:solidFill>
                </a:rPr>
                <a:t>hdfs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-cat</a:t>
              </a:r>
            </a:p>
            <a:p>
              <a:r>
                <a:rPr lang="en-US" sz="2400" b="1" dirty="0" err="1">
                  <a:solidFill>
                    <a:srgbClr val="0070C0"/>
                  </a:solidFill>
                </a:rPr>
                <a:t>h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dfs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-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mkdir</a:t>
              </a:r>
              <a:endParaRPr lang="en-US" sz="2400" b="1" dirty="0" smtClean="0">
                <a:solidFill>
                  <a:srgbClr val="0070C0"/>
                </a:solidFill>
              </a:endParaRPr>
            </a:p>
            <a:p>
              <a:r>
                <a:rPr lang="is-IS" sz="2400" b="1" dirty="0" smtClean="0">
                  <a:solidFill>
                    <a:srgbClr val="0070C0"/>
                  </a:solidFill>
                </a:rPr>
                <a:t>….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07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Cluster and Test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2635" cy="4351338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Main</a:t>
            </a:r>
          </a:p>
          <a:p>
            <a:r>
              <a:rPr lang="en-US" dirty="0" smtClean="0"/>
              <a:t>17 machines</a:t>
            </a:r>
          </a:p>
          <a:p>
            <a:r>
              <a:rPr lang="en-US" dirty="0" smtClean="0"/>
              <a:t>41.19TB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Traffic</a:t>
            </a:r>
          </a:p>
          <a:p>
            <a:pPr lvl="2"/>
            <a:r>
              <a:rPr lang="en-US" dirty="0" smtClean="0"/>
              <a:t>Wavetronix</a:t>
            </a:r>
          </a:p>
          <a:p>
            <a:pPr lvl="3"/>
            <a:r>
              <a:rPr lang="en-US" dirty="0" smtClean="0"/>
              <a:t>Since 2015/09  </a:t>
            </a:r>
          </a:p>
          <a:p>
            <a:pPr lvl="3"/>
            <a:r>
              <a:rPr lang="en-US" dirty="0" smtClean="0"/>
              <a:t>235.5GB</a:t>
            </a:r>
          </a:p>
          <a:p>
            <a:pPr lvl="2"/>
            <a:r>
              <a:rPr lang="en-US" dirty="0" err="1" smtClean="0"/>
              <a:t>Inrix</a:t>
            </a:r>
            <a:endParaRPr lang="en-US" dirty="0" smtClean="0"/>
          </a:p>
          <a:p>
            <a:pPr lvl="3"/>
            <a:r>
              <a:rPr lang="en-US" dirty="0" smtClean="0"/>
              <a:t>TMC</a:t>
            </a:r>
          </a:p>
          <a:p>
            <a:pPr lvl="4"/>
            <a:r>
              <a:rPr lang="en-US" dirty="0" smtClean="0"/>
              <a:t>2013-2016</a:t>
            </a:r>
          </a:p>
          <a:p>
            <a:pPr lvl="4"/>
            <a:r>
              <a:rPr lang="en-US" dirty="0" smtClean="0"/>
              <a:t>587.4GB</a:t>
            </a:r>
          </a:p>
          <a:p>
            <a:pPr lvl="3"/>
            <a:r>
              <a:rPr lang="en-US" dirty="0" smtClean="0"/>
              <a:t>XD</a:t>
            </a:r>
          </a:p>
          <a:p>
            <a:pPr lvl="4"/>
            <a:r>
              <a:rPr lang="en-US" dirty="0" smtClean="0"/>
              <a:t>Since 2015/06</a:t>
            </a:r>
          </a:p>
          <a:p>
            <a:pPr lvl="4"/>
            <a:r>
              <a:rPr lang="en-US" dirty="0" smtClean="0"/>
              <a:t>2.2 TB</a:t>
            </a:r>
          </a:p>
          <a:p>
            <a:pPr lvl="1"/>
            <a:r>
              <a:rPr lang="en-US" dirty="0" smtClean="0"/>
              <a:t>Weather</a:t>
            </a:r>
          </a:p>
          <a:p>
            <a:pPr lvl="2"/>
            <a:r>
              <a:rPr lang="en-US" dirty="0" smtClean="0"/>
              <a:t>2015,2016</a:t>
            </a:r>
          </a:p>
          <a:p>
            <a:pPr lvl="2"/>
            <a:r>
              <a:rPr lang="en-US" dirty="0" smtClean="0"/>
              <a:t>3.3 TB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2188" y="1825625"/>
            <a:ext cx="481853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</a:t>
            </a:r>
          </a:p>
          <a:p>
            <a:r>
              <a:rPr lang="en-US" dirty="0" smtClean="0"/>
              <a:t>8 machines</a:t>
            </a:r>
          </a:p>
          <a:p>
            <a:r>
              <a:rPr lang="en-US" dirty="0" smtClean="0"/>
              <a:t>2.82TB</a:t>
            </a:r>
          </a:p>
          <a:p>
            <a:r>
              <a:rPr lang="en-US" dirty="0" err="1" smtClean="0"/>
              <a:t>Data_sample</a:t>
            </a:r>
            <a:endParaRPr lang="en-US" dirty="0"/>
          </a:p>
          <a:p>
            <a:pPr lvl="1"/>
            <a:r>
              <a:rPr lang="en-US" dirty="0"/>
              <a:t>Traffic</a:t>
            </a:r>
          </a:p>
          <a:p>
            <a:pPr lvl="2"/>
            <a:r>
              <a:rPr lang="en-US" dirty="0"/>
              <a:t>Wavetronix</a:t>
            </a:r>
          </a:p>
          <a:p>
            <a:pPr lvl="3"/>
            <a:r>
              <a:rPr lang="en-US" dirty="0" smtClean="0"/>
              <a:t>2016/12/31 </a:t>
            </a:r>
            <a:endParaRPr lang="en-US" dirty="0"/>
          </a:p>
          <a:p>
            <a:pPr lvl="3"/>
            <a:r>
              <a:rPr lang="en-US" dirty="0" smtClean="0"/>
              <a:t>500 MB</a:t>
            </a:r>
            <a:endParaRPr lang="en-US" dirty="0"/>
          </a:p>
          <a:p>
            <a:pPr lvl="2"/>
            <a:r>
              <a:rPr lang="en-US" dirty="0" err="1"/>
              <a:t>Inrix</a:t>
            </a:r>
            <a:endParaRPr lang="en-US" dirty="0"/>
          </a:p>
          <a:p>
            <a:pPr lvl="3"/>
            <a:r>
              <a:rPr lang="en-US" dirty="0"/>
              <a:t>TMC</a:t>
            </a:r>
          </a:p>
          <a:p>
            <a:pPr lvl="4"/>
            <a:r>
              <a:rPr lang="en-US" dirty="0" smtClean="0"/>
              <a:t>2016/12</a:t>
            </a:r>
            <a:endParaRPr lang="en-US" dirty="0"/>
          </a:p>
          <a:p>
            <a:pPr lvl="4"/>
            <a:r>
              <a:rPr lang="en-US" dirty="0" smtClean="0"/>
              <a:t>15 GB</a:t>
            </a:r>
            <a:endParaRPr lang="en-US" dirty="0"/>
          </a:p>
          <a:p>
            <a:pPr lvl="3"/>
            <a:r>
              <a:rPr lang="en-US" dirty="0"/>
              <a:t>XD</a:t>
            </a:r>
          </a:p>
          <a:p>
            <a:pPr lvl="4"/>
            <a:r>
              <a:rPr lang="en-US" dirty="0" smtClean="0"/>
              <a:t>2016/12/31</a:t>
            </a:r>
            <a:endParaRPr lang="en-US" dirty="0"/>
          </a:p>
          <a:p>
            <a:pPr lvl="4"/>
            <a:r>
              <a:rPr lang="en-US" dirty="0" smtClean="0"/>
              <a:t>2 GB</a:t>
            </a:r>
            <a:endParaRPr lang="en-US" dirty="0"/>
          </a:p>
          <a:p>
            <a:pPr lvl="1"/>
            <a:r>
              <a:rPr lang="en-US" dirty="0"/>
              <a:t>Weather</a:t>
            </a:r>
          </a:p>
          <a:p>
            <a:pPr lvl="2"/>
            <a:r>
              <a:rPr lang="en-US" dirty="0" smtClean="0"/>
              <a:t>2016/12/31</a:t>
            </a:r>
            <a:endParaRPr lang="en-US" dirty="0"/>
          </a:p>
          <a:p>
            <a:pPr lvl="2"/>
            <a:r>
              <a:rPr lang="en-US" dirty="0" smtClean="0"/>
              <a:t>5 GB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6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748</Words>
  <Application>Microsoft Macintosh PowerPoint</Application>
  <PresentationFormat>Widescreen</PresentationFormat>
  <Paragraphs>365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Menlo</vt:lpstr>
      <vt:lpstr>Arial</vt:lpstr>
      <vt:lpstr>Office Theme</vt:lpstr>
      <vt:lpstr>PowerPoint Presentation</vt:lpstr>
      <vt:lpstr>Hadoop – a distributed computing framework</vt:lpstr>
      <vt:lpstr>In-class Experiments </vt:lpstr>
      <vt:lpstr>Hadoop Distributed File System (HDFS)</vt:lpstr>
      <vt:lpstr>HDFS Structure</vt:lpstr>
      <vt:lpstr>How Data Stored in HDFS</vt:lpstr>
      <vt:lpstr>How Data Stored in HDFS</vt:lpstr>
      <vt:lpstr>How to access HDFS</vt:lpstr>
      <vt:lpstr>Main Cluster and Test Cluster</vt:lpstr>
      <vt:lpstr>Experiment0 - HDFS</vt:lpstr>
      <vt:lpstr>MapReduce</vt:lpstr>
      <vt:lpstr>MapReduce</vt:lpstr>
      <vt:lpstr>MapReduce</vt:lpstr>
      <vt:lpstr>MapReduce Exp1: Wavetronix Re-aggregation</vt:lpstr>
      <vt:lpstr>PIG script</vt:lpstr>
      <vt:lpstr>PIG Exp2: Inrix</vt:lpstr>
      <vt:lpstr>PowerPoint Presentation</vt:lpstr>
      <vt:lpstr>PIG Exp3: Weather</vt:lpstr>
      <vt:lpstr>PIG Exp4: Speed vs. Weather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Shuo Wang</dc:creator>
  <cp:lastModifiedBy>Shuo Wang</cp:lastModifiedBy>
  <cp:revision>80</cp:revision>
  <dcterms:created xsi:type="dcterms:W3CDTF">2017-02-08T17:45:24Z</dcterms:created>
  <dcterms:modified xsi:type="dcterms:W3CDTF">2017-02-23T23:43:15Z</dcterms:modified>
</cp:coreProperties>
</file>