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70" r:id="rId13"/>
    <p:sldId id="269" r:id="rId14"/>
    <p:sldId id="268" r:id="rId15"/>
    <p:sldId id="280" r:id="rId16"/>
    <p:sldId id="272" r:id="rId17"/>
    <p:sldId id="273" r:id="rId18"/>
    <p:sldId id="274" r:id="rId19"/>
    <p:sldId id="278" r:id="rId20"/>
    <p:sldId id="279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8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1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0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3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9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2E2-E6AB-44EB-905F-C41A9CB2B8B4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1BC80-049A-4230-AB4B-F1279A26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5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Sheets</a:t>
            </a:r>
            <a:r>
              <a:rPr lang="en-US" dirty="0" smtClean="0"/>
              <a:t> – where charts and figures are created</a:t>
            </a:r>
          </a:p>
          <a:p>
            <a:endParaRPr lang="en-US" dirty="0"/>
          </a:p>
          <a:p>
            <a:r>
              <a:rPr lang="en-US" b="1" dirty="0" smtClean="0"/>
              <a:t>Dashboards</a:t>
            </a:r>
            <a:r>
              <a:rPr lang="en-US" dirty="0" smtClean="0"/>
              <a:t> – where multiple charts are displayed to show interactions</a:t>
            </a:r>
          </a:p>
          <a:p>
            <a:endParaRPr lang="en-US" dirty="0"/>
          </a:p>
          <a:p>
            <a:r>
              <a:rPr lang="en-US" b="1" dirty="0" smtClean="0"/>
              <a:t>Story</a:t>
            </a:r>
            <a:r>
              <a:rPr lang="en-US" dirty="0" smtClean="0"/>
              <a:t> – show “story” of data and significant points of interest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9" y="5548313"/>
            <a:ext cx="5521321" cy="76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9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06375"/>
            <a:ext cx="10515600" cy="1325563"/>
          </a:xfrm>
        </p:spPr>
        <p:txBody>
          <a:bodyPr/>
          <a:lstStyle/>
          <a:p>
            <a:r>
              <a:rPr lang="en-US" dirty="0" smtClean="0"/>
              <a:t>Data fields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71" y="771525"/>
            <a:ext cx="6672403" cy="608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920" y="2724150"/>
            <a:ext cx="1781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Measures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47541" y="4650582"/>
            <a:ext cx="1514759" cy="37861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54626" y="1571625"/>
            <a:ext cx="1621845" cy="13239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88" y="1027906"/>
            <a:ext cx="6205549" cy="53244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678676" y="1333500"/>
            <a:ext cx="2503049" cy="57150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848475" y="1333501"/>
            <a:ext cx="414994" cy="5715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28650" y="-206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vs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 typically strings and dates.  Usually a distinct value</a:t>
            </a:r>
          </a:p>
          <a:p>
            <a:endParaRPr lang="en-US" dirty="0"/>
          </a:p>
          <a:p>
            <a:r>
              <a:rPr lang="en-US" dirty="0" smtClean="0"/>
              <a:t>Measures are typically continuous values</a:t>
            </a:r>
          </a:p>
          <a:p>
            <a:endParaRPr lang="en-US" dirty="0"/>
          </a:p>
          <a:p>
            <a:r>
              <a:rPr lang="en-US" dirty="0" smtClean="0"/>
              <a:t>Can switch between the two by right clicking and selecting other type</a:t>
            </a:r>
          </a:p>
          <a:p>
            <a:endParaRPr lang="en-US" dirty="0"/>
          </a:p>
          <a:p>
            <a:r>
              <a:rPr lang="en-US" dirty="0" smtClean="0"/>
              <a:t>A situation where this is useful is if you number a project/direction but what the value to be distinct instead of continuous.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5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“IWZ” field to rows</a:t>
            </a:r>
          </a:p>
          <a:p>
            <a:endParaRPr lang="en-US" dirty="0"/>
          </a:p>
          <a:p>
            <a:r>
              <a:rPr lang="en-US" dirty="0" smtClean="0"/>
              <a:t>Add “Delay median” field to columns</a:t>
            </a:r>
          </a:p>
          <a:p>
            <a:endParaRPr lang="en-US" dirty="0"/>
          </a:p>
          <a:p>
            <a:r>
              <a:rPr lang="en-US" dirty="0" smtClean="0"/>
              <a:t>Then display by “Direction”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3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another sheet using “Multiple” sheet in excel file as another data source</a:t>
            </a:r>
          </a:p>
          <a:p>
            <a:endParaRPr lang="en-US" dirty="0"/>
          </a:p>
          <a:p>
            <a:r>
              <a:rPr lang="en-US" dirty="0" smtClean="0"/>
              <a:t>Display the median delay by IWZ </a:t>
            </a:r>
          </a:p>
          <a:p>
            <a:endParaRPr lang="en-US" dirty="0"/>
          </a:p>
          <a:p>
            <a:r>
              <a:rPr lang="en-US" dirty="0" smtClean="0"/>
              <a:t>Add both charts to the dashboard to compare</a:t>
            </a:r>
          </a:p>
        </p:txBody>
      </p:sp>
    </p:spTree>
    <p:extLst>
      <p:ext uri="{BB962C8B-B14F-4D97-AF65-F5344CB8AC3E}">
        <p14:creationId xmlns:p14="http://schemas.microsoft.com/office/powerpoint/2010/main" val="337121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apply filters to limit the results displayed in visualization</a:t>
            </a:r>
          </a:p>
          <a:p>
            <a:endParaRPr lang="en-US" dirty="0"/>
          </a:p>
          <a:p>
            <a:r>
              <a:rPr lang="en-US" dirty="0" smtClean="0"/>
              <a:t>Apply filter to show only a single work zone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12" y="3952875"/>
            <a:ext cx="11454688" cy="5964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2175" y="4429125"/>
            <a:ext cx="1085850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4450"/>
            <a:ext cx="10515600" cy="1325563"/>
          </a:xfrm>
        </p:spPr>
        <p:txBody>
          <a:bodyPr/>
          <a:lstStyle/>
          <a:p>
            <a:r>
              <a:rPr lang="en-US" dirty="0" smtClean="0"/>
              <a:t>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Can change the color of visualization by fields</a:t>
            </a:r>
          </a:p>
          <a:p>
            <a:r>
              <a:rPr lang="en-US" dirty="0" smtClean="0"/>
              <a:t>Also can change the size, type, label.</a:t>
            </a:r>
          </a:p>
          <a:p>
            <a:endParaRPr lang="en-US" dirty="0"/>
          </a:p>
          <a:p>
            <a:r>
              <a:rPr lang="en-US" dirty="0" smtClean="0"/>
              <a:t>Details and Tooltip can be used to modify what is displayed when hovering over </a:t>
            </a:r>
            <a:r>
              <a:rPr lang="en-US" dirty="0" err="1" smtClean="0"/>
              <a:t>vizualization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56" y="3875937"/>
            <a:ext cx="11454688" cy="5964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2625" y="4933950"/>
            <a:ext cx="1085850" cy="148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0" y="2343150"/>
            <a:ext cx="11764723" cy="7319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4450"/>
            <a:ext cx="10515600" cy="1325563"/>
          </a:xfrm>
        </p:spPr>
        <p:txBody>
          <a:bodyPr/>
          <a:lstStyle/>
          <a:p>
            <a:r>
              <a:rPr lang="en-US" dirty="0" smtClean="0"/>
              <a:t>Chart 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10775" y="2562224"/>
            <a:ext cx="1438275" cy="408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Different chart types are available based on 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7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4450"/>
            <a:ext cx="10515600" cy="1325563"/>
          </a:xfrm>
        </p:spPr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Use related fields to filter different data sources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8894"/>
            <a:ext cx="2943225" cy="2419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2073275"/>
            <a:ext cx="56959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1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visualization and analytics capabilities</a:t>
            </a:r>
          </a:p>
          <a:p>
            <a:endParaRPr lang="en-US" dirty="0"/>
          </a:p>
          <a:p>
            <a:r>
              <a:rPr lang="en-US" dirty="0" smtClean="0"/>
              <a:t>Process and work with large datasets easily</a:t>
            </a:r>
          </a:p>
          <a:p>
            <a:endParaRPr lang="en-US" dirty="0"/>
          </a:p>
          <a:p>
            <a:r>
              <a:rPr lang="en-US" dirty="0" smtClean="0"/>
              <a:t>User friendly – drag and drop functionality</a:t>
            </a:r>
          </a:p>
          <a:p>
            <a:endParaRPr lang="en-US" dirty="0"/>
          </a:p>
          <a:p>
            <a:r>
              <a:rPr lang="en-US" dirty="0" smtClean="0"/>
              <a:t>Multiple chart and figures</a:t>
            </a:r>
          </a:p>
          <a:p>
            <a:endParaRPr lang="en-US" dirty="0"/>
          </a:p>
          <a:p>
            <a:r>
              <a:rPr lang="en-US" dirty="0" smtClean="0"/>
              <a:t>Free for students for 1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6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4450"/>
            <a:ext cx="10515600" cy="1325563"/>
          </a:xfrm>
        </p:spPr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29050" cy="4351338"/>
          </a:xfrm>
        </p:spPr>
        <p:txBody>
          <a:bodyPr/>
          <a:lstStyle/>
          <a:p>
            <a:r>
              <a:rPr lang="en-US" dirty="0" smtClean="0"/>
              <a:t>Can use charts as relationships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45" y="781050"/>
            <a:ext cx="6921130" cy="55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9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</a:t>
            </a:r>
            <a:r>
              <a:rPr lang="en-US" dirty="0" err="1" smtClean="0"/>
              <a:t>DMS_Performance</a:t>
            </a:r>
            <a:r>
              <a:rPr lang="en-US" dirty="0" smtClean="0"/>
              <a:t>” csv file to show </a:t>
            </a:r>
          </a:p>
          <a:p>
            <a:endParaRPr lang="en-US" dirty="0"/>
          </a:p>
          <a:p>
            <a:r>
              <a:rPr lang="en-US" dirty="0" err="1" smtClean="0"/>
              <a:t>Treemap</a:t>
            </a:r>
            <a:r>
              <a:rPr lang="en-US" dirty="0" smtClean="0"/>
              <a:t> of total messages by </a:t>
            </a:r>
            <a:r>
              <a:rPr lang="en-US" dirty="0" err="1" smtClean="0"/>
              <a:t>WorkZone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Packed bubble of </a:t>
            </a:r>
            <a:r>
              <a:rPr lang="en-US" dirty="0" err="1" smtClean="0"/>
              <a:t>AverageMinDay</a:t>
            </a:r>
            <a:r>
              <a:rPr lang="en-US" dirty="0" smtClean="0"/>
              <a:t> by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41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speed </a:t>
            </a:r>
            <a:r>
              <a:rPr lang="en-US" dirty="0" err="1" smtClean="0"/>
              <a:t>heatmap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“</a:t>
            </a:r>
            <a:r>
              <a:rPr lang="en-US" dirty="0" err="1" smtClean="0"/>
              <a:t>IWZ_Sensor_List</a:t>
            </a:r>
            <a:r>
              <a:rPr lang="en-US" dirty="0" smtClean="0"/>
              <a:t>” for order of sensors</a:t>
            </a:r>
          </a:p>
          <a:p>
            <a:r>
              <a:rPr lang="en-US" dirty="0" smtClean="0"/>
              <a:t>Use “</a:t>
            </a:r>
            <a:r>
              <a:rPr lang="en-US" dirty="0" err="1" smtClean="0"/>
              <a:t>SensorData</a:t>
            </a:r>
            <a:r>
              <a:rPr lang="en-US" dirty="0" smtClean="0"/>
              <a:t>” for displaying the speeds with the timestamp in WB direction</a:t>
            </a:r>
          </a:p>
          <a:p>
            <a:endParaRPr lang="en-US" dirty="0" smtClean="0"/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Join two files together</a:t>
            </a:r>
          </a:p>
          <a:p>
            <a:pPr lvl="1"/>
            <a:r>
              <a:rPr lang="en-US" dirty="0" smtClean="0"/>
              <a:t>Filter based on direction</a:t>
            </a:r>
          </a:p>
          <a:p>
            <a:pPr lvl="1"/>
            <a:r>
              <a:rPr lang="en-US" dirty="0" smtClean="0"/>
              <a:t>Color code based on gradient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4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6850" cy="4351338"/>
          </a:xfrm>
        </p:spPr>
        <p:txBody>
          <a:bodyPr/>
          <a:lstStyle/>
          <a:p>
            <a:r>
              <a:rPr lang="en-US" dirty="0" smtClean="0"/>
              <a:t>Use reference lines to display background data on charts</a:t>
            </a:r>
          </a:p>
          <a:p>
            <a:endParaRPr lang="en-US" dirty="0"/>
          </a:p>
          <a:p>
            <a:r>
              <a:rPr lang="en-US" dirty="0" smtClean="0"/>
              <a:t>Hint:</a:t>
            </a:r>
          </a:p>
          <a:p>
            <a:pPr lvl="1"/>
            <a:r>
              <a:rPr lang="en-US" dirty="0" smtClean="0"/>
              <a:t>Add measures as details in marks</a:t>
            </a:r>
          </a:p>
          <a:p>
            <a:pPr lvl="1"/>
            <a:r>
              <a:rPr lang="en-US" dirty="0" smtClean="0"/>
              <a:t>Right click Axis for reference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1652350"/>
            <a:ext cx="5286124" cy="42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930" y="365125"/>
            <a:ext cx="2766769" cy="610755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Variety of different data sources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Access</a:t>
            </a:r>
          </a:p>
          <a:p>
            <a:pPr lvl="1"/>
            <a:endParaRPr lang="en-US" dirty="0"/>
          </a:p>
          <a:p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ODBC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4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u="sng" dirty="0" smtClean="0"/>
              <a:t>Structuring data is essential!</a:t>
            </a:r>
          </a:p>
          <a:p>
            <a:endParaRPr lang="en-US" dirty="0" smtClean="0"/>
          </a:p>
          <a:p>
            <a:r>
              <a:rPr lang="en-US" dirty="0" smtClean="0"/>
              <a:t>Must be formatted so that data can be filtered and processed efficiently</a:t>
            </a:r>
          </a:p>
          <a:p>
            <a:endParaRPr lang="en-US" dirty="0"/>
          </a:p>
          <a:p>
            <a:r>
              <a:rPr lang="en-US" dirty="0" smtClean="0"/>
              <a:t>If a visualization is not working properly it typically has to do with how the data is organized.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6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0" y="1882462"/>
            <a:ext cx="6299015" cy="3251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234" y="1652350"/>
            <a:ext cx="4808063" cy="4005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91990" y="326787"/>
            <a:ext cx="5423086" cy="1325563"/>
          </a:xfrm>
        </p:spPr>
        <p:txBody>
          <a:bodyPr/>
          <a:lstStyle/>
          <a:p>
            <a:r>
              <a:rPr lang="en-US" dirty="0" smtClean="0"/>
              <a:t>Single Line with multiple Measures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72142" y="241062"/>
            <a:ext cx="57017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Lines with single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91990" y="326787"/>
            <a:ext cx="9947460" cy="1325563"/>
          </a:xfrm>
        </p:spPr>
        <p:txBody>
          <a:bodyPr/>
          <a:lstStyle/>
          <a:p>
            <a:r>
              <a:rPr lang="en-US" dirty="0" smtClean="0"/>
              <a:t>Single Line with multiple Measures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5" y="1420337"/>
            <a:ext cx="5384985" cy="47950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1652350"/>
            <a:ext cx="5286124" cy="42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0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00051" y="-58738"/>
            <a:ext cx="125262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Lines with single measure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8" y="845179"/>
            <a:ext cx="3055432" cy="58397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04" y="983877"/>
            <a:ext cx="7382156" cy="57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76550" cy="4351338"/>
          </a:xfrm>
        </p:spPr>
        <p:txBody>
          <a:bodyPr/>
          <a:lstStyle/>
          <a:p>
            <a:r>
              <a:rPr lang="en-US" dirty="0" smtClean="0"/>
              <a:t>Add delay data to Tableau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692761"/>
            <a:ext cx="7267575" cy="616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76550" cy="4351338"/>
          </a:xfrm>
        </p:spPr>
        <p:txBody>
          <a:bodyPr/>
          <a:lstStyle/>
          <a:p>
            <a:r>
              <a:rPr lang="en-US" dirty="0" smtClean="0"/>
              <a:t>Add delay data to Tableau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4" y="99493"/>
            <a:ext cx="7781925" cy="667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4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437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Tableau Data Visualization</vt:lpstr>
      <vt:lpstr>Tableau Desktop</vt:lpstr>
      <vt:lpstr>Data Sources</vt:lpstr>
      <vt:lpstr>Before starting</vt:lpstr>
      <vt:lpstr>Single Line with multiple Measures</vt:lpstr>
      <vt:lpstr>Single Line with multiple Measures</vt:lpstr>
      <vt:lpstr>PowerPoint Presentation</vt:lpstr>
      <vt:lpstr>Example 1</vt:lpstr>
      <vt:lpstr>Example 1</vt:lpstr>
      <vt:lpstr>Navigating</vt:lpstr>
      <vt:lpstr>Data fields</vt:lpstr>
      <vt:lpstr>PowerPoint Presentation</vt:lpstr>
      <vt:lpstr>Dimensions vs Measures</vt:lpstr>
      <vt:lpstr>Example 1</vt:lpstr>
      <vt:lpstr>Example 1</vt:lpstr>
      <vt:lpstr>Filters</vt:lpstr>
      <vt:lpstr>Marks</vt:lpstr>
      <vt:lpstr>Chart Type</vt:lpstr>
      <vt:lpstr>Relationships</vt:lpstr>
      <vt:lpstr>Filters</vt:lpstr>
      <vt:lpstr>Example 2</vt:lpstr>
      <vt:lpstr>Example 3</vt:lpstr>
      <vt:lpstr>Example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Data Visualization</dc:title>
  <dc:creator>Knickerbocker, Skylar [ITRNS]</dc:creator>
  <cp:lastModifiedBy>Knickerbocker, Skylar [ITRNS]</cp:lastModifiedBy>
  <cp:revision>15</cp:revision>
  <dcterms:created xsi:type="dcterms:W3CDTF">2017-03-02T19:11:03Z</dcterms:created>
  <dcterms:modified xsi:type="dcterms:W3CDTF">2017-03-02T23:23:48Z</dcterms:modified>
</cp:coreProperties>
</file>