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9" r:id="rId4"/>
    <p:sldId id="283" r:id="rId5"/>
    <p:sldId id="282" r:id="rId6"/>
    <p:sldId id="286" r:id="rId7"/>
    <p:sldId id="285" r:id="rId8"/>
    <p:sldId id="287" r:id="rId9"/>
    <p:sldId id="28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3"/>
    <p:restoredTop sz="85656"/>
  </p:normalViewPr>
  <p:slideViewPr>
    <p:cSldViewPr snapToGrid="0" snapToObjects="1">
      <p:cViewPr varScale="1">
        <p:scale>
          <a:sx n="70" d="100"/>
          <a:sy n="7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E968-F395-F64D-B9D6-A23540624BA1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F545D-1F40-9D43-9A26-EF79497E0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77E1-D6CA-674E-8E17-65971663050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4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440"/>
            <a:ext cx="10515600" cy="734696"/>
          </a:xfrm>
        </p:spPr>
        <p:txBody>
          <a:bodyPr>
            <a:normAutofit/>
          </a:bodyPr>
          <a:lstStyle/>
          <a:p>
            <a:r>
              <a:rPr lang="en-US" smtClean="0"/>
              <a:t>In theory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693392"/>
            <a:ext cx="10515600" cy="73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Engineer’s Real life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95259"/>
            <a:ext cx="155752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Wisely Select a model y=f(</a:t>
            </a:r>
            <a:r>
              <a:rPr lang="en-US" sz="2400" dirty="0" err="1" smtClean="0"/>
              <a:t>Wx+B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38856" y="2695259"/>
            <a:ext cx="18440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the objective function:</a:t>
            </a:r>
          </a:p>
          <a:p>
            <a:r>
              <a:rPr lang="en-US" sz="2400" dirty="0" smtClean="0"/>
              <a:t>c=J(</a:t>
            </a:r>
            <a:r>
              <a:rPr lang="en-US" sz="2400" dirty="0" err="1" smtClean="0"/>
              <a:t>W,B,x,y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6024" y="2684268"/>
            <a:ext cx="2667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Solve the optimization problem:</a:t>
            </a:r>
          </a:p>
          <a:p>
            <a:r>
              <a:rPr lang="en-US" sz="2400" dirty="0" smtClean="0"/>
              <a:t>W,B= </a:t>
            </a:r>
            <a:r>
              <a:rPr lang="en-US" sz="2400" dirty="0" err="1" smtClean="0"/>
              <a:t>argmax</a:t>
            </a:r>
            <a:r>
              <a:rPr lang="en-US" sz="2400" dirty="0" smtClean="0"/>
              <a:t>(J)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7808" y="1027906"/>
            <a:ext cx="2667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approach:</a:t>
            </a:r>
          </a:p>
          <a:p>
            <a:r>
              <a:rPr lang="en-US" sz="2400" dirty="0" smtClean="0"/>
              <a:t>Gradient decent:</a:t>
            </a:r>
          </a:p>
          <a:p>
            <a:r>
              <a:rPr lang="en-US" sz="2400" dirty="0" smtClean="0"/>
              <a:t>W=W-J’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8284" y="5314892"/>
            <a:ext cx="32948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a available package/tool kit online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9452" y="5130225"/>
            <a:ext cx="32948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 some hyper parameter or just </a:t>
            </a:r>
            <a:r>
              <a:rPr lang="en-US" sz="2400" smtClean="0"/>
              <a:t>use default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770620" y="5428088"/>
            <a:ext cx="12329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Use it!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5" idx="3"/>
            <a:endCxn id="10" idx="1"/>
          </p:cNvCxnSpPr>
          <p:nvPr/>
        </p:nvCxnSpPr>
        <p:spPr>
          <a:xfrm>
            <a:off x="2395728" y="3480089"/>
            <a:ext cx="64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82896" y="3480089"/>
            <a:ext cx="64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84720" y="2228235"/>
            <a:ext cx="908304" cy="456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4043172" y="5730390"/>
            <a:ext cx="716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54340" y="5669579"/>
            <a:ext cx="716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63" y="2722563"/>
            <a:ext cx="10515600" cy="1325563"/>
          </a:xfrm>
        </p:spPr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38224" y="1420532"/>
            <a:ext cx="2333627" cy="169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Input</a:t>
            </a:r>
          </a:p>
          <a:p>
            <a:pPr marL="0" indent="0">
              <a:buNone/>
            </a:pPr>
            <a:r>
              <a:rPr lang="en-US" b="1" dirty="0" smtClean="0"/>
              <a:t>(Observation)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77375" y="1420532"/>
            <a:ext cx="2438401" cy="134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US" b="1" dirty="0" smtClean="0"/>
              <a:t>(Answer)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24275" y="429932"/>
            <a:ext cx="5753100" cy="69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When you solve a problem: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24275" y="1800224"/>
            <a:ext cx="5048250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843338" y="1246934"/>
            <a:ext cx="4810123" cy="151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432FF"/>
                </a:solidFill>
              </a:rPr>
              <a:t>f</a:t>
            </a:r>
            <a:r>
              <a:rPr lang="en-US" sz="3600" b="1" dirty="0" smtClean="0">
                <a:solidFill>
                  <a:srgbClr val="0432FF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Function/mapping/projection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71975" y="3031983"/>
            <a:ext cx="2886075" cy="68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smtClean="0"/>
              <a:t>How to get f()?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43062" y="2608119"/>
            <a:ext cx="357188" cy="371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riangle 5"/>
          <p:cNvSpPr/>
          <p:nvPr/>
        </p:nvSpPr>
        <p:spPr>
          <a:xfrm>
            <a:off x="10015538" y="2559191"/>
            <a:ext cx="457200" cy="38879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038224" y="4316132"/>
            <a:ext cx="2333627" cy="1972748"/>
            <a:chOff x="1038224" y="4316132"/>
            <a:chExt cx="2333627" cy="1972748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038224" y="4316132"/>
              <a:ext cx="2333627" cy="16941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historical</a:t>
              </a:r>
            </a:p>
            <a:p>
              <a:pPr marL="0" indent="0">
                <a:buNone/>
              </a:pPr>
              <a:r>
                <a:rPr lang="en-US" b="1" dirty="0"/>
                <a:t>o</a:t>
              </a:r>
              <a:r>
                <a:rPr lang="en-US" b="1" dirty="0" smtClean="0"/>
                <a:t>bservations</a:t>
              </a:r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238249" y="5475144"/>
              <a:ext cx="357188" cy="371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721643" y="5297853"/>
              <a:ext cx="357188" cy="371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205037" y="5366260"/>
              <a:ext cx="357188" cy="371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821656" y="5824536"/>
              <a:ext cx="357188" cy="371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528888" y="5917405"/>
              <a:ext cx="357188" cy="371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420225" y="4316132"/>
            <a:ext cx="2390777" cy="2032816"/>
            <a:chOff x="9420225" y="4316132"/>
            <a:chExt cx="2390777" cy="2032816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477375" y="4316132"/>
              <a:ext cx="2333627" cy="16941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corresponding</a:t>
              </a:r>
            </a:p>
            <a:p>
              <a:pPr marL="0" indent="0">
                <a:buNone/>
              </a:pPr>
              <a:r>
                <a:rPr lang="en-US" b="1" dirty="0" smtClean="0"/>
                <a:t>answers</a:t>
              </a:r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20" name="Triangle 19"/>
            <p:cNvSpPr/>
            <p:nvPr/>
          </p:nvSpPr>
          <p:spPr>
            <a:xfrm>
              <a:off x="9420225" y="5491160"/>
              <a:ext cx="457200" cy="388795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angle 20"/>
            <p:cNvSpPr/>
            <p:nvPr/>
          </p:nvSpPr>
          <p:spPr>
            <a:xfrm>
              <a:off x="9877425" y="5297853"/>
              <a:ext cx="457200" cy="388795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21"/>
            <p:cNvSpPr/>
            <p:nvPr/>
          </p:nvSpPr>
          <p:spPr>
            <a:xfrm>
              <a:off x="10506075" y="5297853"/>
              <a:ext cx="457200" cy="388795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9877425" y="5912530"/>
              <a:ext cx="457200" cy="388795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/>
            <p:cNvSpPr/>
            <p:nvPr/>
          </p:nvSpPr>
          <p:spPr>
            <a:xfrm>
              <a:off x="10615613" y="5960153"/>
              <a:ext cx="457200" cy="388795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43338" y="3887618"/>
            <a:ext cx="5048250" cy="1797939"/>
            <a:chOff x="3843338" y="3887618"/>
            <a:chExt cx="5048250" cy="1797939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843338" y="4454242"/>
              <a:ext cx="5048250" cy="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43338" y="5019673"/>
              <a:ext cx="5048250" cy="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43338" y="5551997"/>
              <a:ext cx="5048250" cy="0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55408" y="3887618"/>
              <a:ext cx="1092991" cy="6796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chemeClr val="accent4">
                      <a:lumMod val="50000"/>
                    </a:schemeClr>
                  </a:solidFill>
                </a:rPr>
                <a:t>g() ?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5212558" y="4483587"/>
              <a:ext cx="1092991" cy="6796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>
                  <a:solidFill>
                    <a:schemeClr val="accent4">
                      <a:lumMod val="50000"/>
                    </a:schemeClr>
                  </a:solidFill>
                </a:rPr>
                <a:t>h</a:t>
              </a:r>
              <a:r>
                <a:rPr lang="en-US" sz="3600" b="1" dirty="0" smtClean="0">
                  <a:solidFill>
                    <a:schemeClr val="accent4">
                      <a:lumMod val="50000"/>
                    </a:schemeClr>
                  </a:solidFill>
                </a:rPr>
                <a:t>() ?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5237562" y="5005941"/>
              <a:ext cx="1092991" cy="6796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0432FF"/>
                  </a:solidFill>
                </a:rPr>
                <a:t>f() 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58084" y="3611496"/>
            <a:ext cx="5448783" cy="2170093"/>
            <a:chOff x="3658084" y="3611496"/>
            <a:chExt cx="5448783" cy="2170093"/>
          </a:xfrm>
        </p:grpSpPr>
        <p:sp>
          <p:nvSpPr>
            <p:cNvPr id="7" name="Oval 6"/>
            <p:cNvSpPr/>
            <p:nvPr/>
          </p:nvSpPr>
          <p:spPr>
            <a:xfrm rot="20081574">
              <a:off x="3658084" y="3693235"/>
              <a:ext cx="4676775" cy="20883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7127082" y="3611496"/>
              <a:ext cx="1979785" cy="4920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LEARNING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5700714" y="5820322"/>
            <a:ext cx="3327314" cy="85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MACHINELEARNING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33400" y="1503643"/>
            <a:ext cx="11101388" cy="1197535"/>
            <a:chOff x="533400" y="1503643"/>
            <a:chExt cx="11101388" cy="1197535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1238250" y="1677241"/>
              <a:ext cx="2162176" cy="10239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#bedrooms</a:t>
              </a:r>
            </a:p>
            <a:p>
              <a:pPr marL="0" indent="0">
                <a:buNone/>
              </a:pPr>
              <a:r>
                <a:rPr lang="en-US" b="1" dirty="0" err="1" smtClean="0"/>
                <a:t>sqft</a:t>
              </a:r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677400" y="1677241"/>
              <a:ext cx="1957388" cy="566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smtClean="0"/>
                <a:t>House price</a:t>
              </a:r>
              <a:endParaRPr lang="en-US" b="1" dirty="0" smtClean="0"/>
            </a:p>
            <a:p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924300" y="2056933"/>
              <a:ext cx="5048250" cy="0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043363" y="1503643"/>
              <a:ext cx="4810123" cy="7403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0432FF"/>
                  </a:solidFill>
                </a:rPr>
                <a:t>y=ax1+bx2+c</a:t>
              </a: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533400" y="1857375"/>
              <a:ext cx="180976" cy="199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2610223"/>
            <a:ext cx="11410950" cy="1197535"/>
            <a:chOff x="533400" y="2610223"/>
            <a:chExt cx="11410950" cy="1197535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24300" y="3163513"/>
              <a:ext cx="5048250" cy="0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 flipV="1">
              <a:off x="533400" y="2963955"/>
              <a:ext cx="180976" cy="199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1238250" y="2783821"/>
              <a:ext cx="2162176" cy="10239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Geometry, weather, AADT</a:t>
              </a:r>
              <a:r>
                <a:rPr lang="is-IS" b="1" dirty="0" smtClean="0"/>
                <a:t>…</a:t>
              </a:r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9677400" y="2783821"/>
              <a:ext cx="2266950" cy="10239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#</a:t>
              </a:r>
              <a:r>
                <a:rPr lang="en-US" b="1" smtClean="0"/>
                <a:t>crash per year</a:t>
              </a:r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4043363" y="2610223"/>
              <a:ext cx="4810123" cy="7403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0432FF"/>
                  </a:solidFill>
                </a:rPr>
                <a:t>Negative Binomial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3400" y="3772458"/>
            <a:ext cx="11410950" cy="1197535"/>
            <a:chOff x="533400" y="3772458"/>
            <a:chExt cx="11410950" cy="1197535"/>
          </a:xfrm>
        </p:grpSpPr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1238250" y="3946056"/>
              <a:ext cx="1647825" cy="5667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smtClean="0"/>
                <a:t>image</a:t>
              </a:r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9677400" y="3946056"/>
              <a:ext cx="2266950" cy="10239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/>
                <a:t>Car? Or not car</a:t>
              </a:r>
              <a:endParaRPr lang="en-US" b="1" dirty="0" smtClean="0"/>
            </a:p>
            <a:p>
              <a:endParaRPr lang="en-US" dirty="0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4043363" y="3772458"/>
              <a:ext cx="4810123" cy="7403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0432FF"/>
                  </a:solidFill>
                </a:rPr>
                <a:t>SVM/CNN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924300" y="4325748"/>
              <a:ext cx="5048250" cy="0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 flipV="1">
              <a:off x="533400" y="4126190"/>
              <a:ext cx="180976" cy="199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400" y="4969992"/>
            <a:ext cx="11658600" cy="1316508"/>
            <a:chOff x="533400" y="4969992"/>
            <a:chExt cx="11658600" cy="1316508"/>
          </a:xfrm>
        </p:grpSpPr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238250" y="5141720"/>
              <a:ext cx="2686050" cy="11447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smtClean="0"/>
                <a:t>“I </a:t>
              </a:r>
              <a:r>
                <a:rPr lang="en-US" b="1"/>
                <a:t>love </a:t>
              </a:r>
              <a:r>
                <a:rPr lang="en-US" b="1"/>
                <a:t>machine </a:t>
              </a:r>
              <a:r>
                <a:rPr lang="en-US" b="1" smtClean="0"/>
                <a:t>learning”</a:t>
              </a:r>
              <a:endParaRPr lang="en-US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8367711" y="4969992"/>
              <a:ext cx="3824289" cy="13165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b="1" dirty="0" smtClean="0"/>
                <a:t>“</a:t>
              </a:r>
              <a:r>
                <a:rPr lang="fa-IR" b="1" dirty="0"/>
                <a:t>من عاشق یادگیری ماشین</a:t>
              </a:r>
              <a:r>
                <a:rPr lang="en-US" altLang="zh-CN" b="1" dirty="0" smtClean="0"/>
                <a:t>”</a:t>
              </a:r>
            </a:p>
            <a:p>
              <a:pPr marL="0" indent="0">
                <a:buNone/>
              </a:pPr>
              <a:r>
                <a:rPr lang="en-US" altLang="zh-CN" b="1" dirty="0" smtClean="0"/>
                <a:t>“</a:t>
              </a:r>
              <a:r>
                <a:rPr lang="hi-in" b="1" dirty="0"/>
                <a:t>मुझे मशीन सीखना पसंद है</a:t>
              </a:r>
              <a:r>
                <a:rPr lang="en-US" altLang="zh-CN" b="1" dirty="0" smtClean="0"/>
                <a:t>”</a:t>
              </a:r>
            </a:p>
            <a:p>
              <a:pPr marL="0" indent="0">
                <a:buNone/>
              </a:pPr>
              <a:r>
                <a:rPr lang="zh-CN" altLang="en-US" b="1" dirty="0"/>
                <a:t/>
              </a:r>
              <a:br>
                <a:rPr lang="zh-CN" altLang="en-US" b="1" dirty="0"/>
              </a:br>
              <a:r>
                <a:rPr lang="en-US" altLang="zh-CN" b="1" dirty="0" smtClean="0"/>
                <a:t>“</a:t>
              </a:r>
              <a:r>
                <a:rPr lang="zh-CN" altLang="en-US" b="1" dirty="0" smtClean="0"/>
                <a:t>我</a:t>
              </a:r>
              <a:r>
                <a:rPr lang="zh-CN" altLang="en-US" b="1" dirty="0"/>
                <a:t>喜欢机器</a:t>
              </a:r>
              <a:r>
                <a:rPr lang="zh-CN" altLang="en-US" b="1" dirty="0" smtClean="0"/>
                <a:t>学习</a:t>
              </a:r>
              <a:r>
                <a:rPr lang="en-US" altLang="zh-CN" b="1" dirty="0" smtClean="0"/>
                <a:t>”</a:t>
              </a:r>
              <a:endParaRPr lang="en-US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924300" y="5487983"/>
              <a:ext cx="4443412" cy="33429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3948111" y="4969992"/>
              <a:ext cx="4171950" cy="11975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b="1" dirty="0" smtClean="0">
                  <a:solidFill>
                    <a:srgbClr val="0432FF"/>
                  </a:solidFill>
                </a:rPr>
                <a:t>Bidirectional LSTM with Attention</a:t>
              </a:r>
            </a:p>
          </p:txBody>
        </p:sp>
        <p:sp>
          <p:nvSpPr>
            <p:cNvPr id="58" name="Oval 57"/>
            <p:cNvSpPr/>
            <p:nvPr/>
          </p:nvSpPr>
          <p:spPr>
            <a:xfrm flipV="1">
              <a:off x="533400" y="5321854"/>
              <a:ext cx="180976" cy="199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1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63" y="2722563"/>
            <a:ext cx="10515600" cy="1325563"/>
          </a:xfrm>
        </p:spPr>
        <p:txBody>
          <a:bodyPr/>
          <a:lstStyle/>
          <a:p>
            <a:r>
              <a:rPr lang="en-US" dirty="0" smtClean="0"/>
              <a:t>What is Classification?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85" y="2234914"/>
            <a:ext cx="5226705" cy="3891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9448" y="1280807"/>
            <a:ext cx="4253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Horizontal axis = bumpiness</a:t>
            </a:r>
          </a:p>
          <a:p>
            <a:r>
              <a:rPr lang="en-US" sz="2800" dirty="0" smtClean="0"/>
              <a:t>Vertical axis = grade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8813" y="680642"/>
            <a:ext cx="48510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 </a:t>
            </a:r>
          </a:p>
          <a:p>
            <a:r>
              <a:rPr lang="en-US" sz="2800" dirty="0" smtClean="0"/>
              <a:t>Plan to build a new road.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G</a:t>
            </a:r>
            <a:r>
              <a:rPr lang="en-US" sz="2800" b="1" dirty="0" smtClean="0">
                <a:solidFill>
                  <a:srgbClr val="FF0000"/>
                </a:solidFill>
              </a:rPr>
              <a:t>iven</a:t>
            </a:r>
            <a:r>
              <a:rPr lang="en-US" sz="2800" dirty="0" smtClean="0"/>
              <a:t> the </a:t>
            </a:r>
            <a:r>
              <a:rPr lang="en-US" sz="2800" b="1" dirty="0" smtClean="0">
                <a:solidFill>
                  <a:srgbClr val="FF0000"/>
                </a:solidFill>
              </a:rPr>
              <a:t>bumpiness and grade</a:t>
            </a:r>
            <a:r>
              <a:rPr lang="en-US" sz="2800" dirty="0" smtClean="0"/>
              <a:t> of 250 designed locations, </a:t>
            </a:r>
          </a:p>
          <a:p>
            <a:r>
              <a:rPr lang="en-US" sz="2800" b="1" dirty="0" smtClean="0">
                <a:solidFill>
                  <a:srgbClr val="0432FF"/>
                </a:solidFill>
              </a:rPr>
              <a:t>Predict</a:t>
            </a:r>
            <a:r>
              <a:rPr lang="en-US" sz="2800" dirty="0" smtClean="0"/>
              <a:t> whether drivers will drive </a:t>
            </a:r>
            <a:r>
              <a:rPr lang="en-US" sz="2800" b="1" dirty="0" smtClean="0">
                <a:solidFill>
                  <a:srgbClr val="0432FF"/>
                </a:solidFill>
              </a:rPr>
              <a:t>fast or slow</a:t>
            </a:r>
            <a:r>
              <a:rPr lang="en-US" sz="2800" dirty="0" smtClean="0"/>
              <a:t> on those locations.</a:t>
            </a:r>
          </a:p>
          <a:p>
            <a:endParaRPr lang="en-US" sz="2800" dirty="0" smtClean="0"/>
          </a:p>
          <a:p>
            <a:r>
              <a:rPr lang="en-US" sz="2800" dirty="0" smtClean="0"/>
              <a:t>Resource:</a:t>
            </a:r>
            <a:endParaRPr lang="en-US" sz="2800" dirty="0"/>
          </a:p>
          <a:p>
            <a:r>
              <a:rPr lang="en-US" sz="2800" dirty="0" smtClean="0"/>
              <a:t>We have observations at other 750 locations on existing road.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6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6" y="2216626"/>
            <a:ext cx="5566545" cy="4111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80" y="2216626"/>
            <a:ext cx="5416592" cy="4111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1085" y="841248"/>
            <a:ext cx="4253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Horizontal axis = bumpiness</a:t>
            </a:r>
          </a:p>
          <a:p>
            <a:r>
              <a:rPr lang="en-US" sz="2800" dirty="0" smtClean="0"/>
              <a:t>Vertical axis = grade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74061" y="841248"/>
            <a:ext cx="4253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Color = driving speed </a:t>
            </a:r>
          </a:p>
          <a:p>
            <a:r>
              <a:rPr lang="en-US" sz="2800" dirty="0" smtClean="0"/>
              <a:t>{red = slow, blue = fast}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9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1085" y="841248"/>
            <a:ext cx="4253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Horizontal axis = bumpiness</a:t>
            </a:r>
          </a:p>
          <a:p>
            <a:r>
              <a:rPr lang="en-US" sz="2800" dirty="0" smtClean="0"/>
              <a:t>Vertical axis = grade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74061" y="841248"/>
            <a:ext cx="4253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Color = driving speed </a:t>
            </a:r>
          </a:p>
          <a:p>
            <a:r>
              <a:rPr lang="en-US" sz="2800" dirty="0" smtClean="0"/>
              <a:t>{red = slow, blue = fast}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216626"/>
            <a:ext cx="4743196" cy="4053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55" y="2241518"/>
            <a:ext cx="5017813" cy="40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38224" y="1420532"/>
            <a:ext cx="2333627" cy="169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Input</a:t>
            </a:r>
          </a:p>
          <a:p>
            <a:pPr marL="0" indent="0">
              <a:buNone/>
            </a:pPr>
            <a:r>
              <a:rPr lang="en-US" b="1" dirty="0" smtClean="0"/>
              <a:t>(Observation)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77375" y="1420532"/>
            <a:ext cx="2384599" cy="219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Label</a:t>
            </a:r>
            <a:endParaRPr lang="en-US" b="1" dirty="0" smtClean="0"/>
          </a:p>
          <a:p>
            <a:r>
              <a:rPr lang="en-US" dirty="0" smtClean="0"/>
              <a:t>Class1</a:t>
            </a:r>
          </a:p>
          <a:p>
            <a:r>
              <a:rPr lang="en-US" dirty="0" smtClean="0"/>
              <a:t>Class2</a:t>
            </a:r>
          </a:p>
          <a:p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6100" y="429932"/>
            <a:ext cx="6391275" cy="698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When you solve a </a:t>
            </a:r>
            <a:r>
              <a:rPr lang="en-US" b="1" u="sng" dirty="0" smtClean="0"/>
              <a:t>CLASSIFICATION</a:t>
            </a:r>
            <a:r>
              <a:rPr lang="en-US" b="1" dirty="0" smtClean="0"/>
              <a:t> problem: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24275" y="1800224"/>
            <a:ext cx="5048250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843338" y="1246934"/>
            <a:ext cx="4810123" cy="151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432FF"/>
                </a:solidFill>
              </a:rPr>
              <a:t>f</a:t>
            </a:r>
            <a:r>
              <a:rPr lang="en-US" sz="3600" b="1" dirty="0" smtClean="0">
                <a:solidFill>
                  <a:srgbClr val="0432FF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Function/mapping/projection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38224" y="4316132"/>
            <a:ext cx="2333627" cy="169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historical</a:t>
            </a:r>
          </a:p>
          <a:p>
            <a:pPr marL="0" indent="0">
              <a:buNone/>
            </a:pPr>
            <a:r>
              <a:rPr lang="en-US" b="1" dirty="0"/>
              <a:t>o</a:t>
            </a:r>
            <a:r>
              <a:rPr lang="en-US" b="1" dirty="0" smtClean="0"/>
              <a:t>bservations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63075" y="4137620"/>
            <a:ext cx="2333627" cy="212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corresponding</a:t>
            </a:r>
          </a:p>
          <a:p>
            <a:pPr marL="0" indent="0">
              <a:buNone/>
            </a:pPr>
            <a:r>
              <a:rPr lang="en-US" b="1" dirty="0" smtClean="0"/>
              <a:t>labels</a:t>
            </a:r>
            <a:endParaRPr lang="en-US" b="1" dirty="0" smtClean="0"/>
          </a:p>
          <a:p>
            <a:r>
              <a:rPr lang="en-US" dirty="0"/>
              <a:t>Class1</a:t>
            </a:r>
          </a:p>
          <a:p>
            <a:r>
              <a:rPr lang="en-US" dirty="0"/>
              <a:t>Class2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43062" y="2608119"/>
            <a:ext cx="357188" cy="371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38249" y="5475144"/>
            <a:ext cx="357188" cy="371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21643" y="5297853"/>
            <a:ext cx="357188" cy="371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05037" y="5366260"/>
            <a:ext cx="357188" cy="371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21656" y="5824536"/>
            <a:ext cx="357188" cy="371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28888" y="5917405"/>
            <a:ext cx="357188" cy="371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57612" y="4933568"/>
            <a:ext cx="5048250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3791427" y="4331304"/>
            <a:ext cx="5152072" cy="151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Build a classifier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(find the decision boundary)</a:t>
            </a:r>
          </a:p>
        </p:txBody>
      </p:sp>
    </p:spTree>
    <p:extLst>
      <p:ext uri="{BB962C8B-B14F-4D97-AF65-F5344CB8AC3E}">
        <p14:creationId xmlns:p14="http://schemas.microsoft.com/office/powerpoint/2010/main" val="1188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284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宋体</vt:lpstr>
      <vt:lpstr>Arial</vt:lpstr>
      <vt:lpstr>Office Theme</vt:lpstr>
      <vt:lpstr>Machine learning</vt:lpstr>
      <vt:lpstr>What is machine learning</vt:lpstr>
      <vt:lpstr>PowerPoint Presentation</vt:lpstr>
      <vt:lpstr>Examples</vt:lpstr>
      <vt:lpstr>What is Classification?</vt:lpstr>
      <vt:lpstr>PowerPoint Presentation</vt:lpstr>
      <vt:lpstr>PowerPoint Presentation</vt:lpstr>
      <vt:lpstr>PowerPoint Presentation</vt:lpstr>
      <vt:lpstr>PowerPoint Presentation</vt:lpstr>
      <vt:lpstr>How to build a classifier?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Shuo Wang</dc:creator>
  <cp:lastModifiedBy>Shuo Wang</cp:lastModifiedBy>
  <cp:revision>99</cp:revision>
  <dcterms:created xsi:type="dcterms:W3CDTF">2017-02-08T17:45:24Z</dcterms:created>
  <dcterms:modified xsi:type="dcterms:W3CDTF">2017-04-06T23:05:05Z</dcterms:modified>
</cp:coreProperties>
</file>