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gif"/>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77" r:id="rId11"/>
    <p:sldId id="278" r:id="rId12"/>
    <p:sldId id="279" r:id="rId13"/>
    <p:sldId id="265" r:id="rId14"/>
    <p:sldId id="266" r:id="rId15"/>
    <p:sldId id="267" r:id="rId16"/>
    <p:sldId id="268" r:id="rId17"/>
    <p:sldId id="269" r:id="rId18"/>
    <p:sldId id="270" r:id="rId19"/>
    <p:sldId id="271" r:id="rId20"/>
    <p:sldId id="275" r:id="rId21"/>
    <p:sldId id="272" r:id="rId22"/>
    <p:sldId id="273" r:id="rId23"/>
    <p:sldId id="274"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185C30-7668-4B60-BD4F-ED78A2D16D55}">
          <p14:sldIdLst>
            <p14:sldId id="256"/>
            <p14:sldId id="257"/>
            <p14:sldId id="258"/>
            <p14:sldId id="259"/>
            <p14:sldId id="260"/>
            <p14:sldId id="261"/>
            <p14:sldId id="262"/>
            <p14:sldId id="263"/>
            <p14:sldId id="264"/>
            <p14:sldId id="277"/>
            <p14:sldId id="278"/>
            <p14:sldId id="279"/>
          </p14:sldIdLst>
        </p14:section>
        <p14:section name="Untitled Section" id="{2D5815A2-D6C3-42A4-B195-60F4FE1E1665}">
          <p14:sldIdLst>
            <p14:sldId id="265"/>
            <p14:sldId id="266"/>
            <p14:sldId id="267"/>
            <p14:sldId id="268"/>
            <p14:sldId id="269"/>
            <p14:sldId id="270"/>
            <p14:sldId id="271"/>
            <p14:sldId id="275"/>
            <p14:sldId id="272"/>
            <p14:sldId id="273"/>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959CE-30CE-4E24-BF89-9E86992AE179}"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557552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959CE-30CE-4E24-BF89-9E86992AE179}"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267245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959CE-30CE-4E24-BF89-9E86992AE179}"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3315851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959CE-30CE-4E24-BF89-9E86992AE179}"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90291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2959CE-30CE-4E24-BF89-9E86992AE179}" type="datetimeFigureOut">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70500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959CE-30CE-4E24-BF89-9E86992AE179}"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167605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959CE-30CE-4E24-BF89-9E86992AE179}" type="datetimeFigureOut">
              <a:rPr lang="en-US" smtClean="0"/>
              <a:t>1/26/2014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1037807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2959CE-30CE-4E24-BF89-9E86992AE179}" type="datetimeFigureOut">
              <a:rPr lang="en-US" smtClean="0"/>
              <a:t>1/26/2014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38481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959CE-30CE-4E24-BF89-9E86992AE179}" type="datetimeFigureOut">
              <a:rPr lang="en-US" smtClean="0"/>
              <a:t>1/26/2014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416852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959CE-30CE-4E24-BF89-9E86992AE179}"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128769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959CE-30CE-4E24-BF89-9E86992AE179}" type="datetimeFigureOut">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5A498-4986-4676-BA58-707473B1F943}" type="slidenum">
              <a:rPr lang="en-US" smtClean="0"/>
              <a:t>‹#›</a:t>
            </a:fld>
            <a:endParaRPr lang="en-US"/>
          </a:p>
        </p:txBody>
      </p:sp>
    </p:spTree>
    <p:extLst>
      <p:ext uri="{BB962C8B-B14F-4D97-AF65-F5344CB8AC3E}">
        <p14:creationId xmlns:p14="http://schemas.microsoft.com/office/powerpoint/2010/main" val="2762108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959CE-30CE-4E24-BF89-9E86992AE179}" type="datetimeFigureOut">
              <a:rPr lang="en-US" smtClean="0"/>
              <a:t>1/26/2014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5A498-4986-4676-BA58-707473B1F943}" type="slidenum">
              <a:rPr lang="en-US" smtClean="0"/>
              <a:t>‹#›</a:t>
            </a:fld>
            <a:endParaRPr lang="en-US"/>
          </a:p>
        </p:txBody>
      </p:sp>
    </p:spTree>
    <p:extLst>
      <p:ext uri="{BB962C8B-B14F-4D97-AF65-F5344CB8AC3E}">
        <p14:creationId xmlns:p14="http://schemas.microsoft.com/office/powerpoint/2010/main" val="47665913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3" Type="http://schemas.openxmlformats.org/officeDocument/2006/relationships/hyperlink" Target="http://www.sublimetext.com/3" TargetMode="External"/><Relationship Id="rId2" Type="http://schemas.openxmlformats.org/officeDocument/2006/relationships/hyperlink" Target="http://www.python.org/" TargetMode="External"/><Relationship Id="rId1" Type="http://schemas.openxmlformats.org/officeDocument/2006/relationships/slideLayout" Target="../slideLayouts/slideLayout2.xml"/><Relationship Id="rId4" Type="http://schemas.openxmlformats.org/officeDocument/2006/relationships/hyperlink" Target="http://dbader.org/blog/setting-up-sublime-text-for-python-development"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repl.it/languages/Pyth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dbader.org/blog/setting-up-sublime-text-for-python-developm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solidFill>
              </a:rPr>
              <a:t>Introduction to programming</a:t>
            </a:r>
            <a:endParaRPr lang="en-US" dirty="0">
              <a:solidFill>
                <a:schemeClr val="accent1"/>
              </a:solidFill>
            </a:endParaRPr>
          </a:p>
        </p:txBody>
      </p:sp>
      <p:sp>
        <p:nvSpPr>
          <p:cNvPr id="3" name="Subtitle 2"/>
          <p:cNvSpPr>
            <a:spLocks noGrp="1"/>
          </p:cNvSpPr>
          <p:nvPr>
            <p:ph type="subTitle" idx="1"/>
          </p:nvPr>
        </p:nvSpPr>
        <p:spPr/>
        <p:txBody>
          <a:bodyPr/>
          <a:lstStyle/>
          <a:p>
            <a:r>
              <a:rPr lang="en-US" dirty="0" smtClean="0"/>
              <a:t>Day 1</a:t>
            </a:r>
            <a:endParaRPr lang="en-US" dirty="0"/>
          </a:p>
        </p:txBody>
      </p:sp>
    </p:spTree>
    <p:extLst>
      <p:ext uri="{BB962C8B-B14F-4D97-AF65-F5344CB8AC3E}">
        <p14:creationId xmlns:p14="http://schemas.microsoft.com/office/powerpoint/2010/main" val="1098524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Interpreters &amp; Compilers </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An </a:t>
            </a:r>
            <a:r>
              <a:rPr lang="en-US" dirty="0"/>
              <a:t>interpreter reads a high-level program and executes it, meaning that it does what the program says. It processes the program a little at a time, alternately reading lines and performing computations</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553" y="3105249"/>
            <a:ext cx="5068752" cy="1607166"/>
          </a:xfrm>
          <a:prstGeom prst="rect">
            <a:avLst/>
          </a:prstGeom>
        </p:spPr>
      </p:pic>
    </p:spTree>
    <p:extLst>
      <p:ext uri="{BB962C8B-B14F-4D97-AF65-F5344CB8AC3E}">
        <p14:creationId xmlns:p14="http://schemas.microsoft.com/office/powerpoint/2010/main" val="338376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Compilers</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a:t>A compiler reads the program and translates it completely before the program starts running. In this case, the high-level program is called the </a:t>
            </a:r>
            <a:r>
              <a:rPr lang="en-US" b="1" dirty="0"/>
              <a:t>source code</a:t>
            </a:r>
            <a:r>
              <a:rPr lang="en-US" dirty="0"/>
              <a:t>, and the translated program is called the </a:t>
            </a:r>
            <a:r>
              <a:rPr lang="en-US" b="1" dirty="0"/>
              <a:t>object code</a:t>
            </a:r>
            <a:r>
              <a:rPr lang="en-US" dirty="0"/>
              <a:t> or the </a:t>
            </a:r>
            <a:r>
              <a:rPr lang="en-US" b="1" dirty="0"/>
              <a:t>executable</a:t>
            </a:r>
            <a:r>
              <a:rPr lang="en-US" dirty="0"/>
              <a:t>. Once a program is compiled, you can execute it repeatedly without further translation</a:t>
            </a:r>
            <a:r>
              <a:rPr lang="en-US" dirty="0" smtClean="0"/>
              <a:t>.</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329" y="3786677"/>
            <a:ext cx="7249341" cy="1276407"/>
          </a:xfrm>
          <a:prstGeom prst="rect">
            <a:avLst/>
          </a:prstGeom>
        </p:spPr>
      </p:pic>
    </p:spTree>
    <p:extLst>
      <p:ext uri="{BB962C8B-B14F-4D97-AF65-F5344CB8AC3E}">
        <p14:creationId xmlns:p14="http://schemas.microsoft.com/office/powerpoint/2010/main" val="3333217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Python does both </a:t>
            </a:r>
            <a:endParaRPr lang="en-US" dirty="0">
              <a:solidFill>
                <a:schemeClr val="accent1"/>
              </a:solidFill>
            </a:endParaRPr>
          </a:p>
        </p:txBody>
      </p:sp>
      <p:sp>
        <p:nvSpPr>
          <p:cNvPr id="3" name="Content Placeholder 2"/>
          <p:cNvSpPr>
            <a:spLocks noGrp="1"/>
          </p:cNvSpPr>
          <p:nvPr>
            <p:ph idx="1"/>
          </p:nvPr>
        </p:nvSpPr>
        <p:spPr/>
        <p:txBody>
          <a:bodyPr/>
          <a:lstStyle/>
          <a:p>
            <a:r>
              <a:rPr lang="en-US" dirty="0"/>
              <a:t>Many modern languages use both processes. They are first compiled into a lower level language, </a:t>
            </a:r>
            <a:r>
              <a:rPr lang="en-US" dirty="0" smtClean="0"/>
              <a:t>called </a:t>
            </a:r>
            <a:r>
              <a:rPr lang="en-US" b="1" dirty="0" smtClean="0"/>
              <a:t>byte </a:t>
            </a:r>
            <a:r>
              <a:rPr lang="en-US" b="1" dirty="0"/>
              <a:t>code</a:t>
            </a:r>
            <a:r>
              <a:rPr lang="en-US" dirty="0"/>
              <a:t>, and then interpreted by a program called a </a:t>
            </a:r>
            <a:r>
              <a:rPr lang="en-US" b="1" dirty="0"/>
              <a:t>virtual machine</a:t>
            </a:r>
            <a:r>
              <a:rPr lang="en-US" dirty="0"/>
              <a:t>. Python uses both processes, but because of the way programmers interact with it, it is usually considered an interpreted language</a:t>
            </a:r>
            <a:r>
              <a:rPr lang="en-US" dirty="0" smtClean="0"/>
              <a:t>.</a:t>
            </a:r>
          </a:p>
          <a:p>
            <a:endParaRPr lang="en-US" dirty="0"/>
          </a:p>
          <a:p>
            <a:r>
              <a:rPr lang="en-US" dirty="0"/>
              <a:t>There are two ways to use the Python interpreter: </a:t>
            </a:r>
            <a:r>
              <a:rPr lang="en-US" i="1" dirty="0"/>
              <a:t>shell mode</a:t>
            </a:r>
            <a:r>
              <a:rPr lang="en-US" dirty="0"/>
              <a:t> and </a:t>
            </a:r>
            <a:r>
              <a:rPr lang="en-US" i="1" dirty="0"/>
              <a:t>program mode</a:t>
            </a:r>
            <a:r>
              <a:rPr lang="en-US" dirty="0"/>
              <a:t>. In shell mode, you type Python expressions into the </a:t>
            </a:r>
            <a:r>
              <a:rPr lang="en-US" b="1" dirty="0"/>
              <a:t>Python </a:t>
            </a:r>
            <a:r>
              <a:rPr lang="en-US" b="1" dirty="0" smtClean="0"/>
              <a:t>shell</a:t>
            </a:r>
            <a:r>
              <a:rPr lang="en-US" dirty="0" smtClean="0"/>
              <a:t>. In program mode you type them into a file.</a:t>
            </a:r>
            <a:endParaRPr lang="en-US" dirty="0"/>
          </a:p>
        </p:txBody>
      </p:sp>
    </p:spTree>
    <p:extLst>
      <p:ext uri="{BB962C8B-B14F-4D97-AF65-F5344CB8AC3E}">
        <p14:creationId xmlns:p14="http://schemas.microsoft.com/office/powerpoint/2010/main" val="483747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240794" cy="1364087"/>
          </a:xfrm>
        </p:spPr>
        <p:txBody>
          <a:bodyPr/>
          <a:lstStyle/>
          <a:p>
            <a:r>
              <a:rPr lang="en-US" dirty="0" smtClean="0">
                <a:solidFill>
                  <a:schemeClr val="accent1"/>
                </a:solidFill>
              </a:rPr>
              <a:t>Hardware </a:t>
            </a:r>
            <a:r>
              <a:rPr lang="en-US" dirty="0" err="1" smtClean="0">
                <a:solidFill>
                  <a:schemeClr val="accent1"/>
                </a:solidFill>
              </a:rPr>
              <a:t>vs</a:t>
            </a:r>
            <a:r>
              <a:rPr lang="en-US" dirty="0" smtClean="0">
                <a:solidFill>
                  <a:schemeClr val="accent1"/>
                </a:solidFill>
              </a:rPr>
              <a:t> software</a:t>
            </a:r>
            <a:endParaRPr lang="en-US" dirty="0">
              <a:solidFill>
                <a:schemeClr val="accent1"/>
              </a:solidFill>
            </a:endParaRPr>
          </a:p>
        </p:txBody>
      </p:sp>
      <p:sp>
        <p:nvSpPr>
          <p:cNvPr id="3" name="Content Placeholder 2"/>
          <p:cNvSpPr>
            <a:spLocks noGrp="1"/>
          </p:cNvSpPr>
          <p:nvPr>
            <p:ph idx="1"/>
          </p:nvPr>
        </p:nvSpPr>
        <p:spPr>
          <a:xfrm>
            <a:off x="838200" y="1825625"/>
            <a:ext cx="3118164" cy="3579294"/>
          </a:xfrm>
        </p:spPr>
        <p:txBody>
          <a:bodyPr/>
          <a:lstStyle/>
          <a:p>
            <a:pPr marL="0" indent="0">
              <a:buNone/>
            </a:pPr>
            <a:r>
              <a:rPr lang="en-US" dirty="0" smtClean="0"/>
              <a:t>Hardware </a:t>
            </a:r>
            <a:r>
              <a:rPr lang="en-US" dirty="0" err="1" smtClean="0"/>
              <a:t>yo</a:t>
            </a:r>
            <a:r>
              <a:rPr lang="en-US" dirty="0" smtClean="0"/>
              <a: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559" y="0"/>
            <a:ext cx="7258093" cy="6858000"/>
          </a:xfrm>
          <a:prstGeom prst="rect">
            <a:avLst/>
          </a:prstGeom>
        </p:spPr>
      </p:pic>
    </p:spTree>
    <p:extLst>
      <p:ext uri="{BB962C8B-B14F-4D97-AF65-F5344CB8AC3E}">
        <p14:creationId xmlns:p14="http://schemas.microsoft.com/office/powerpoint/2010/main" val="12990055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28"/>
            <a:ext cx="10515600" cy="1325563"/>
          </a:xfrm>
        </p:spPr>
        <p:txBody>
          <a:bodyPr/>
          <a:lstStyle/>
          <a:p>
            <a:r>
              <a:rPr lang="en-US" dirty="0" smtClean="0">
                <a:solidFill>
                  <a:schemeClr val="accent1"/>
                </a:solidFill>
              </a:rPr>
              <a:t>Software</a:t>
            </a:r>
            <a:endParaRPr lang="en-US" dirty="0">
              <a:solidFill>
                <a:schemeClr val="accent1"/>
              </a:solidFill>
            </a:endParaRPr>
          </a:p>
        </p:txBody>
      </p:sp>
      <p:sp>
        <p:nvSpPr>
          <p:cNvPr id="3" name="Content Placeholder 2"/>
          <p:cNvSpPr>
            <a:spLocks noGrp="1"/>
          </p:cNvSpPr>
          <p:nvPr>
            <p:ph idx="1"/>
          </p:nvPr>
        </p:nvSpPr>
        <p:spPr>
          <a:xfrm>
            <a:off x="838200" y="1825625"/>
            <a:ext cx="2574956" cy="3633615"/>
          </a:xfrm>
        </p:spPr>
        <p:txBody>
          <a:bodyPr/>
          <a:lstStyle/>
          <a:p>
            <a:pPr marL="0" indent="0">
              <a:buNone/>
            </a:pPr>
            <a:r>
              <a:rPr lang="en-US" dirty="0" smtClean="0"/>
              <a:t>Software </a:t>
            </a:r>
            <a:r>
              <a:rPr lang="en-US" dirty="0" err="1" smtClean="0"/>
              <a:t>yo</a:t>
            </a:r>
            <a:endParaRPr lang="en-US" dirty="0"/>
          </a:p>
        </p:txBody>
      </p:sp>
      <p:pic>
        <p:nvPicPr>
          <p:cNvPr id="4" name="Picture 3"/>
          <p:cNvPicPr>
            <a:picLocks noChangeAspect="1"/>
          </p:cNvPicPr>
          <p:nvPr/>
        </p:nvPicPr>
        <p:blipFill>
          <a:blip r:embed="rId2"/>
          <a:stretch>
            <a:fillRect/>
          </a:stretch>
        </p:blipFill>
        <p:spPr>
          <a:xfrm>
            <a:off x="838200" y="1201706"/>
            <a:ext cx="9578046" cy="5387649"/>
          </a:xfrm>
          <a:prstGeom prst="rect">
            <a:avLst/>
          </a:prstGeom>
        </p:spPr>
      </p:pic>
    </p:spTree>
    <p:extLst>
      <p:ext uri="{BB962C8B-B14F-4D97-AF65-F5344CB8AC3E}">
        <p14:creationId xmlns:p14="http://schemas.microsoft.com/office/powerpoint/2010/main" val="1178772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How a program works </a:t>
            </a:r>
            <a:endParaRPr lang="en-US" dirty="0">
              <a:solidFill>
                <a:schemeClr val="accent1"/>
              </a:solidFill>
            </a:endParaRPr>
          </a:p>
        </p:txBody>
      </p:sp>
      <p:sp>
        <p:nvSpPr>
          <p:cNvPr id="3" name="Content Placeholder 2"/>
          <p:cNvSpPr>
            <a:spLocks noGrp="1"/>
          </p:cNvSpPr>
          <p:nvPr>
            <p:ph idx="1"/>
          </p:nvPr>
        </p:nvSpPr>
        <p:spPr>
          <a:xfrm>
            <a:off x="838200" y="1825625"/>
            <a:ext cx="5951899" cy="4203983"/>
          </a:xfrm>
        </p:spPr>
        <p:txBody>
          <a:bodyPr/>
          <a:lstStyle/>
          <a:p>
            <a:r>
              <a:rPr lang="en-US" dirty="0"/>
              <a:t>A program lives on your hard disk </a:t>
            </a:r>
          </a:p>
          <a:p>
            <a:endParaRPr lang="en-US" dirty="0"/>
          </a:p>
          <a:p>
            <a:r>
              <a:rPr lang="en-US" dirty="0"/>
              <a:t>The instructions of a program get loaded into ram. The machine code is fetched into your CPU </a:t>
            </a:r>
          </a:p>
          <a:p>
            <a:endParaRPr lang="en-US" dirty="0"/>
          </a:p>
          <a:p>
            <a:r>
              <a:rPr lang="en-US" dirty="0"/>
              <a:t>These instructions get decoded and then executed on your CPU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4119" y="652447"/>
            <a:ext cx="2724150" cy="1676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4119" y="2396229"/>
            <a:ext cx="2717077" cy="172153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4119" y="4169835"/>
            <a:ext cx="2724150" cy="2383631"/>
          </a:xfrm>
          <a:prstGeom prst="rect">
            <a:avLst/>
          </a:prstGeom>
        </p:spPr>
      </p:pic>
    </p:spTree>
    <p:extLst>
      <p:ext uri="{BB962C8B-B14F-4D97-AF65-F5344CB8AC3E}">
        <p14:creationId xmlns:p14="http://schemas.microsoft.com/office/powerpoint/2010/main" val="644207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Sublime text </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For this class we will be using sublime text 3 and python 3.3 </a:t>
            </a:r>
          </a:p>
          <a:p>
            <a:pPr marL="0" indent="0">
              <a:buNone/>
            </a:pPr>
            <a:r>
              <a:rPr lang="en-US" dirty="0">
                <a:hlinkClick r:id="rId2"/>
              </a:rPr>
              <a:t>http://www.python.org</a:t>
            </a:r>
            <a:r>
              <a:rPr lang="en-US" dirty="0" smtClean="0">
                <a:hlinkClick r:id="rId2"/>
              </a:rPr>
              <a:t>/</a:t>
            </a:r>
            <a:endParaRPr lang="en-US" dirty="0"/>
          </a:p>
          <a:p>
            <a:pPr marL="0" indent="0">
              <a:buNone/>
            </a:pPr>
            <a:r>
              <a:rPr lang="en-US" dirty="0">
                <a:hlinkClick r:id="rId3"/>
              </a:rPr>
              <a:t>http://</a:t>
            </a:r>
            <a:r>
              <a:rPr lang="en-US" dirty="0" smtClean="0">
                <a:hlinkClick r:id="rId3"/>
              </a:rPr>
              <a:t>www.sublimetext.com/3</a:t>
            </a:r>
            <a:endParaRPr lang="en-US" dirty="0" smtClean="0"/>
          </a:p>
          <a:p>
            <a:pPr marL="0" indent="0">
              <a:buNone/>
            </a:pPr>
            <a:endParaRPr lang="en-US" dirty="0"/>
          </a:p>
          <a:p>
            <a:pPr marL="0" indent="0">
              <a:buNone/>
            </a:pPr>
            <a:r>
              <a:rPr lang="en-US" dirty="0" smtClean="0"/>
              <a:t>Set sublime up to work with Python here: </a:t>
            </a:r>
          </a:p>
          <a:p>
            <a:pPr marL="0" indent="0">
              <a:buNone/>
            </a:pPr>
            <a:r>
              <a:rPr lang="en-US" dirty="0">
                <a:hlinkClick r:id="rId4"/>
              </a:rPr>
              <a:t>http://</a:t>
            </a:r>
            <a:r>
              <a:rPr lang="en-US" dirty="0" smtClean="0">
                <a:hlinkClick r:id="rId4"/>
              </a:rPr>
              <a:t>dbader.org/blog/setting-up-sublime-text-for-python-development</a:t>
            </a:r>
            <a:endParaRPr lang="en-US" dirty="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16417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Remember </a:t>
            </a:r>
            <a:r>
              <a:rPr lang="en-US" dirty="0" smtClean="0">
                <a:solidFill>
                  <a:schemeClr val="accent1"/>
                </a:solidFill>
              </a:rPr>
              <a:t>Python </a:t>
            </a:r>
            <a:r>
              <a:rPr lang="en-US" dirty="0" smtClean="0">
                <a:solidFill>
                  <a:schemeClr val="accent1"/>
                </a:solidFill>
              </a:rPr>
              <a:t>has 2 modes </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You can write a whole bunch of code and then run it from a file or you can run it from the command line </a:t>
            </a:r>
            <a:r>
              <a:rPr lang="en-US" dirty="0" smtClean="0"/>
              <a:t>(program mode) </a:t>
            </a:r>
            <a:endParaRPr lang="en-US" dirty="0" smtClean="0"/>
          </a:p>
          <a:p>
            <a:endParaRPr lang="en-US" dirty="0"/>
          </a:p>
          <a:p>
            <a:pPr marL="0" indent="0">
              <a:buNone/>
            </a:pPr>
            <a:r>
              <a:rPr lang="en-US" dirty="0" smtClean="0"/>
              <a:t>Today, we </a:t>
            </a:r>
            <a:r>
              <a:rPr lang="en-US" dirty="0" smtClean="0"/>
              <a:t>will use a command line from Sublime Text called REPL </a:t>
            </a:r>
            <a:r>
              <a:rPr lang="en-US" dirty="0" smtClean="0"/>
              <a:t>(shell mode)</a:t>
            </a:r>
            <a:r>
              <a:rPr lang="en-US" dirty="0"/>
              <a:t> </a:t>
            </a:r>
            <a:r>
              <a:rPr lang="en-US" dirty="0" smtClean="0"/>
              <a:t>A </a:t>
            </a:r>
            <a:r>
              <a:rPr lang="en-US" dirty="0" smtClean="0"/>
              <a:t>cool thing we will use for now is the online REPL command line here: </a:t>
            </a:r>
          </a:p>
          <a:p>
            <a:pPr marL="0" indent="0">
              <a:buNone/>
            </a:pPr>
            <a:r>
              <a:rPr lang="en-US" dirty="0">
                <a:hlinkClick r:id="rId2"/>
              </a:rPr>
              <a:t>http://</a:t>
            </a:r>
            <a:r>
              <a:rPr lang="en-US" dirty="0" smtClean="0">
                <a:hlinkClick r:id="rId2"/>
              </a:rPr>
              <a:t>repl.it/languages/Python</a:t>
            </a:r>
            <a:endParaRPr lang="en-US" dirty="0" smtClean="0"/>
          </a:p>
          <a:p>
            <a:pPr marL="0" indent="0">
              <a:buNone/>
            </a:pPr>
            <a:endParaRPr lang="en-US" dirty="0"/>
          </a:p>
          <a:p>
            <a:pPr marL="0" indent="0">
              <a:buNone/>
            </a:pPr>
            <a:r>
              <a:rPr lang="en-US" dirty="0" smtClean="0"/>
              <a:t>Now let’s write some code!  </a:t>
            </a:r>
            <a:endParaRPr lang="en-US" dirty="0"/>
          </a:p>
        </p:txBody>
      </p:sp>
    </p:spTree>
    <p:extLst>
      <p:ext uri="{BB962C8B-B14F-4D97-AF65-F5344CB8AC3E}">
        <p14:creationId xmlns:p14="http://schemas.microsoft.com/office/powerpoint/2010/main" val="21048149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865483" cy="1300713"/>
          </a:xfrm>
        </p:spPr>
        <p:txBody>
          <a:bodyPr/>
          <a:lstStyle/>
          <a:p>
            <a:r>
              <a:rPr lang="en-US" dirty="0" smtClean="0"/>
              <a:t>Input variables and output </a:t>
            </a:r>
            <a:endParaRPr lang="en-US" dirty="0"/>
          </a:p>
        </p:txBody>
      </p:sp>
      <p:sp>
        <p:nvSpPr>
          <p:cNvPr id="3" name="Content Placeholder 2"/>
          <p:cNvSpPr>
            <a:spLocks noGrp="1"/>
          </p:cNvSpPr>
          <p:nvPr>
            <p:ph idx="1"/>
          </p:nvPr>
        </p:nvSpPr>
        <p:spPr>
          <a:xfrm>
            <a:off x="838200" y="1825625"/>
            <a:ext cx="4014457" cy="4511801"/>
          </a:xfrm>
        </p:spPr>
        <p:txBody>
          <a:bodyPr>
            <a:normAutofit fontScale="85000" lnSpcReduction="20000"/>
          </a:bodyPr>
          <a:lstStyle/>
          <a:p>
            <a:pPr marL="0" indent="0">
              <a:buNone/>
            </a:pPr>
            <a:r>
              <a:rPr lang="en-US" dirty="0" smtClean="0"/>
              <a:t>Variables are types of data stored in containers. Think of them like a box that holds something in it</a:t>
            </a:r>
          </a:p>
          <a:p>
            <a:pPr marL="0" indent="0">
              <a:buNone/>
            </a:pPr>
            <a:endParaRPr lang="en-US" dirty="0"/>
          </a:p>
          <a:p>
            <a:pPr marL="0" indent="0">
              <a:buNone/>
            </a:pPr>
            <a:r>
              <a:rPr lang="en-US" dirty="0" smtClean="0"/>
              <a:t>x = 10 </a:t>
            </a:r>
          </a:p>
          <a:p>
            <a:pPr marL="0" indent="0">
              <a:buNone/>
            </a:pPr>
            <a:r>
              <a:rPr lang="en-US" dirty="0" smtClean="0">
                <a:solidFill>
                  <a:schemeClr val="accent1"/>
                </a:solidFill>
              </a:rPr>
              <a:t>x is the variable </a:t>
            </a:r>
          </a:p>
          <a:p>
            <a:pPr marL="0" indent="0">
              <a:buNone/>
            </a:pPr>
            <a:r>
              <a:rPr lang="en-US" dirty="0" smtClean="0">
                <a:solidFill>
                  <a:schemeClr val="accent2"/>
                </a:solidFill>
              </a:rPr>
              <a:t>= is the assignment operator and sets the value on the left of the equation to be equal to the variable on the right </a:t>
            </a:r>
          </a:p>
          <a:p>
            <a:pPr marL="0" indent="0">
              <a:buNone/>
            </a:pPr>
            <a:r>
              <a:rPr lang="en-US" dirty="0" smtClean="0">
                <a:solidFill>
                  <a:schemeClr val="accent3"/>
                </a:solidFill>
              </a:rPr>
              <a:t>10 is the type. It’s an integer number. Or a hole number. </a:t>
            </a:r>
            <a:endParaRPr lang="en-US" dirty="0">
              <a:solidFill>
                <a:schemeClr val="accent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140" y="-153909"/>
            <a:ext cx="6858000" cy="6858000"/>
          </a:xfrm>
          <a:prstGeom prst="rect">
            <a:avLst/>
          </a:prstGeom>
        </p:spPr>
      </p:pic>
    </p:spTree>
    <p:extLst>
      <p:ext uri="{BB962C8B-B14F-4D97-AF65-F5344CB8AC3E}">
        <p14:creationId xmlns:p14="http://schemas.microsoft.com/office/powerpoint/2010/main" val="4002336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Variables can hold different type of data</a:t>
            </a:r>
            <a:endParaRPr lang="en-US" dirty="0">
              <a:solidFill>
                <a:schemeClr val="accent1"/>
              </a:solidFill>
            </a:endParaRPr>
          </a:p>
        </p:txBody>
      </p:sp>
      <p:sp>
        <p:nvSpPr>
          <p:cNvPr id="3" name="Content Placeholder 2"/>
          <p:cNvSpPr>
            <a:spLocks noGrp="1"/>
          </p:cNvSpPr>
          <p:nvPr>
            <p:ph idx="1"/>
          </p:nvPr>
        </p:nvSpPr>
        <p:spPr/>
        <p:txBody>
          <a:bodyPr/>
          <a:lstStyle/>
          <a:p>
            <a:r>
              <a:rPr lang="en-US" dirty="0" smtClean="0"/>
              <a:t>These basic or “scalar” types are </a:t>
            </a:r>
          </a:p>
          <a:p>
            <a:r>
              <a:rPr lang="en-US" dirty="0" err="1" smtClean="0"/>
              <a:t>Int</a:t>
            </a:r>
            <a:r>
              <a:rPr lang="en-US" dirty="0" smtClean="0"/>
              <a:t> = 10</a:t>
            </a:r>
          </a:p>
          <a:p>
            <a:r>
              <a:rPr lang="en-US" dirty="0" smtClean="0"/>
              <a:t>Float = 10.0 </a:t>
            </a:r>
          </a:p>
          <a:p>
            <a:r>
              <a:rPr lang="en-US" dirty="0" smtClean="0"/>
              <a:t>Boolean = true  or false (0 or 1)  </a:t>
            </a:r>
          </a:p>
          <a:p>
            <a:r>
              <a:rPr lang="en-US" dirty="0" smtClean="0"/>
              <a:t>None = none… </a:t>
            </a:r>
            <a:r>
              <a:rPr lang="en-US" dirty="0" smtClean="0">
                <a:sym typeface="Wingdings" panose="05000000000000000000" pitchFamily="2" charset="2"/>
              </a:rPr>
              <a:t> More on this later</a:t>
            </a:r>
          </a:p>
          <a:p>
            <a:pPr marL="0" indent="0">
              <a:buNone/>
            </a:pPr>
            <a:r>
              <a:rPr lang="en-US" dirty="0" smtClean="0">
                <a:sym typeface="Wingdings" panose="05000000000000000000" pitchFamily="2" charset="2"/>
              </a:rPr>
              <a:t>Not Scalar but important </a:t>
            </a:r>
          </a:p>
          <a:p>
            <a:pPr marL="0" indent="0">
              <a:buNone/>
            </a:pPr>
            <a:r>
              <a:rPr lang="en-US" dirty="0" smtClean="0">
                <a:sym typeface="Wingdings" panose="05000000000000000000" pitchFamily="2" charset="2"/>
              </a:rPr>
              <a:t>String = “a set of words or characters in quotes”</a:t>
            </a:r>
            <a:endParaRPr lang="en-US" dirty="0" smtClean="0"/>
          </a:p>
          <a:p>
            <a:pPr marL="0" indent="0">
              <a:buNone/>
            </a:pPr>
            <a:endParaRPr lang="en-US" dirty="0" smtClean="0"/>
          </a:p>
        </p:txBody>
      </p:sp>
    </p:spTree>
    <p:extLst>
      <p:ext uri="{BB962C8B-B14F-4D97-AF65-F5344CB8AC3E}">
        <p14:creationId xmlns:p14="http://schemas.microsoft.com/office/powerpoint/2010/main" val="1190864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solidFill>
                  <a:schemeClr val="accent1"/>
                </a:solidFill>
                <a:effectLst>
                  <a:outerShdw blurRad="38100" dist="25400" dir="5400000" algn="ctr" rotWithShape="0">
                    <a:srgbClr val="6E747A">
                      <a:alpha val="43000"/>
                    </a:srgbClr>
                  </a:outerShdw>
                </a:effectLst>
              </a:rPr>
              <a:t>Programming is problem solving</a:t>
            </a:r>
            <a:endParaRPr lang="en-US"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lnSpcReduction="10000"/>
          </a:bodyPr>
          <a:lstStyle/>
          <a:p>
            <a:r>
              <a:rPr lang="en-US" dirty="0"/>
              <a:t>Problem solving means the ability to formulate problems, think creatively about solutions, and express a solution clearly and accurately. </a:t>
            </a:r>
            <a:endParaRPr lang="en-US" dirty="0" smtClean="0"/>
          </a:p>
          <a:p>
            <a:endParaRPr lang="en-US" dirty="0"/>
          </a:p>
          <a:p>
            <a:r>
              <a:rPr lang="en-US" dirty="0" smtClean="0"/>
              <a:t>How you solve the problem is called the algorithm. </a:t>
            </a:r>
          </a:p>
          <a:p>
            <a:endParaRPr lang="en-US" dirty="0"/>
          </a:p>
          <a:p>
            <a:r>
              <a:rPr lang="en-US" dirty="0"/>
              <a:t>An algorithm is a step by step list of </a:t>
            </a:r>
            <a:r>
              <a:rPr lang="en-US" dirty="0" smtClean="0"/>
              <a:t>instructions, or a program, </a:t>
            </a:r>
            <a:r>
              <a:rPr lang="en-US" dirty="0"/>
              <a:t>that if followed exactly will solve the problem under consideration</a:t>
            </a:r>
            <a:r>
              <a:rPr lang="en-US" dirty="0" smtClean="0"/>
              <a:t>.</a:t>
            </a:r>
          </a:p>
          <a:p>
            <a:endParaRPr lang="en-US" dirty="0"/>
          </a:p>
          <a:p>
            <a:r>
              <a:rPr lang="en-US" dirty="0"/>
              <a:t>These programs are written in </a:t>
            </a:r>
            <a:r>
              <a:rPr lang="en-US" b="1" dirty="0"/>
              <a:t>programming languages</a:t>
            </a:r>
            <a:r>
              <a:rPr lang="en-US" dirty="0"/>
              <a:t>.</a:t>
            </a:r>
          </a:p>
        </p:txBody>
      </p:sp>
    </p:spTree>
    <p:extLst>
      <p:ext uri="{BB962C8B-B14F-4D97-AF65-F5344CB8AC3E}">
        <p14:creationId xmlns:p14="http://schemas.microsoft.com/office/powerpoint/2010/main" val="387195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Special or reserved words (Thou shall not) </a:t>
            </a:r>
            <a:endParaRPr lang="en-US" dirty="0">
              <a:solidFill>
                <a:schemeClr val="accent5"/>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solidFill>
                  <a:schemeClr val="accent3"/>
                </a:solidFill>
              </a:rPr>
              <a:t>Do not put spaces in your file names or variable names </a:t>
            </a:r>
          </a:p>
          <a:p>
            <a:pPr marL="0" indent="0">
              <a:buNone/>
            </a:pPr>
            <a:endParaRPr lang="en-US" dirty="0">
              <a:solidFill>
                <a:schemeClr val="accent2"/>
              </a:solidFill>
            </a:endParaRPr>
          </a:p>
          <a:p>
            <a:pPr marL="0" indent="0">
              <a:buNone/>
            </a:pPr>
            <a:r>
              <a:rPr lang="en-US" dirty="0" smtClean="0">
                <a:solidFill>
                  <a:schemeClr val="accent2"/>
                </a:solidFill>
              </a:rPr>
              <a:t>Do not use special characters &amp;!$*+-~,/\%^() </a:t>
            </a:r>
          </a:p>
          <a:p>
            <a:pPr marL="0" indent="0">
              <a:buNone/>
            </a:pPr>
            <a:endParaRPr lang="en-US" dirty="0"/>
          </a:p>
          <a:p>
            <a:pPr marL="0" indent="0">
              <a:buNone/>
            </a:pPr>
            <a:r>
              <a:rPr lang="en-US" dirty="0" smtClean="0"/>
              <a:t>Rule of thumb? Anything that’s not a letter number or underscore is out of the running for a variable name </a:t>
            </a:r>
          </a:p>
          <a:p>
            <a:pPr marL="0" indent="0">
              <a:buNone/>
            </a:pPr>
            <a:endParaRPr lang="en-US" dirty="0" smtClean="0"/>
          </a:p>
          <a:p>
            <a:pPr marL="0" indent="0">
              <a:buNone/>
            </a:pPr>
            <a:r>
              <a:rPr lang="en-US" dirty="0" smtClean="0"/>
              <a:t>All variables must start with a letter or an underscore. No numbers first. </a:t>
            </a:r>
          </a:p>
          <a:p>
            <a:pPr marL="0" indent="0">
              <a:buNone/>
            </a:pPr>
            <a:endParaRPr lang="en-US" dirty="0"/>
          </a:p>
          <a:p>
            <a:pPr marL="0" indent="0">
              <a:buNone/>
            </a:pPr>
            <a:r>
              <a:rPr lang="en-US" dirty="0" smtClean="0"/>
              <a:t>Here’s Python’s complete list of reserved words: </a:t>
            </a:r>
          </a:p>
          <a:p>
            <a:pPr marL="0" indent="0">
              <a:buNone/>
            </a:pPr>
            <a:r>
              <a:rPr lang="en-US" sz="1900" dirty="0"/>
              <a:t>False      class      finally    is         </a:t>
            </a:r>
            <a:r>
              <a:rPr lang="en-US" sz="1900" dirty="0" smtClean="0"/>
              <a:t>return	None       </a:t>
            </a:r>
            <a:r>
              <a:rPr lang="en-US" sz="1900" dirty="0"/>
              <a:t>continue   for        lambda     try</a:t>
            </a:r>
          </a:p>
          <a:p>
            <a:pPr marL="0" indent="0">
              <a:buNone/>
            </a:pPr>
            <a:r>
              <a:rPr lang="en-US" sz="1900" dirty="0"/>
              <a:t>True       </a:t>
            </a:r>
            <a:r>
              <a:rPr lang="en-US" sz="1900" dirty="0" err="1"/>
              <a:t>def</a:t>
            </a:r>
            <a:r>
              <a:rPr lang="en-US" sz="1900" dirty="0"/>
              <a:t>        from       nonlocal   </a:t>
            </a:r>
            <a:r>
              <a:rPr lang="en-US" sz="1900" dirty="0" smtClean="0"/>
              <a:t>while and        </a:t>
            </a:r>
            <a:r>
              <a:rPr lang="en-US" sz="1900" dirty="0"/>
              <a:t>del        global     not        with</a:t>
            </a:r>
          </a:p>
          <a:p>
            <a:pPr marL="0" indent="0">
              <a:buNone/>
            </a:pPr>
            <a:r>
              <a:rPr lang="en-US" sz="1900" dirty="0"/>
              <a:t>as         </a:t>
            </a:r>
            <a:r>
              <a:rPr lang="en-US" sz="1900" dirty="0" err="1"/>
              <a:t>elif</a:t>
            </a:r>
            <a:r>
              <a:rPr lang="en-US" sz="1900" dirty="0"/>
              <a:t>       if         or         </a:t>
            </a:r>
            <a:r>
              <a:rPr lang="en-US" sz="1900" dirty="0" smtClean="0"/>
              <a:t>yield 	assert     </a:t>
            </a:r>
            <a:r>
              <a:rPr lang="en-US" sz="1900" dirty="0"/>
              <a:t>else       import     </a:t>
            </a:r>
            <a:r>
              <a:rPr lang="en-US" sz="1900" dirty="0" smtClean="0"/>
              <a:t>pass break      </a:t>
            </a:r>
            <a:r>
              <a:rPr lang="en-US" sz="1900" dirty="0"/>
              <a:t>except     in         raise</a:t>
            </a:r>
          </a:p>
        </p:txBody>
      </p:sp>
    </p:spTree>
    <p:extLst>
      <p:ext uri="{BB962C8B-B14F-4D97-AF65-F5344CB8AC3E}">
        <p14:creationId xmlns:p14="http://schemas.microsoft.com/office/powerpoint/2010/main" val="4211355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Print(something) </a:t>
            </a:r>
            <a:endParaRPr lang="en-US" dirty="0">
              <a:solidFill>
                <a:schemeClr val="accent1"/>
              </a:solidFill>
            </a:endParaRPr>
          </a:p>
        </p:txBody>
      </p:sp>
      <p:sp>
        <p:nvSpPr>
          <p:cNvPr id="3" name="Content Placeholder 2"/>
          <p:cNvSpPr>
            <a:spLocks noGrp="1"/>
          </p:cNvSpPr>
          <p:nvPr>
            <p:ph idx="1"/>
          </p:nvPr>
        </p:nvSpPr>
        <p:spPr>
          <a:xfrm>
            <a:off x="838200" y="1376126"/>
            <a:ext cx="4286061" cy="4952245"/>
          </a:xfrm>
        </p:spPr>
        <p:txBody>
          <a:bodyPr>
            <a:normAutofit fontScale="92500" lnSpcReduction="20000"/>
          </a:bodyPr>
          <a:lstStyle/>
          <a:p>
            <a:pPr marL="0" indent="0">
              <a:buNone/>
            </a:pPr>
            <a:r>
              <a:rPr lang="en-US" dirty="0" smtClean="0"/>
              <a:t>Print is a function in python.  A function is a set of instructions that does something. You </a:t>
            </a:r>
            <a:r>
              <a:rPr lang="en-US" dirty="0" err="1" smtClean="0"/>
              <a:t>somtimes</a:t>
            </a:r>
            <a:r>
              <a:rPr lang="en-US" dirty="0" smtClean="0"/>
              <a:t> put things into it. Sometimes it returns values. </a:t>
            </a:r>
          </a:p>
          <a:p>
            <a:pPr marL="0" indent="0">
              <a:buNone/>
            </a:pPr>
            <a:endParaRPr lang="en-US" dirty="0"/>
          </a:p>
          <a:p>
            <a:pPr marL="0" indent="0">
              <a:buNone/>
            </a:pPr>
            <a:r>
              <a:rPr lang="en-US" dirty="0" smtClean="0"/>
              <a:t>Functions are like little machines. </a:t>
            </a:r>
          </a:p>
          <a:p>
            <a:pPr marL="0" indent="0">
              <a:buNone/>
            </a:pPr>
            <a:endParaRPr lang="en-US" dirty="0"/>
          </a:p>
          <a:p>
            <a:pPr marL="0" indent="0">
              <a:buNone/>
            </a:pPr>
            <a:r>
              <a:rPr lang="en-US" dirty="0" smtClean="0"/>
              <a:t>I don’t really care how a coffee pot works. All I know is if I put water and coffee grinds into it, it makes coffee and I can take coffee out of it. </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314" y="297605"/>
            <a:ext cx="5706520" cy="6136043"/>
          </a:xfrm>
          <a:prstGeom prst="rect">
            <a:avLst/>
          </a:prstGeom>
        </p:spPr>
      </p:pic>
    </p:spTree>
    <p:extLst>
      <p:ext uri="{BB962C8B-B14F-4D97-AF65-F5344CB8AC3E}">
        <p14:creationId xmlns:p14="http://schemas.microsoft.com/office/powerpoint/2010/main" val="3932940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Python particulars </a:t>
            </a:r>
            <a:endParaRPr lang="en-US" dirty="0">
              <a:solidFill>
                <a:schemeClr val="accent1"/>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You can add numbers using + </a:t>
            </a:r>
          </a:p>
          <a:p>
            <a:pPr marL="0" indent="0">
              <a:buNone/>
            </a:pPr>
            <a:endParaRPr lang="en-US" dirty="0"/>
          </a:p>
          <a:p>
            <a:pPr marL="0" indent="0">
              <a:buNone/>
            </a:pPr>
            <a:r>
              <a:rPr lang="en-US" dirty="0" smtClean="0"/>
              <a:t>You can multiply with * </a:t>
            </a:r>
          </a:p>
          <a:p>
            <a:pPr marL="0" indent="0">
              <a:buNone/>
            </a:pPr>
            <a:endParaRPr lang="en-US" dirty="0"/>
          </a:p>
          <a:p>
            <a:pPr marL="0" indent="0">
              <a:buNone/>
            </a:pPr>
            <a:r>
              <a:rPr lang="en-US" dirty="0" smtClean="0"/>
              <a:t>You can divide with / </a:t>
            </a:r>
          </a:p>
          <a:p>
            <a:pPr marL="0" indent="0">
              <a:buNone/>
            </a:pPr>
            <a:endParaRPr lang="en-US" dirty="0"/>
          </a:p>
          <a:p>
            <a:pPr marL="0" indent="0">
              <a:buNone/>
            </a:pPr>
            <a:r>
              <a:rPr lang="en-US" dirty="0" smtClean="0"/>
              <a:t>You can divide and truncate off the remainder using // </a:t>
            </a:r>
          </a:p>
          <a:p>
            <a:pPr marL="0" indent="0">
              <a:buNone/>
            </a:pPr>
            <a:endParaRPr lang="en-US" dirty="0" smtClean="0"/>
          </a:p>
          <a:p>
            <a:pPr marL="0" indent="0">
              <a:buNone/>
            </a:pPr>
            <a:r>
              <a:rPr lang="en-US" dirty="0" smtClean="0"/>
              <a:t>You can use ( ) to specify the order of operations </a:t>
            </a:r>
          </a:p>
          <a:p>
            <a:pPr marL="0" indent="0">
              <a:buNone/>
            </a:pPr>
            <a:r>
              <a:rPr lang="en-US" dirty="0" smtClean="0"/>
              <a:t>Please Excuse My Dear Aunt Sally </a:t>
            </a:r>
          </a:p>
          <a:p>
            <a:pPr marL="0" indent="0">
              <a:buNone/>
            </a:pPr>
            <a:endParaRPr lang="en-US" dirty="0"/>
          </a:p>
        </p:txBody>
      </p:sp>
    </p:spTree>
    <p:extLst>
      <p:ext uri="{BB962C8B-B14F-4D97-AF65-F5344CB8AC3E}">
        <p14:creationId xmlns:p14="http://schemas.microsoft.com/office/powerpoint/2010/main" val="10113129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Strings</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You can also add strings together. This is called concatenation</a:t>
            </a:r>
          </a:p>
          <a:p>
            <a:pPr marL="0" indent="0">
              <a:buNone/>
            </a:pPr>
            <a:endParaRPr lang="en-US" dirty="0"/>
          </a:p>
          <a:p>
            <a:pPr marL="0" indent="0">
              <a:buNone/>
            </a:pPr>
            <a:r>
              <a:rPr lang="en-US" dirty="0" smtClean="0"/>
              <a:t>x = “hello “ </a:t>
            </a:r>
          </a:p>
          <a:p>
            <a:pPr marL="0" indent="0">
              <a:buNone/>
            </a:pPr>
            <a:r>
              <a:rPr lang="en-US" dirty="0" smtClean="0"/>
              <a:t>y = “ world” </a:t>
            </a:r>
          </a:p>
          <a:p>
            <a:pPr marL="0" indent="0">
              <a:buNone/>
            </a:pPr>
            <a:r>
              <a:rPr lang="en-US" dirty="0" smtClean="0"/>
              <a:t>print(x + y) </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3525470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Homework</a:t>
            </a:r>
            <a:endParaRPr lang="en-US" dirty="0">
              <a:solidFill>
                <a:schemeClr val="accent1"/>
              </a:solidFill>
            </a:endParaRPr>
          </a:p>
        </p:txBody>
      </p:sp>
      <p:sp>
        <p:nvSpPr>
          <p:cNvPr id="3" name="Content Placeholder 2"/>
          <p:cNvSpPr>
            <a:spLocks noGrp="1"/>
          </p:cNvSpPr>
          <p:nvPr>
            <p:ph idx="1"/>
          </p:nvPr>
        </p:nvSpPr>
        <p:spPr>
          <a:xfrm>
            <a:off x="838200" y="1421394"/>
            <a:ext cx="10515600" cy="4755569"/>
          </a:xfrm>
        </p:spPr>
        <p:txBody>
          <a:bodyPr>
            <a:normAutofit fontScale="85000" lnSpcReduction="20000"/>
          </a:bodyPr>
          <a:lstStyle/>
          <a:p>
            <a:pPr marL="0" indent="0">
              <a:buNone/>
            </a:pPr>
            <a:r>
              <a:rPr lang="en-US" dirty="0" smtClean="0"/>
              <a:t>By Wed: </a:t>
            </a:r>
          </a:p>
          <a:p>
            <a:pPr marL="0" indent="0">
              <a:buNone/>
            </a:pPr>
            <a:r>
              <a:rPr lang="en-US" dirty="0" smtClean="0"/>
              <a:t>1. Download and set up your IDE (Integrated Development Environment) aka Sublime 3 according to this guide: </a:t>
            </a:r>
          </a:p>
          <a:p>
            <a:pPr marL="0" indent="0">
              <a:buNone/>
            </a:pPr>
            <a:r>
              <a:rPr lang="en-US" dirty="0">
                <a:hlinkClick r:id="rId2"/>
              </a:rPr>
              <a:t>http://</a:t>
            </a:r>
            <a:r>
              <a:rPr lang="en-US" dirty="0" smtClean="0">
                <a:hlinkClick r:id="rId2"/>
              </a:rPr>
              <a:t>dbader.org/blog/setting-up-sublime-text-for-python-development</a:t>
            </a:r>
            <a:endParaRPr lang="en-US" dirty="0" smtClean="0"/>
          </a:p>
          <a:p>
            <a:pPr marL="0" indent="0">
              <a:buNone/>
            </a:pPr>
            <a:endParaRPr lang="en-US" dirty="0"/>
          </a:p>
          <a:p>
            <a:pPr marL="0" indent="0">
              <a:buNone/>
            </a:pPr>
            <a:r>
              <a:rPr lang="en-US" dirty="0" smtClean="0"/>
              <a:t>2. Complete the first two sections of how to think like a computer scientist – General Introduction and Simple Python Data. </a:t>
            </a:r>
          </a:p>
          <a:p>
            <a:pPr marL="0" indent="0">
              <a:buNone/>
            </a:pPr>
            <a:r>
              <a:rPr lang="en-US" dirty="0"/>
              <a:t>http://interactivepython.org/runestone/static/thinkcspy/toc.html#</a:t>
            </a:r>
            <a:endParaRPr lang="en-US" dirty="0" smtClean="0"/>
          </a:p>
          <a:p>
            <a:pPr marL="0" indent="0">
              <a:buNone/>
            </a:pPr>
            <a:endParaRPr lang="en-US" dirty="0" smtClean="0"/>
          </a:p>
          <a:p>
            <a:pPr marL="0" indent="0">
              <a:buNone/>
            </a:pPr>
            <a:r>
              <a:rPr lang="en-US" dirty="0" smtClean="0"/>
              <a:t>3. Complete the assignment on NYU Classes for the first class </a:t>
            </a:r>
          </a:p>
          <a:p>
            <a:pPr marL="0" indent="0">
              <a:buNone/>
            </a:pPr>
            <a:endParaRPr lang="en-US" dirty="0" smtClean="0"/>
          </a:p>
          <a:p>
            <a:pPr marL="0" indent="0">
              <a:buNone/>
            </a:pPr>
            <a:r>
              <a:rPr lang="en-US" dirty="0" smtClean="0"/>
              <a:t>Optional: Read Chapter 1 in Starting out with Python. </a:t>
            </a:r>
          </a:p>
          <a:p>
            <a:pPr marL="0" indent="0">
              <a:buNone/>
            </a:pPr>
            <a:r>
              <a:rPr lang="en-US" dirty="0" smtClean="0"/>
              <a:t>Do this is if you got lost today or didn’t understand anything in the lecture. </a:t>
            </a:r>
            <a:endParaRPr lang="en-US" dirty="0"/>
          </a:p>
        </p:txBody>
      </p:sp>
    </p:spTree>
    <p:extLst>
      <p:ext uri="{BB962C8B-B14F-4D97-AF65-F5344CB8AC3E}">
        <p14:creationId xmlns:p14="http://schemas.microsoft.com/office/powerpoint/2010/main" val="1582382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Python</a:t>
            </a:r>
            <a:endParaRPr lang="en-US" dirty="0">
              <a:solidFill>
                <a:schemeClr val="accent1"/>
              </a:solidFill>
            </a:endParaRPr>
          </a:p>
        </p:txBody>
      </p:sp>
      <p:sp>
        <p:nvSpPr>
          <p:cNvPr id="3" name="Content Placeholder 2"/>
          <p:cNvSpPr>
            <a:spLocks noGrp="1"/>
          </p:cNvSpPr>
          <p:nvPr>
            <p:ph idx="1"/>
          </p:nvPr>
        </p:nvSpPr>
        <p:spPr/>
        <p:txBody>
          <a:bodyPr/>
          <a:lstStyle/>
          <a:p>
            <a:r>
              <a:rPr lang="en-US" dirty="0"/>
              <a:t>Python is an example of a </a:t>
            </a:r>
            <a:r>
              <a:rPr lang="en-US" b="1" dirty="0"/>
              <a:t>high-level </a:t>
            </a:r>
            <a:r>
              <a:rPr lang="en-US" b="1" dirty="0" smtClean="0"/>
              <a:t>language (</a:t>
            </a:r>
            <a:r>
              <a:rPr lang="en-US" dirty="0"/>
              <a:t>C++, PHP, and Java</a:t>
            </a:r>
            <a:r>
              <a:rPr lang="en-US" dirty="0" smtClean="0"/>
              <a:t>.) </a:t>
            </a:r>
          </a:p>
          <a:p>
            <a:endParaRPr lang="en-US" b="1" dirty="0"/>
          </a:p>
          <a:p>
            <a:r>
              <a:rPr lang="en-US" dirty="0" smtClean="0"/>
              <a:t>There are also low level programing languages (assembly, machine language) </a:t>
            </a:r>
          </a:p>
          <a:p>
            <a:endParaRPr lang="en-US" dirty="0"/>
          </a:p>
          <a:p>
            <a:r>
              <a:rPr lang="en-US" dirty="0" smtClean="0"/>
              <a:t>High level languages use human friendly sets of instructions to create programs. Low level languages are not as human friendly and are written for the hardware. </a:t>
            </a:r>
          </a:p>
          <a:p>
            <a:endParaRPr lang="en-US" dirty="0"/>
          </a:p>
          <a:p>
            <a:pPr marL="0" indent="0">
              <a:buNone/>
            </a:pPr>
            <a:endParaRPr lang="en-US" dirty="0" smtClean="0"/>
          </a:p>
        </p:txBody>
      </p:sp>
    </p:spTree>
    <p:extLst>
      <p:ext uri="{BB962C8B-B14F-4D97-AF65-F5344CB8AC3E}">
        <p14:creationId xmlns:p14="http://schemas.microsoft.com/office/powerpoint/2010/main" val="866925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Machine language </a:t>
            </a:r>
            <a:r>
              <a:rPr lang="en-US" dirty="0" err="1" smtClean="0">
                <a:solidFill>
                  <a:schemeClr val="accent1"/>
                </a:solidFill>
              </a:rPr>
              <a:t>vs</a:t>
            </a:r>
            <a:r>
              <a:rPr lang="en-US" dirty="0" smtClean="0">
                <a:solidFill>
                  <a:schemeClr val="accent1"/>
                </a:solidFill>
              </a:rPr>
              <a:t> High level language </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print(“hello”) </a:t>
            </a:r>
          </a:p>
          <a:p>
            <a:pPr marL="0" indent="0">
              <a:buNone/>
            </a:pPr>
            <a:r>
              <a:rPr lang="en-US" dirty="0" smtClean="0"/>
              <a:t>The computer would translate this high language into a low level language for you </a:t>
            </a:r>
            <a:r>
              <a:rPr lang="en-US" dirty="0" smtClean="0">
                <a:sym typeface="Wingdings" panose="05000000000000000000" pitchFamily="2" charset="2"/>
              </a:rPr>
              <a:t> 01010101 00011101 00111100 </a:t>
            </a:r>
            <a:endParaRPr lang="en-US" dirty="0" smtClean="0"/>
          </a:p>
          <a:p>
            <a:pPr marL="0" indent="0">
              <a:buNone/>
            </a:pPr>
            <a:r>
              <a:rPr lang="en-US" dirty="0" smtClean="0"/>
              <a:t>verses writing this yourself </a:t>
            </a:r>
          </a:p>
          <a:p>
            <a:pPr marL="0" indent="0">
              <a:buNone/>
            </a:pPr>
            <a:r>
              <a:rPr lang="en-US" dirty="0">
                <a:sym typeface="Wingdings" panose="05000000000000000000" pitchFamily="2" charset="2"/>
              </a:rPr>
              <a:t>01010101 00011101 00111100 </a:t>
            </a:r>
            <a:endParaRPr lang="en-US" dirty="0"/>
          </a:p>
          <a:p>
            <a:pPr marL="0" indent="0">
              <a:buNone/>
            </a:pPr>
            <a:endParaRPr lang="en-US" dirty="0" smtClean="0"/>
          </a:p>
          <a:p>
            <a:pPr marL="0" indent="0">
              <a:buNone/>
            </a:pPr>
            <a:r>
              <a:rPr lang="en-US" dirty="0" smtClean="0"/>
              <a:t>Clearly, high level languages are faster and less prone to error than machine languages </a:t>
            </a:r>
          </a:p>
          <a:p>
            <a:pPr marL="0" indent="0">
              <a:buNone/>
            </a:pPr>
            <a:endParaRPr lang="en-US" dirty="0"/>
          </a:p>
        </p:txBody>
      </p:sp>
    </p:spTree>
    <p:extLst>
      <p:ext uri="{BB962C8B-B14F-4D97-AF65-F5344CB8AC3E}">
        <p14:creationId xmlns:p14="http://schemas.microsoft.com/office/powerpoint/2010/main" val="690968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Binary </a:t>
            </a:r>
            <a:endParaRPr lang="en-US" dirty="0">
              <a:solidFill>
                <a:schemeClr val="accent1"/>
              </a:solidFill>
            </a:endParaRPr>
          </a:p>
        </p:txBody>
      </p:sp>
      <p:sp>
        <p:nvSpPr>
          <p:cNvPr id="3" name="Content Placeholder 2"/>
          <p:cNvSpPr>
            <a:spLocks noGrp="1"/>
          </p:cNvSpPr>
          <p:nvPr>
            <p:ph idx="1"/>
          </p:nvPr>
        </p:nvSpPr>
        <p:spPr/>
        <p:txBody>
          <a:bodyPr/>
          <a:lstStyle/>
          <a:p>
            <a:pPr marL="0" indent="0">
              <a:buNone/>
            </a:pPr>
            <a:r>
              <a:rPr lang="en-US" dirty="0" smtClean="0"/>
              <a:t>All low level languages are in binary. Aka a series of 1’s and 0’s. It’s the matrix all over again. </a:t>
            </a:r>
          </a:p>
          <a:p>
            <a:endParaRPr lang="en-US" dirty="0"/>
          </a:p>
          <a:p>
            <a:pPr marL="0" indent="0">
              <a:buNone/>
            </a:pPr>
            <a:r>
              <a:rPr lang="en-US" dirty="0" smtClean="0"/>
              <a:t>How binary works. </a:t>
            </a:r>
          </a:p>
          <a:p>
            <a:pPr marL="0" indent="0">
              <a:buNone/>
            </a:pPr>
            <a:endParaRPr lang="en-US" dirty="0" smtClean="0"/>
          </a:p>
          <a:p>
            <a:pPr marL="0" indent="0">
              <a:buNone/>
            </a:pPr>
            <a:r>
              <a:rPr lang="en-US" dirty="0" smtClean="0"/>
              <a:t>Binary is a series of bits that form 8byte patters that represent numeric values. Each value represents either on or off. You can think of them like little switches. </a:t>
            </a:r>
          </a:p>
          <a:p>
            <a:pPr marL="0" indent="0">
              <a:buNone/>
            </a:pPr>
            <a:endParaRPr lang="en-US" dirty="0" smtClean="0"/>
          </a:p>
        </p:txBody>
      </p:sp>
    </p:spTree>
    <p:extLst>
      <p:ext uri="{BB962C8B-B14F-4D97-AF65-F5344CB8AC3E}">
        <p14:creationId xmlns:p14="http://schemas.microsoft.com/office/powerpoint/2010/main" val="3335847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Binary Math</a:t>
            </a:r>
            <a:endParaRPr lang="en-US"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7183" y="227422"/>
            <a:ext cx="5852922" cy="6370794"/>
          </a:xfrm>
        </p:spPr>
      </p:pic>
      <p:sp>
        <p:nvSpPr>
          <p:cNvPr id="5" name="TextBox 4"/>
          <p:cNvSpPr txBox="1"/>
          <p:nvPr/>
        </p:nvSpPr>
        <p:spPr>
          <a:xfrm>
            <a:off x="914400" y="1964602"/>
            <a:ext cx="4390931" cy="3139321"/>
          </a:xfrm>
          <a:prstGeom prst="rect">
            <a:avLst/>
          </a:prstGeom>
          <a:noFill/>
        </p:spPr>
        <p:txBody>
          <a:bodyPr wrap="square" rtlCol="0">
            <a:spAutoFit/>
          </a:bodyPr>
          <a:lstStyle/>
          <a:p>
            <a:r>
              <a:rPr lang="en-US" dirty="0" smtClean="0"/>
              <a:t>Each bit represents either if it should be counted or not. So 0 = don’t count me. 1 = count me. </a:t>
            </a:r>
          </a:p>
          <a:p>
            <a:endParaRPr lang="en-US" dirty="0"/>
          </a:p>
          <a:p>
            <a:r>
              <a:rPr lang="en-US" dirty="0" smtClean="0"/>
              <a:t>00000001 is 1 </a:t>
            </a:r>
          </a:p>
          <a:p>
            <a:r>
              <a:rPr lang="en-US" dirty="0" smtClean="0"/>
              <a:t>00000010 is 2 </a:t>
            </a:r>
          </a:p>
          <a:p>
            <a:r>
              <a:rPr lang="en-US" dirty="0" smtClean="0"/>
              <a:t>00000011 is 3 </a:t>
            </a:r>
          </a:p>
          <a:p>
            <a:r>
              <a:rPr lang="en-US" dirty="0" smtClean="0"/>
              <a:t>00000100 is 4</a:t>
            </a:r>
          </a:p>
          <a:p>
            <a:r>
              <a:rPr lang="en-US" dirty="0" smtClean="0"/>
              <a:t>00000101 is 5 </a:t>
            </a:r>
          </a:p>
          <a:p>
            <a:endParaRPr lang="en-US" dirty="0"/>
          </a:p>
          <a:p>
            <a:r>
              <a:rPr lang="en-US" dirty="0" smtClean="0"/>
              <a:t>And so on….. </a:t>
            </a:r>
          </a:p>
        </p:txBody>
      </p:sp>
    </p:spTree>
    <p:extLst>
      <p:ext uri="{BB962C8B-B14F-4D97-AF65-F5344CB8AC3E}">
        <p14:creationId xmlns:p14="http://schemas.microsoft.com/office/powerpoint/2010/main" val="1942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Ascii</a:t>
            </a:r>
            <a:r>
              <a:rPr lang="en-US" dirty="0" smtClean="0">
                <a:solidFill>
                  <a:schemeClr val="accent1"/>
                </a:solidFill>
              </a:rPr>
              <a:t> </a:t>
            </a:r>
            <a:endParaRPr lang="en-US" dirty="0">
              <a:solidFill>
                <a:schemeClr val="accent1"/>
              </a:solidFill>
            </a:endParaRPr>
          </a:p>
        </p:txBody>
      </p:sp>
      <p:sp>
        <p:nvSpPr>
          <p:cNvPr id="3" name="Content Placeholder 2"/>
          <p:cNvSpPr>
            <a:spLocks noGrp="1"/>
          </p:cNvSpPr>
          <p:nvPr>
            <p:ph idx="1"/>
          </p:nvPr>
        </p:nvSpPr>
        <p:spPr>
          <a:xfrm>
            <a:off x="838200" y="1825625"/>
            <a:ext cx="4512398" cy="3887112"/>
          </a:xfrm>
        </p:spPr>
        <p:txBody>
          <a:bodyPr/>
          <a:lstStyle/>
          <a:p>
            <a:pPr marL="0" indent="0">
              <a:buNone/>
            </a:pPr>
            <a:r>
              <a:rPr lang="en-US" dirty="0" err="1" smtClean="0"/>
              <a:t>Ascii</a:t>
            </a:r>
            <a:r>
              <a:rPr lang="en-US" dirty="0" smtClean="0"/>
              <a:t> is a way to translate binary into letters and numbers</a:t>
            </a:r>
            <a:endParaRPr lang="en-US" dirty="0"/>
          </a:p>
          <a:p>
            <a:pPr marL="0" indent="0">
              <a:buNone/>
            </a:pPr>
            <a:endParaRPr lang="en-US"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094" y="1877"/>
            <a:ext cx="6534817" cy="6926676"/>
          </a:xfrm>
          <a:prstGeom prst="rect">
            <a:avLst/>
          </a:prstGeom>
        </p:spPr>
      </p:pic>
    </p:spTree>
    <p:extLst>
      <p:ext uri="{BB962C8B-B14F-4D97-AF65-F5344CB8AC3E}">
        <p14:creationId xmlns:p14="http://schemas.microsoft.com/office/powerpoint/2010/main" val="533026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Unicode </a:t>
            </a:r>
            <a:endParaRPr lang="en-US" dirty="0">
              <a:solidFill>
                <a:schemeClr val="accent1"/>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This is kind of the worm hole but…</a:t>
            </a:r>
          </a:p>
          <a:p>
            <a:pPr marL="0" indent="0">
              <a:buNone/>
            </a:pPr>
            <a:r>
              <a:rPr lang="en-US" dirty="0" smtClean="0"/>
              <a:t>There’s also Unicode! Unicode is more advanced mapping that allows for far more characters, other languages and so on. It can be 8, 16 or 32 bits. </a:t>
            </a:r>
          </a:p>
          <a:p>
            <a:pPr marL="0" indent="0">
              <a:buNone/>
            </a:pPr>
            <a:endParaRPr lang="en-US" dirty="0"/>
          </a:p>
          <a:p>
            <a:pPr marL="0" indent="0">
              <a:buNone/>
            </a:pPr>
            <a:r>
              <a:rPr lang="en-US" dirty="0" smtClean="0"/>
              <a:t>“</a:t>
            </a:r>
            <a:r>
              <a:rPr lang="en-US" dirty="0"/>
              <a:t>an international encoding standard for use with different languages and scripts, by which each letter, digit, or symbol is assigned a unique numeric value that applies across different platforms and programs</a:t>
            </a:r>
            <a:r>
              <a:rPr lang="en-US" dirty="0" smtClean="0"/>
              <a:t>.” </a:t>
            </a:r>
          </a:p>
          <a:p>
            <a:pPr marL="0" indent="0">
              <a:buNone/>
            </a:pPr>
            <a:endParaRPr lang="en-US" dirty="0" smtClean="0"/>
          </a:p>
          <a:p>
            <a:pPr marL="0" indent="0">
              <a:buNone/>
            </a:pPr>
            <a:r>
              <a:rPr lang="en-US" dirty="0" smtClean="0"/>
              <a:t>Unicode is common online. </a:t>
            </a:r>
          </a:p>
          <a:p>
            <a:pPr marL="0" indent="0">
              <a:buNone/>
            </a:pPr>
            <a:endParaRPr lang="en-US" dirty="0" smtClean="0"/>
          </a:p>
        </p:txBody>
      </p:sp>
    </p:spTree>
    <p:extLst>
      <p:ext uri="{BB962C8B-B14F-4D97-AF65-F5344CB8AC3E}">
        <p14:creationId xmlns:p14="http://schemas.microsoft.com/office/powerpoint/2010/main" val="1205087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473" y="365125"/>
            <a:ext cx="10515600" cy="1325563"/>
          </a:xfrm>
        </p:spPr>
        <p:txBody>
          <a:bodyPr/>
          <a:lstStyle/>
          <a:p>
            <a:r>
              <a:rPr lang="en-US" dirty="0" smtClean="0">
                <a:solidFill>
                  <a:schemeClr val="accent1"/>
                </a:solidFill>
              </a:rPr>
              <a:t>Python! </a:t>
            </a:r>
            <a:endParaRPr lang="en-US"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2293" y="17525"/>
            <a:ext cx="7007873" cy="7007873"/>
          </a:xfrm>
        </p:spPr>
      </p:pic>
      <p:sp>
        <p:nvSpPr>
          <p:cNvPr id="5" name="TextBox 4"/>
          <p:cNvSpPr txBox="1"/>
          <p:nvPr/>
        </p:nvSpPr>
        <p:spPr>
          <a:xfrm>
            <a:off x="439848" y="1690688"/>
            <a:ext cx="4277008" cy="3785652"/>
          </a:xfrm>
          <a:prstGeom prst="rect">
            <a:avLst/>
          </a:prstGeom>
          <a:noFill/>
        </p:spPr>
        <p:txBody>
          <a:bodyPr wrap="square" rtlCol="0">
            <a:spAutoFit/>
          </a:bodyPr>
          <a:lstStyle/>
          <a:p>
            <a:r>
              <a:rPr lang="en-US" sz="2400" dirty="0" smtClean="0"/>
              <a:t>Python uses Unicode but because it’s higher level. You will almost never, ever think about this. </a:t>
            </a:r>
          </a:p>
          <a:p>
            <a:endParaRPr lang="en-US" sz="2400" dirty="0"/>
          </a:p>
          <a:p>
            <a:r>
              <a:rPr lang="en-US" sz="2400" dirty="0" smtClean="0"/>
              <a:t>Where this gets bad is data from the internet but you don’t have to deal with in this class…. If you are lucky, you’ll never have to think this low level. </a:t>
            </a:r>
          </a:p>
        </p:txBody>
      </p:sp>
    </p:spTree>
    <p:extLst>
      <p:ext uri="{BB962C8B-B14F-4D97-AF65-F5344CB8AC3E}">
        <p14:creationId xmlns:p14="http://schemas.microsoft.com/office/powerpoint/2010/main" val="2245953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
  <TotalTime>129</TotalTime>
  <Words>1037</Words>
  <Application>Microsoft Office PowerPoint</Application>
  <PresentationFormat>Widescreen</PresentationFormat>
  <Paragraphs>149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Introduction to programming</vt:lpstr>
      <vt:lpstr>Programming is problem solving</vt:lpstr>
      <vt:lpstr>Python</vt:lpstr>
      <vt:lpstr>Machine language vs High level language </vt:lpstr>
      <vt:lpstr>Binary </vt:lpstr>
      <vt:lpstr>Binary Math</vt:lpstr>
      <vt:lpstr>Ascii </vt:lpstr>
      <vt:lpstr>Unicode </vt:lpstr>
      <vt:lpstr>Python! </vt:lpstr>
      <vt:lpstr>Interpreters &amp; Compilers </vt:lpstr>
      <vt:lpstr>Compilers</vt:lpstr>
      <vt:lpstr>Python does both </vt:lpstr>
      <vt:lpstr>Hardware vs software</vt:lpstr>
      <vt:lpstr>Software</vt:lpstr>
      <vt:lpstr>How a program works </vt:lpstr>
      <vt:lpstr>Sublime text </vt:lpstr>
      <vt:lpstr>Remember Python has 2 modes </vt:lpstr>
      <vt:lpstr>Input variables and output </vt:lpstr>
      <vt:lpstr>Variables can hold different type of data</vt:lpstr>
      <vt:lpstr>Special or reserved words (Thou shall not) </vt:lpstr>
      <vt:lpstr>Print(something) </vt:lpstr>
      <vt:lpstr>Python particulars </vt:lpstr>
      <vt:lpstr>Strings</vt:lpstr>
      <vt:lpstr>Homework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Phoenix Perry</dc:creator>
  <cp:lastModifiedBy>Phoenix Perry</cp:lastModifiedBy>
  <cp:revision>63</cp:revision>
  <dcterms:created xsi:type="dcterms:W3CDTF">2014-01-26T19:16:26Z</dcterms:created>
  <dcterms:modified xsi:type="dcterms:W3CDTF">2014-01-26T22:15:19Z</dcterms:modified>
</cp:coreProperties>
</file>