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20"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DE9578-CF2C-4D98-99CC-0546A3038B77}"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002D0-8F2E-42E0-AD17-D75ABD468156}" type="slidenum">
              <a:rPr lang="en-US" smtClean="0"/>
              <a:t>‹#›</a:t>
            </a:fld>
            <a:endParaRPr lang="en-US"/>
          </a:p>
        </p:txBody>
      </p:sp>
    </p:spTree>
    <p:extLst>
      <p:ext uri="{BB962C8B-B14F-4D97-AF65-F5344CB8AC3E}">
        <p14:creationId xmlns:p14="http://schemas.microsoft.com/office/powerpoint/2010/main" val="1918183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DE9578-CF2C-4D98-99CC-0546A3038B77}"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002D0-8F2E-42E0-AD17-D75ABD468156}" type="slidenum">
              <a:rPr lang="en-US" smtClean="0"/>
              <a:t>‹#›</a:t>
            </a:fld>
            <a:endParaRPr lang="en-US"/>
          </a:p>
        </p:txBody>
      </p:sp>
    </p:spTree>
    <p:extLst>
      <p:ext uri="{BB962C8B-B14F-4D97-AF65-F5344CB8AC3E}">
        <p14:creationId xmlns:p14="http://schemas.microsoft.com/office/powerpoint/2010/main" val="2881305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DE9578-CF2C-4D98-99CC-0546A3038B77}"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002D0-8F2E-42E0-AD17-D75ABD468156}" type="slidenum">
              <a:rPr lang="en-US" smtClean="0"/>
              <a:t>‹#›</a:t>
            </a:fld>
            <a:endParaRPr lang="en-US"/>
          </a:p>
        </p:txBody>
      </p:sp>
    </p:spTree>
    <p:extLst>
      <p:ext uri="{BB962C8B-B14F-4D97-AF65-F5344CB8AC3E}">
        <p14:creationId xmlns:p14="http://schemas.microsoft.com/office/powerpoint/2010/main" val="884770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DE9578-CF2C-4D98-99CC-0546A3038B77}"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002D0-8F2E-42E0-AD17-D75ABD468156}" type="slidenum">
              <a:rPr lang="en-US" smtClean="0"/>
              <a:t>‹#›</a:t>
            </a:fld>
            <a:endParaRPr lang="en-US"/>
          </a:p>
        </p:txBody>
      </p:sp>
    </p:spTree>
    <p:extLst>
      <p:ext uri="{BB962C8B-B14F-4D97-AF65-F5344CB8AC3E}">
        <p14:creationId xmlns:p14="http://schemas.microsoft.com/office/powerpoint/2010/main" val="58308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DE9578-CF2C-4D98-99CC-0546A3038B77}"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002D0-8F2E-42E0-AD17-D75ABD468156}" type="slidenum">
              <a:rPr lang="en-US" smtClean="0"/>
              <a:t>‹#›</a:t>
            </a:fld>
            <a:endParaRPr lang="en-US"/>
          </a:p>
        </p:txBody>
      </p:sp>
    </p:spTree>
    <p:extLst>
      <p:ext uri="{BB962C8B-B14F-4D97-AF65-F5344CB8AC3E}">
        <p14:creationId xmlns:p14="http://schemas.microsoft.com/office/powerpoint/2010/main" val="3476924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DE9578-CF2C-4D98-99CC-0546A3038B77}" type="datetimeFigureOut">
              <a:rPr lang="en-US" smtClean="0"/>
              <a:t>3/10/2014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002D0-8F2E-42E0-AD17-D75ABD468156}" type="slidenum">
              <a:rPr lang="en-US" smtClean="0"/>
              <a:t>‹#›</a:t>
            </a:fld>
            <a:endParaRPr lang="en-US"/>
          </a:p>
        </p:txBody>
      </p:sp>
    </p:spTree>
    <p:extLst>
      <p:ext uri="{BB962C8B-B14F-4D97-AF65-F5344CB8AC3E}">
        <p14:creationId xmlns:p14="http://schemas.microsoft.com/office/powerpoint/2010/main" val="791330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DE9578-CF2C-4D98-99CC-0546A3038B77}" type="datetimeFigureOut">
              <a:rPr lang="en-US" smtClean="0"/>
              <a:t>3/10/2014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C002D0-8F2E-42E0-AD17-D75ABD468156}" type="slidenum">
              <a:rPr lang="en-US" smtClean="0"/>
              <a:t>‹#›</a:t>
            </a:fld>
            <a:endParaRPr lang="en-US"/>
          </a:p>
        </p:txBody>
      </p:sp>
    </p:spTree>
    <p:extLst>
      <p:ext uri="{BB962C8B-B14F-4D97-AF65-F5344CB8AC3E}">
        <p14:creationId xmlns:p14="http://schemas.microsoft.com/office/powerpoint/2010/main" val="194136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DE9578-CF2C-4D98-99CC-0546A3038B77}" type="datetimeFigureOut">
              <a:rPr lang="en-US" smtClean="0"/>
              <a:t>3/10/2014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002D0-8F2E-42E0-AD17-D75ABD468156}" type="slidenum">
              <a:rPr lang="en-US" smtClean="0"/>
              <a:t>‹#›</a:t>
            </a:fld>
            <a:endParaRPr lang="en-US"/>
          </a:p>
        </p:txBody>
      </p:sp>
    </p:spTree>
    <p:extLst>
      <p:ext uri="{BB962C8B-B14F-4D97-AF65-F5344CB8AC3E}">
        <p14:creationId xmlns:p14="http://schemas.microsoft.com/office/powerpoint/2010/main" val="145612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E9578-CF2C-4D98-99CC-0546A3038B77}" type="datetimeFigureOut">
              <a:rPr lang="en-US" smtClean="0"/>
              <a:t>3/10/2014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C002D0-8F2E-42E0-AD17-D75ABD468156}" type="slidenum">
              <a:rPr lang="en-US" smtClean="0"/>
              <a:t>‹#›</a:t>
            </a:fld>
            <a:endParaRPr lang="en-US"/>
          </a:p>
        </p:txBody>
      </p:sp>
    </p:spTree>
    <p:extLst>
      <p:ext uri="{BB962C8B-B14F-4D97-AF65-F5344CB8AC3E}">
        <p14:creationId xmlns:p14="http://schemas.microsoft.com/office/powerpoint/2010/main" val="305878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E9578-CF2C-4D98-99CC-0546A3038B77}" type="datetimeFigureOut">
              <a:rPr lang="en-US" smtClean="0"/>
              <a:t>3/10/2014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002D0-8F2E-42E0-AD17-D75ABD468156}" type="slidenum">
              <a:rPr lang="en-US" smtClean="0"/>
              <a:t>‹#›</a:t>
            </a:fld>
            <a:endParaRPr lang="en-US"/>
          </a:p>
        </p:txBody>
      </p:sp>
    </p:spTree>
    <p:extLst>
      <p:ext uri="{BB962C8B-B14F-4D97-AF65-F5344CB8AC3E}">
        <p14:creationId xmlns:p14="http://schemas.microsoft.com/office/powerpoint/2010/main" val="202373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E9578-CF2C-4D98-99CC-0546A3038B77}" type="datetimeFigureOut">
              <a:rPr lang="en-US" smtClean="0"/>
              <a:t>3/10/2014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002D0-8F2E-42E0-AD17-D75ABD468156}" type="slidenum">
              <a:rPr lang="en-US" smtClean="0"/>
              <a:t>‹#›</a:t>
            </a:fld>
            <a:endParaRPr lang="en-US"/>
          </a:p>
        </p:txBody>
      </p:sp>
    </p:spTree>
    <p:extLst>
      <p:ext uri="{BB962C8B-B14F-4D97-AF65-F5344CB8AC3E}">
        <p14:creationId xmlns:p14="http://schemas.microsoft.com/office/powerpoint/2010/main" val="219812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E9578-CF2C-4D98-99CC-0546A3038B77}" type="datetimeFigureOut">
              <a:rPr lang="en-US" smtClean="0"/>
              <a:t>3/10/2014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002D0-8F2E-42E0-AD17-D75ABD468156}" type="slidenum">
              <a:rPr lang="en-US" smtClean="0"/>
              <a:t>‹#›</a:t>
            </a:fld>
            <a:endParaRPr lang="en-US"/>
          </a:p>
        </p:txBody>
      </p:sp>
    </p:spTree>
    <p:extLst>
      <p:ext uri="{BB962C8B-B14F-4D97-AF65-F5344CB8AC3E}">
        <p14:creationId xmlns:p14="http://schemas.microsoft.com/office/powerpoint/2010/main" val="4415824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a:t>
            </a:r>
            <a:endParaRPr lang="en-US" dirty="0"/>
          </a:p>
        </p:txBody>
      </p:sp>
      <p:sp>
        <p:nvSpPr>
          <p:cNvPr id="3" name="Subtitle 2"/>
          <p:cNvSpPr>
            <a:spLocks noGrp="1"/>
          </p:cNvSpPr>
          <p:nvPr>
            <p:ph type="subTitle" idx="1"/>
          </p:nvPr>
        </p:nvSpPr>
        <p:spPr/>
        <p:txBody>
          <a:bodyPr/>
          <a:lstStyle/>
          <a:p>
            <a:r>
              <a:rPr lang="en-US" dirty="0" smtClean="0">
                <a:solidFill>
                  <a:schemeClr val="accent1"/>
                </a:solidFill>
              </a:rPr>
              <a:t>Day 10</a:t>
            </a:r>
            <a:endParaRPr lang="en-US" dirty="0">
              <a:solidFill>
                <a:schemeClr val="accent1"/>
              </a:solidFill>
            </a:endParaRPr>
          </a:p>
        </p:txBody>
      </p:sp>
    </p:spTree>
    <p:extLst>
      <p:ext uri="{BB962C8B-B14F-4D97-AF65-F5344CB8AC3E}">
        <p14:creationId xmlns:p14="http://schemas.microsoft.com/office/powerpoint/2010/main" val="3649353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Another indefinite iteration loop</a:t>
            </a:r>
            <a:endParaRPr lang="en-US" dirty="0">
              <a:solidFill>
                <a:schemeClr val="accent1"/>
              </a:solidFill>
            </a:endParaRPr>
          </a:p>
        </p:txBody>
      </p:sp>
      <p:sp>
        <p:nvSpPr>
          <p:cNvPr id="3" name="Content Placeholder 2"/>
          <p:cNvSpPr>
            <a:spLocks noGrp="1"/>
          </p:cNvSpPr>
          <p:nvPr>
            <p:ph idx="1"/>
          </p:nvPr>
        </p:nvSpPr>
        <p:spPr>
          <a:xfrm>
            <a:off x="838200" y="1450428"/>
            <a:ext cx="10515600" cy="4726535"/>
          </a:xfrm>
        </p:spPr>
        <p:txBody>
          <a:bodyPr>
            <a:normAutofit fontScale="85000" lnSpcReduction="10000"/>
          </a:bodyPr>
          <a:lstStyle/>
          <a:p>
            <a:r>
              <a:rPr lang="en-US" dirty="0"/>
              <a:t>The rule for creating the sequence is to start from some given number, call it n, and to generate the next term of the sequence from n, either by halving n, whenever n is even, or else by multiplying it by three and adding 1 when it is odd. The sequence terminates when n reaches 1</a:t>
            </a:r>
            <a:r>
              <a:rPr lang="en-US" dirty="0" smtClean="0"/>
              <a:t>.</a:t>
            </a:r>
          </a:p>
          <a:p>
            <a:endParaRPr lang="en-US" dirty="0"/>
          </a:p>
          <a:p>
            <a:r>
              <a:rPr lang="en-US" dirty="0" smtClean="0"/>
              <a:t>The </a:t>
            </a:r>
            <a:r>
              <a:rPr lang="en-US" dirty="0"/>
              <a:t>loop will continue running until n == 1 </a:t>
            </a:r>
            <a:endParaRPr lang="en-US" dirty="0" smtClean="0"/>
          </a:p>
          <a:p>
            <a:r>
              <a:rPr lang="en-US" dirty="0"/>
              <a:t>Each time through the loop, the program prints the value of n and then checks whether it is even or odd using the remainder operator. If it is even, the value of n is divided by 2 using integer division. If it is odd, the value is replaced by n * 3 + 1</a:t>
            </a:r>
            <a:r>
              <a:rPr lang="en-US" dirty="0" smtClean="0"/>
              <a:t>.</a:t>
            </a:r>
          </a:p>
          <a:p>
            <a:endParaRPr lang="en-US" dirty="0"/>
          </a:p>
          <a:p>
            <a:r>
              <a:rPr lang="en-US" dirty="0" smtClean="0"/>
              <a:t>No one has been able prove or disprove this sequence will ever terminate for all possible values of n</a:t>
            </a:r>
          </a:p>
          <a:p>
            <a:pPr marL="0" indent="0">
              <a:buNone/>
            </a:pPr>
            <a:r>
              <a:rPr lang="en-US" dirty="0" smtClean="0"/>
              <a:t>Example n_3.py</a:t>
            </a:r>
          </a:p>
          <a:p>
            <a:endParaRPr lang="en-US" dirty="0"/>
          </a:p>
        </p:txBody>
      </p:sp>
    </p:spTree>
    <p:extLst>
      <p:ext uri="{BB962C8B-B14F-4D97-AF65-F5344CB8AC3E}">
        <p14:creationId xmlns:p14="http://schemas.microsoft.com/office/powerpoint/2010/main" val="2802055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Homework </a:t>
            </a:r>
            <a:endParaRPr lang="en-US" dirty="0">
              <a:solidFill>
                <a:schemeClr val="accent1"/>
              </a:solidFill>
            </a:endParaRPr>
          </a:p>
        </p:txBody>
      </p:sp>
      <p:sp>
        <p:nvSpPr>
          <p:cNvPr id="3" name="Content Placeholder 2"/>
          <p:cNvSpPr>
            <a:spLocks noGrp="1"/>
          </p:cNvSpPr>
          <p:nvPr>
            <p:ph idx="1"/>
          </p:nvPr>
        </p:nvSpPr>
        <p:spPr/>
        <p:txBody>
          <a:bodyPr/>
          <a:lstStyle/>
          <a:p>
            <a:r>
              <a:rPr lang="en-US" dirty="0"/>
              <a:t>http://interactivepython.org/courselib/static/thinkcspy/Labs/sequencelab.html</a:t>
            </a:r>
          </a:p>
        </p:txBody>
      </p:sp>
    </p:spTree>
    <p:extLst>
      <p:ext uri="{BB962C8B-B14F-4D97-AF65-F5344CB8AC3E}">
        <p14:creationId xmlns:p14="http://schemas.microsoft.com/office/powerpoint/2010/main" val="617308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The for loop revisited </a:t>
            </a:r>
            <a:endParaRPr lang="en-US" dirty="0">
              <a:solidFill>
                <a:schemeClr val="accent1"/>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So far they have always been run within a range of values </a:t>
            </a:r>
          </a:p>
          <a:p>
            <a:pPr marL="0" indent="0">
              <a:buNone/>
            </a:pPr>
            <a:endParaRPr lang="en-US" dirty="0" smtClean="0"/>
          </a:p>
          <a:p>
            <a:pPr marL="0" indent="0">
              <a:buNone/>
            </a:pPr>
            <a:r>
              <a:rPr lang="en-US" dirty="0" smtClean="0"/>
              <a:t> A temporary variable holds the value of the range and iterates through the loop </a:t>
            </a:r>
          </a:p>
          <a:p>
            <a:pPr marL="0" indent="0">
              <a:buNone/>
            </a:pPr>
            <a:endParaRPr lang="en-US" dirty="0"/>
          </a:p>
          <a:p>
            <a:pPr marL="0" indent="0">
              <a:buNone/>
            </a:pPr>
            <a:r>
              <a:rPr lang="en-US" dirty="0"/>
              <a:t>Using the accumulator pattern, we can start with a running total variable initialized to 0 and on each iteration, add the current value of the loop </a:t>
            </a:r>
            <a:r>
              <a:rPr lang="en-US" dirty="0" smtClean="0"/>
              <a:t>variable </a:t>
            </a:r>
          </a:p>
          <a:p>
            <a:pPr marL="0" indent="0">
              <a:buNone/>
            </a:pPr>
            <a:r>
              <a:rPr lang="en-US" dirty="0" smtClean="0"/>
              <a:t>(n+1) </a:t>
            </a:r>
          </a:p>
          <a:p>
            <a:pPr marL="0" indent="0">
              <a:buNone/>
            </a:pPr>
            <a:r>
              <a:rPr lang="en-US" dirty="0" err="1" smtClean="0"/>
              <a:t>Example:forRevisited.py</a:t>
            </a:r>
            <a:endParaRPr lang="en-US" dirty="0" smtClean="0"/>
          </a:p>
          <a:p>
            <a:pPr marL="0" indent="0">
              <a:buNone/>
            </a:pPr>
            <a:endParaRPr lang="en-US" dirty="0" smtClean="0"/>
          </a:p>
        </p:txBody>
      </p:sp>
    </p:spTree>
    <p:extLst>
      <p:ext uri="{BB962C8B-B14F-4D97-AF65-F5344CB8AC3E}">
        <p14:creationId xmlns:p14="http://schemas.microsoft.com/office/powerpoint/2010/main" val="1533513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The while statement </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a:t> it uses a </a:t>
            </a:r>
            <a:r>
              <a:rPr lang="en-US" dirty="0" err="1"/>
              <a:t>boolean</a:t>
            </a:r>
            <a:r>
              <a:rPr lang="en-US" dirty="0"/>
              <a:t> expression to control the flow of execution. </a:t>
            </a:r>
            <a:endParaRPr lang="en-US" dirty="0" smtClean="0"/>
          </a:p>
          <a:p>
            <a:r>
              <a:rPr lang="en-US" dirty="0"/>
              <a:t>We can use the while loop to create any type of iteration we wish, including anything that we have previously done with a for </a:t>
            </a:r>
            <a:r>
              <a:rPr lang="en-US" dirty="0" smtClean="0"/>
              <a:t>loop</a:t>
            </a:r>
          </a:p>
          <a:p>
            <a:r>
              <a:rPr lang="en-US" dirty="0" smtClean="0"/>
              <a:t>You can almost read it like a natural language.</a:t>
            </a:r>
          </a:p>
          <a:p>
            <a:r>
              <a:rPr lang="en-US" dirty="0" smtClean="0"/>
              <a:t>You can evaluate a clause after the while loop that evaluates out to a Boolean value </a:t>
            </a:r>
          </a:p>
          <a:p>
            <a:r>
              <a:rPr lang="en-US" dirty="0"/>
              <a:t>IE - while </a:t>
            </a:r>
            <a:r>
              <a:rPr lang="en-US" dirty="0" err="1"/>
              <a:t>aNumber</a:t>
            </a:r>
            <a:r>
              <a:rPr lang="en-US" dirty="0"/>
              <a:t> is less than or equal to </a:t>
            </a:r>
            <a:r>
              <a:rPr lang="en-US" dirty="0" err="1"/>
              <a:t>aBound</a:t>
            </a:r>
            <a:r>
              <a:rPr lang="en-US" dirty="0"/>
              <a:t>, continue executing the body of the </a:t>
            </a:r>
            <a:r>
              <a:rPr lang="en-US" dirty="0" smtClean="0"/>
              <a:t>loop</a:t>
            </a:r>
          </a:p>
          <a:p>
            <a:pPr marL="0" indent="0">
              <a:buNone/>
            </a:pPr>
            <a:r>
              <a:rPr lang="en-US" dirty="0" smtClean="0"/>
              <a:t>Example: whileEval.py </a:t>
            </a:r>
            <a:endParaRPr lang="en-US" dirty="0"/>
          </a:p>
        </p:txBody>
      </p:sp>
    </p:spTree>
    <p:extLst>
      <p:ext uri="{BB962C8B-B14F-4D97-AF65-F5344CB8AC3E}">
        <p14:creationId xmlns:p14="http://schemas.microsoft.com/office/powerpoint/2010/main" val="1853269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While flow  </a:t>
            </a:r>
            <a:endParaRPr lang="en-US"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2294" y="1690688"/>
            <a:ext cx="3541506" cy="4351338"/>
          </a:xfrm>
        </p:spPr>
      </p:pic>
      <p:sp>
        <p:nvSpPr>
          <p:cNvPr id="5" name="TextBox 4"/>
          <p:cNvSpPr txBox="1"/>
          <p:nvPr/>
        </p:nvSpPr>
        <p:spPr>
          <a:xfrm>
            <a:off x="961697" y="1986454"/>
            <a:ext cx="6558455" cy="4401205"/>
          </a:xfrm>
          <a:prstGeom prst="rect">
            <a:avLst/>
          </a:prstGeom>
          <a:noFill/>
        </p:spPr>
        <p:txBody>
          <a:bodyPr wrap="square" rtlCol="0">
            <a:spAutoFit/>
          </a:bodyPr>
          <a:lstStyle/>
          <a:p>
            <a:r>
              <a:rPr lang="en-US" sz="2000" dirty="0" smtClean="0">
                <a:latin typeface="Open Sans" panose="020B0606030504020204" pitchFamily="34" charset="0"/>
                <a:ea typeface="Open Sans" panose="020B0606030504020204" pitchFamily="34" charset="0"/>
                <a:cs typeface="Open Sans" panose="020B0606030504020204" pitchFamily="34" charset="0"/>
              </a:rPr>
              <a:t>More formally, here is the flow of execution for a while statement:</a:t>
            </a:r>
          </a:p>
          <a:p>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a:p>
            <a:r>
              <a:rPr lang="en-US" sz="2000" dirty="0" smtClean="0">
                <a:latin typeface="Open Sans" panose="020B0606030504020204" pitchFamily="34" charset="0"/>
                <a:ea typeface="Open Sans" panose="020B0606030504020204" pitchFamily="34" charset="0"/>
                <a:cs typeface="Open Sans" panose="020B0606030504020204" pitchFamily="34" charset="0"/>
              </a:rPr>
              <a:t>Evaluate the condition, yielding False or True.</a:t>
            </a:r>
          </a:p>
          <a:p>
            <a:r>
              <a:rPr lang="en-US" sz="2000" dirty="0" smtClean="0">
                <a:latin typeface="Open Sans" panose="020B0606030504020204" pitchFamily="34" charset="0"/>
                <a:ea typeface="Open Sans" panose="020B0606030504020204" pitchFamily="34" charset="0"/>
                <a:cs typeface="Open Sans" panose="020B0606030504020204" pitchFamily="34" charset="0"/>
              </a:rPr>
              <a:t>If the condition is False, exit the while statement and continue execution at the next statement.</a:t>
            </a:r>
          </a:p>
          <a:p>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a:p>
            <a:r>
              <a:rPr lang="en-US" sz="2000" dirty="0" smtClean="0">
                <a:latin typeface="Open Sans" panose="020B0606030504020204" pitchFamily="34" charset="0"/>
                <a:ea typeface="Open Sans" panose="020B0606030504020204" pitchFamily="34" charset="0"/>
                <a:cs typeface="Open Sans" panose="020B0606030504020204" pitchFamily="34" charset="0"/>
              </a:rPr>
              <a:t>If the condition is True, execute each of the statements in the body and then go back to step 1</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dirty="0"/>
              <a:t>This type of flow is called a </a:t>
            </a:r>
            <a:r>
              <a:rPr lang="en-US" sz="2000" b="1" dirty="0"/>
              <a:t>loop</a:t>
            </a:r>
            <a:r>
              <a:rPr lang="en-US" sz="2000" dirty="0"/>
              <a:t> because the third step loops back around to the top. </a:t>
            </a:r>
            <a:endParaRPr lang="en-US" sz="2000" dirty="0" smtClean="0"/>
          </a:p>
          <a:p>
            <a:endParaRPr lang="en-US" sz="2000" dirty="0">
              <a:latin typeface="Open Sans" panose="020B0606030504020204" pitchFamily="34" charset="0"/>
              <a:ea typeface="Open Sans" panose="020B0606030504020204" pitchFamily="34" charset="0"/>
              <a:cs typeface="Open Sans" panose="020B0606030504020204" pitchFamily="34" charset="0"/>
            </a:endParaRPr>
          </a:p>
          <a:p>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81647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Beware infinity </a:t>
            </a:r>
            <a:endParaRPr lang="en-US" dirty="0">
              <a:solidFill>
                <a:schemeClr val="accent1"/>
              </a:solidFill>
            </a:endParaRPr>
          </a:p>
        </p:txBody>
      </p:sp>
      <p:sp>
        <p:nvSpPr>
          <p:cNvPr id="3" name="Content Placeholder 2"/>
          <p:cNvSpPr>
            <a:spLocks noGrp="1"/>
          </p:cNvSpPr>
          <p:nvPr>
            <p:ph idx="1"/>
          </p:nvPr>
        </p:nvSpPr>
        <p:spPr/>
        <p:txBody>
          <a:bodyPr/>
          <a:lstStyle/>
          <a:p>
            <a:r>
              <a:rPr lang="en-US" dirty="0"/>
              <a:t>The body of the loop should change the value of one or more variables so that eventually the condition becomes False and the loop terminates. </a:t>
            </a:r>
            <a:endParaRPr lang="en-US" dirty="0" smtClean="0"/>
          </a:p>
          <a:p>
            <a:r>
              <a:rPr lang="en-US" dirty="0" smtClean="0"/>
              <a:t>Otherwise the loop goes on forever </a:t>
            </a:r>
          </a:p>
          <a:p>
            <a:r>
              <a:rPr lang="en-US" dirty="0" smtClean="0"/>
              <a:t>This </a:t>
            </a:r>
            <a:r>
              <a:rPr lang="en-US" dirty="0"/>
              <a:t>is called an infinite loop</a:t>
            </a:r>
            <a:r>
              <a:rPr lang="en-US" dirty="0" smtClean="0"/>
              <a:t>. This can cause your program to do weird things, like hang, crash or otherwise malfunction </a:t>
            </a:r>
          </a:p>
          <a:p>
            <a:r>
              <a:rPr lang="en-US" dirty="0" smtClean="0"/>
              <a:t> always have an exit condition unless infinity is </a:t>
            </a:r>
            <a:r>
              <a:rPr lang="en-US" b="1" dirty="0" smtClean="0">
                <a:solidFill>
                  <a:schemeClr val="accent2"/>
                </a:solidFill>
              </a:rPr>
              <a:t>really</a:t>
            </a:r>
            <a:r>
              <a:rPr lang="en-US" dirty="0" smtClean="0">
                <a:solidFill>
                  <a:schemeClr val="accent2"/>
                </a:solidFill>
              </a:rPr>
              <a:t> </a:t>
            </a:r>
            <a:r>
              <a:rPr lang="en-US" dirty="0" smtClean="0"/>
              <a:t>what you want…. </a:t>
            </a:r>
          </a:p>
          <a:p>
            <a:endParaRPr lang="en-US" dirty="0"/>
          </a:p>
        </p:txBody>
      </p:sp>
    </p:spTree>
    <p:extLst>
      <p:ext uri="{BB962C8B-B14F-4D97-AF65-F5344CB8AC3E}">
        <p14:creationId xmlns:p14="http://schemas.microsoft.com/office/powerpoint/2010/main" val="1190066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For revisited </a:t>
            </a:r>
            <a:endParaRPr lang="en-US" dirty="0">
              <a:solidFill>
                <a:schemeClr val="accent1"/>
              </a:solidFill>
            </a:endParaRPr>
          </a:p>
        </p:txBody>
      </p:sp>
      <p:sp>
        <p:nvSpPr>
          <p:cNvPr id="3" name="Content Placeholder 2"/>
          <p:cNvSpPr>
            <a:spLocks noGrp="1"/>
          </p:cNvSpPr>
          <p:nvPr>
            <p:ph idx="1"/>
          </p:nvPr>
        </p:nvSpPr>
        <p:spPr/>
        <p:txBody>
          <a:bodyPr/>
          <a:lstStyle/>
          <a:p>
            <a:r>
              <a:rPr lang="en-US" dirty="0"/>
              <a:t>The for statement will always iterate through a sequence of values like the list of names for the party or the list of numbers created by range. </a:t>
            </a:r>
            <a:endParaRPr lang="en-US" dirty="0" smtClean="0"/>
          </a:p>
          <a:p>
            <a:r>
              <a:rPr lang="en-US" dirty="0"/>
              <a:t>Since we know that it will iterate once for each value in the collection, it is often said that a for loop creates a </a:t>
            </a:r>
            <a:r>
              <a:rPr lang="en-US" b="1" dirty="0">
                <a:solidFill>
                  <a:schemeClr val="accent2"/>
                </a:solidFill>
              </a:rPr>
              <a:t>definite iteration</a:t>
            </a:r>
            <a:r>
              <a:rPr lang="en-US" dirty="0"/>
              <a:t> because we definitely know how many times we are going to iterate</a:t>
            </a:r>
            <a:r>
              <a:rPr lang="en-US" dirty="0" smtClean="0"/>
              <a:t>.</a:t>
            </a:r>
          </a:p>
          <a:p>
            <a:r>
              <a:rPr lang="en-US" dirty="0"/>
              <a:t> the while statement is dependent on a condition that needs to evaluate to False in order for the loop to terminate. Since we do not necessarily know when this will happen, it creates what we call </a:t>
            </a:r>
            <a:r>
              <a:rPr lang="en-US" b="1" dirty="0">
                <a:solidFill>
                  <a:schemeClr val="accent2"/>
                </a:solidFill>
              </a:rPr>
              <a:t>indefinite iteration</a:t>
            </a:r>
            <a:endParaRPr lang="en-US" b="1" dirty="0" smtClean="0">
              <a:solidFill>
                <a:schemeClr val="accent2"/>
              </a:solidFill>
            </a:endParaRPr>
          </a:p>
          <a:p>
            <a:endParaRPr lang="en-US" dirty="0"/>
          </a:p>
        </p:txBody>
      </p:sp>
    </p:spTree>
    <p:extLst>
      <p:ext uri="{BB962C8B-B14F-4D97-AF65-F5344CB8AC3E}">
        <p14:creationId xmlns:p14="http://schemas.microsoft.com/office/powerpoint/2010/main" val="3763652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Random Turtles </a:t>
            </a:r>
            <a:endParaRPr lang="en-US" dirty="0">
              <a:solidFill>
                <a:schemeClr val="accent1"/>
              </a:solidFill>
            </a:endParaRPr>
          </a:p>
        </p:txBody>
      </p:sp>
      <p:sp>
        <p:nvSpPr>
          <p:cNvPr id="3" name="Content Placeholder 2"/>
          <p:cNvSpPr>
            <a:spLocks noGrp="1"/>
          </p:cNvSpPr>
          <p:nvPr>
            <p:ph idx="1"/>
          </p:nvPr>
        </p:nvSpPr>
        <p:spPr/>
        <p:txBody>
          <a:bodyPr>
            <a:normAutofit fontScale="92500" lnSpcReduction="20000"/>
          </a:bodyPr>
          <a:lstStyle/>
          <a:p>
            <a:r>
              <a:rPr lang="en-US" dirty="0"/>
              <a:t>The turtle begins in the center of the screen.</a:t>
            </a:r>
          </a:p>
          <a:p>
            <a:r>
              <a:rPr lang="en-US" dirty="0"/>
              <a:t>Flip a coin. If its heads then turn to the left 90 degrees. If its tails then turn to the right 90 degrees.</a:t>
            </a:r>
          </a:p>
          <a:p>
            <a:r>
              <a:rPr lang="en-US" dirty="0"/>
              <a:t>Take 50 steps forward.</a:t>
            </a:r>
          </a:p>
          <a:p>
            <a:r>
              <a:rPr lang="en-US" dirty="0"/>
              <a:t>If the turtle has moved outside the screen then stop, otherwise go back to step 2 and repeat.</a:t>
            </a:r>
          </a:p>
          <a:p>
            <a:pPr marL="0" indent="0">
              <a:buNone/>
            </a:pPr>
            <a:endParaRPr lang="en-US" dirty="0" smtClean="0"/>
          </a:p>
          <a:p>
            <a:pPr marL="0" indent="0">
              <a:buNone/>
            </a:pPr>
            <a:r>
              <a:rPr lang="en-US" dirty="0"/>
              <a:t>we cannot predict how many times the turtle will need to flip the coin before it wanders out of the screen, so we can’t use a for loop in this case. In fact, although very unlikely, this program might never end, that is why we call this </a:t>
            </a:r>
            <a:r>
              <a:rPr lang="en-US" b="1" dirty="0">
                <a:solidFill>
                  <a:schemeClr val="accent1"/>
                </a:solidFill>
              </a:rPr>
              <a:t>indefinite </a:t>
            </a:r>
            <a:r>
              <a:rPr lang="en-US" b="1" dirty="0" smtClean="0">
                <a:solidFill>
                  <a:schemeClr val="accent1"/>
                </a:solidFill>
              </a:rPr>
              <a:t>iteration</a:t>
            </a:r>
            <a:endParaRPr lang="en-US" b="1" dirty="0">
              <a:solidFill>
                <a:schemeClr val="accent1"/>
              </a:solidFill>
            </a:endParaRPr>
          </a:p>
          <a:p>
            <a:pPr marL="0" indent="0">
              <a:buNone/>
            </a:pPr>
            <a:r>
              <a:rPr lang="en-US" dirty="0" err="1" smtClean="0"/>
              <a:t>Example:randTurtle.py</a:t>
            </a:r>
            <a:r>
              <a:rPr lang="en-US" dirty="0" smtClean="0"/>
              <a:t>, randTurtle_logic.py</a:t>
            </a:r>
            <a:endParaRPr lang="en-US" dirty="0"/>
          </a:p>
        </p:txBody>
      </p:sp>
    </p:spTree>
    <p:extLst>
      <p:ext uri="{BB962C8B-B14F-4D97-AF65-F5344CB8AC3E}">
        <p14:creationId xmlns:p14="http://schemas.microsoft.com/office/powerpoint/2010/main" val="1672874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Let’s write the logic to get most of the way </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What’s the pseudo code? </a:t>
            </a:r>
            <a:endParaRPr lang="en-US" dirty="0"/>
          </a:p>
        </p:txBody>
      </p:sp>
    </p:spTree>
    <p:extLst>
      <p:ext uri="{BB962C8B-B14F-4D97-AF65-F5344CB8AC3E}">
        <p14:creationId xmlns:p14="http://schemas.microsoft.com/office/powerpoint/2010/main" val="3732394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Final Turtle walk</a:t>
            </a:r>
            <a:endParaRPr lang="en-US" dirty="0">
              <a:solidFill>
                <a:schemeClr val="accent1"/>
              </a:solidFill>
            </a:endParaRPr>
          </a:p>
        </p:txBody>
      </p:sp>
      <p:sp>
        <p:nvSpPr>
          <p:cNvPr id="3" name="Content Placeholder 2"/>
          <p:cNvSpPr>
            <a:spLocks noGrp="1"/>
          </p:cNvSpPr>
          <p:nvPr>
            <p:ph idx="1"/>
          </p:nvPr>
        </p:nvSpPr>
        <p:spPr/>
        <p:txBody>
          <a:bodyPr>
            <a:normAutofit fontScale="92500" lnSpcReduction="10000"/>
          </a:bodyPr>
          <a:lstStyle/>
          <a:p>
            <a:r>
              <a:rPr lang="en-US" dirty="0" smtClean="0"/>
              <a:t>We will need to convert the screen boundaries </a:t>
            </a:r>
          </a:p>
          <a:p>
            <a:r>
              <a:rPr lang="en-US" dirty="0"/>
              <a:t>Once we have computed our boundaries we can get the current position of the turtle and then use conditionals to decide. </a:t>
            </a:r>
            <a:endParaRPr lang="en-US" dirty="0" smtClean="0"/>
          </a:p>
          <a:p>
            <a:r>
              <a:rPr lang="en-US" dirty="0"/>
              <a:t>We can find out the width and the height of the screen using the </a:t>
            </a:r>
            <a:r>
              <a:rPr lang="en-US" dirty="0" err="1"/>
              <a:t>window_width</a:t>
            </a:r>
            <a:r>
              <a:rPr lang="en-US" dirty="0"/>
              <a:t> and </a:t>
            </a:r>
            <a:r>
              <a:rPr lang="en-US" dirty="0" err="1"/>
              <a:t>window_height</a:t>
            </a:r>
            <a:r>
              <a:rPr lang="en-US" dirty="0"/>
              <a:t> methods of the screen object</a:t>
            </a:r>
            <a:r>
              <a:rPr lang="en-US" dirty="0" smtClean="0"/>
              <a:t>.</a:t>
            </a:r>
          </a:p>
          <a:p>
            <a:r>
              <a:rPr lang="en-US" dirty="0"/>
              <a:t>However, remember that the turtle starts at position 0,0 in the middle of the screen</a:t>
            </a:r>
            <a:r>
              <a:rPr lang="en-US" dirty="0" smtClean="0"/>
              <a:t>.</a:t>
            </a:r>
          </a:p>
          <a:p>
            <a:r>
              <a:rPr lang="en-US" dirty="0"/>
              <a:t>we never want the turtle to go farther right than width/2 or farther left than negative width/2. We never want the turtle to go further up than height/2 or further down than negative height/2. </a:t>
            </a:r>
            <a:endParaRPr lang="en-US" dirty="0" smtClean="0"/>
          </a:p>
          <a:p>
            <a:r>
              <a:rPr lang="en-US" dirty="0" smtClean="0"/>
              <a:t> </a:t>
            </a:r>
            <a:r>
              <a:rPr lang="en-US" dirty="0"/>
              <a:t>finalRandTurtle.py</a:t>
            </a:r>
          </a:p>
          <a:p>
            <a:endParaRPr lang="en-US" dirty="0"/>
          </a:p>
        </p:txBody>
      </p:sp>
    </p:spTree>
    <p:extLst>
      <p:ext uri="{BB962C8B-B14F-4D97-AF65-F5344CB8AC3E}">
        <p14:creationId xmlns:p14="http://schemas.microsoft.com/office/powerpoint/2010/main" val="831185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66</TotalTime>
  <Words>655</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Open Sans</vt:lpstr>
      <vt:lpstr>Office Theme</vt:lpstr>
      <vt:lpstr>Introduction to Python</vt:lpstr>
      <vt:lpstr>The for loop revisited </vt:lpstr>
      <vt:lpstr>The while statement </vt:lpstr>
      <vt:lpstr>While flow  </vt:lpstr>
      <vt:lpstr>Beware infinity </vt:lpstr>
      <vt:lpstr>For revisited </vt:lpstr>
      <vt:lpstr>Random Turtles </vt:lpstr>
      <vt:lpstr>Let’s write the logic to get most of the way </vt:lpstr>
      <vt:lpstr>Final Turtle walk</vt:lpstr>
      <vt:lpstr>Another indefinite iteration loop</vt:lpstr>
      <vt:lpstr>Homework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Pyton</dc:title>
  <dc:creator>Phoenix Perry</dc:creator>
  <cp:lastModifiedBy>Phoenix Perry</cp:lastModifiedBy>
  <cp:revision>21</cp:revision>
  <dcterms:created xsi:type="dcterms:W3CDTF">2014-03-10T08:20:30Z</dcterms:created>
  <dcterms:modified xsi:type="dcterms:W3CDTF">2014-03-10T09:27:23Z</dcterms:modified>
</cp:coreProperties>
</file>