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78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C64045-2601-4B74-8A0D-677AF56755F8}"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DD3B-E02E-488F-9460-EB17091BD04E}" type="slidenum">
              <a:rPr lang="en-US" smtClean="0"/>
              <a:t>‹#›</a:t>
            </a:fld>
            <a:endParaRPr lang="en-US"/>
          </a:p>
        </p:txBody>
      </p:sp>
    </p:spTree>
    <p:extLst>
      <p:ext uri="{BB962C8B-B14F-4D97-AF65-F5344CB8AC3E}">
        <p14:creationId xmlns:p14="http://schemas.microsoft.com/office/powerpoint/2010/main" val="209253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C64045-2601-4B74-8A0D-677AF56755F8}"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DD3B-E02E-488F-9460-EB17091BD04E}" type="slidenum">
              <a:rPr lang="en-US" smtClean="0"/>
              <a:t>‹#›</a:t>
            </a:fld>
            <a:endParaRPr lang="en-US"/>
          </a:p>
        </p:txBody>
      </p:sp>
    </p:spTree>
    <p:extLst>
      <p:ext uri="{BB962C8B-B14F-4D97-AF65-F5344CB8AC3E}">
        <p14:creationId xmlns:p14="http://schemas.microsoft.com/office/powerpoint/2010/main" val="23942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C64045-2601-4B74-8A0D-677AF56755F8}"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DD3B-E02E-488F-9460-EB17091BD04E}" type="slidenum">
              <a:rPr lang="en-US" smtClean="0"/>
              <a:t>‹#›</a:t>
            </a:fld>
            <a:endParaRPr lang="en-US"/>
          </a:p>
        </p:txBody>
      </p:sp>
    </p:spTree>
    <p:extLst>
      <p:ext uri="{BB962C8B-B14F-4D97-AF65-F5344CB8AC3E}">
        <p14:creationId xmlns:p14="http://schemas.microsoft.com/office/powerpoint/2010/main" val="136704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C64045-2601-4B74-8A0D-677AF56755F8}"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DD3B-E02E-488F-9460-EB17091BD04E}" type="slidenum">
              <a:rPr lang="en-US" smtClean="0"/>
              <a:t>‹#›</a:t>
            </a:fld>
            <a:endParaRPr lang="en-US"/>
          </a:p>
        </p:txBody>
      </p:sp>
    </p:spTree>
    <p:extLst>
      <p:ext uri="{BB962C8B-B14F-4D97-AF65-F5344CB8AC3E}">
        <p14:creationId xmlns:p14="http://schemas.microsoft.com/office/powerpoint/2010/main" val="22269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C64045-2601-4B74-8A0D-677AF56755F8}"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DD3B-E02E-488F-9460-EB17091BD04E}" type="slidenum">
              <a:rPr lang="en-US" smtClean="0"/>
              <a:t>‹#›</a:t>
            </a:fld>
            <a:endParaRPr lang="en-US"/>
          </a:p>
        </p:txBody>
      </p:sp>
    </p:spTree>
    <p:extLst>
      <p:ext uri="{BB962C8B-B14F-4D97-AF65-F5344CB8AC3E}">
        <p14:creationId xmlns:p14="http://schemas.microsoft.com/office/powerpoint/2010/main" val="2326521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C64045-2601-4B74-8A0D-677AF56755F8}" type="datetimeFigureOut">
              <a:rPr lang="en-US" smtClean="0"/>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ADD3B-E02E-488F-9460-EB17091BD04E}" type="slidenum">
              <a:rPr lang="en-US" smtClean="0"/>
              <a:t>‹#›</a:t>
            </a:fld>
            <a:endParaRPr lang="en-US"/>
          </a:p>
        </p:txBody>
      </p:sp>
    </p:spTree>
    <p:extLst>
      <p:ext uri="{BB962C8B-B14F-4D97-AF65-F5344CB8AC3E}">
        <p14:creationId xmlns:p14="http://schemas.microsoft.com/office/powerpoint/2010/main" val="3229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C64045-2601-4B74-8A0D-677AF56755F8}" type="datetimeFigureOut">
              <a:rPr lang="en-US" smtClean="0"/>
              <a:t>3/31/2014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ADD3B-E02E-488F-9460-EB17091BD04E}" type="slidenum">
              <a:rPr lang="en-US" smtClean="0"/>
              <a:t>‹#›</a:t>
            </a:fld>
            <a:endParaRPr lang="en-US"/>
          </a:p>
        </p:txBody>
      </p:sp>
    </p:spTree>
    <p:extLst>
      <p:ext uri="{BB962C8B-B14F-4D97-AF65-F5344CB8AC3E}">
        <p14:creationId xmlns:p14="http://schemas.microsoft.com/office/powerpoint/2010/main" val="284451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C64045-2601-4B74-8A0D-677AF56755F8}" type="datetimeFigureOut">
              <a:rPr lang="en-US" smtClean="0"/>
              <a:t>3/31/2014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ADD3B-E02E-488F-9460-EB17091BD04E}" type="slidenum">
              <a:rPr lang="en-US" smtClean="0"/>
              <a:t>‹#›</a:t>
            </a:fld>
            <a:endParaRPr lang="en-US"/>
          </a:p>
        </p:txBody>
      </p:sp>
    </p:spTree>
    <p:extLst>
      <p:ext uri="{BB962C8B-B14F-4D97-AF65-F5344CB8AC3E}">
        <p14:creationId xmlns:p14="http://schemas.microsoft.com/office/powerpoint/2010/main" val="374149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64045-2601-4B74-8A0D-677AF56755F8}" type="datetimeFigureOut">
              <a:rPr lang="en-US" smtClean="0"/>
              <a:t>3/31/2014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ADD3B-E02E-488F-9460-EB17091BD04E}" type="slidenum">
              <a:rPr lang="en-US" smtClean="0"/>
              <a:t>‹#›</a:t>
            </a:fld>
            <a:endParaRPr lang="en-US"/>
          </a:p>
        </p:txBody>
      </p:sp>
    </p:spTree>
    <p:extLst>
      <p:ext uri="{BB962C8B-B14F-4D97-AF65-F5344CB8AC3E}">
        <p14:creationId xmlns:p14="http://schemas.microsoft.com/office/powerpoint/2010/main" val="178966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64045-2601-4B74-8A0D-677AF56755F8}" type="datetimeFigureOut">
              <a:rPr lang="en-US" smtClean="0"/>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ADD3B-E02E-488F-9460-EB17091BD04E}" type="slidenum">
              <a:rPr lang="en-US" smtClean="0"/>
              <a:t>‹#›</a:t>
            </a:fld>
            <a:endParaRPr lang="en-US"/>
          </a:p>
        </p:txBody>
      </p:sp>
    </p:spTree>
    <p:extLst>
      <p:ext uri="{BB962C8B-B14F-4D97-AF65-F5344CB8AC3E}">
        <p14:creationId xmlns:p14="http://schemas.microsoft.com/office/powerpoint/2010/main" val="918027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64045-2601-4B74-8A0D-677AF56755F8}" type="datetimeFigureOut">
              <a:rPr lang="en-US" smtClean="0"/>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ADD3B-E02E-488F-9460-EB17091BD04E}" type="slidenum">
              <a:rPr lang="en-US" smtClean="0"/>
              <a:t>‹#›</a:t>
            </a:fld>
            <a:endParaRPr lang="en-US"/>
          </a:p>
        </p:txBody>
      </p:sp>
    </p:spTree>
    <p:extLst>
      <p:ext uri="{BB962C8B-B14F-4D97-AF65-F5344CB8AC3E}">
        <p14:creationId xmlns:p14="http://schemas.microsoft.com/office/powerpoint/2010/main" val="1319985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64045-2601-4B74-8A0D-677AF56755F8}" type="datetimeFigureOut">
              <a:rPr lang="en-US" smtClean="0"/>
              <a:t>3/31/2014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ADD3B-E02E-488F-9460-EB17091BD04E}" type="slidenum">
              <a:rPr lang="en-US" smtClean="0"/>
              <a:t>‹#›</a:t>
            </a:fld>
            <a:endParaRPr lang="en-US"/>
          </a:p>
        </p:txBody>
      </p:sp>
    </p:spTree>
    <p:extLst>
      <p:ext uri="{BB962C8B-B14F-4D97-AF65-F5344CB8AC3E}">
        <p14:creationId xmlns:p14="http://schemas.microsoft.com/office/powerpoint/2010/main" val="6988690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Computer Science</a:t>
            </a:r>
            <a:endParaRPr lang="en-US" dirty="0"/>
          </a:p>
        </p:txBody>
      </p:sp>
      <p:sp>
        <p:nvSpPr>
          <p:cNvPr id="3" name="Subtitle 2"/>
          <p:cNvSpPr>
            <a:spLocks noGrp="1"/>
          </p:cNvSpPr>
          <p:nvPr>
            <p:ph type="subTitle" idx="1"/>
          </p:nvPr>
        </p:nvSpPr>
        <p:spPr/>
        <p:txBody>
          <a:bodyPr/>
          <a:lstStyle/>
          <a:p>
            <a:r>
              <a:rPr lang="en-US" dirty="0" smtClean="0">
                <a:solidFill>
                  <a:schemeClr val="accent1"/>
                </a:solidFill>
              </a:rPr>
              <a:t>Day 13</a:t>
            </a:r>
            <a:endParaRPr lang="en-US" dirty="0">
              <a:solidFill>
                <a:schemeClr val="accent1"/>
              </a:solidFill>
            </a:endParaRPr>
          </a:p>
        </p:txBody>
      </p:sp>
    </p:spTree>
    <p:extLst>
      <p:ext uri="{BB962C8B-B14F-4D97-AF65-F5344CB8AC3E}">
        <p14:creationId xmlns:p14="http://schemas.microsoft.com/office/powerpoint/2010/main" val="3416564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More on Mutable</a:t>
            </a:r>
            <a:endParaRPr lang="en-US" dirty="0">
              <a:solidFill>
                <a:schemeClr val="accent1"/>
              </a:solidFill>
            </a:endParaRPr>
          </a:p>
        </p:txBody>
      </p:sp>
      <p:sp>
        <p:nvSpPr>
          <p:cNvPr id="3" name="Content Placeholder 2"/>
          <p:cNvSpPr>
            <a:spLocks noGrp="1"/>
          </p:cNvSpPr>
          <p:nvPr>
            <p:ph idx="1"/>
          </p:nvPr>
        </p:nvSpPr>
        <p:spPr/>
        <p:txBody>
          <a:bodyPr/>
          <a:lstStyle/>
          <a:p>
            <a:r>
              <a:rPr lang="en-US" dirty="0"/>
              <a:t>By combining assignment with the slice operator we can update several elements at once</a:t>
            </a:r>
            <a:r>
              <a:rPr lang="en-US" dirty="0" smtClean="0"/>
              <a:t>.</a:t>
            </a:r>
          </a:p>
          <a:p>
            <a:endParaRPr lang="en-US" dirty="0"/>
          </a:p>
          <a:p>
            <a:r>
              <a:rPr lang="en-US" dirty="0"/>
              <a:t>We can also remove elements from a list by assigning the empty list to them</a:t>
            </a:r>
            <a:r>
              <a:rPr lang="en-US" dirty="0" smtClean="0"/>
              <a:t>.</a:t>
            </a:r>
          </a:p>
          <a:p>
            <a:endParaRPr lang="en-US" dirty="0"/>
          </a:p>
          <a:p>
            <a:r>
              <a:rPr lang="en-US" dirty="0"/>
              <a:t>We can even insert elements into a list by squeezing them into an empty slice at the desired </a:t>
            </a:r>
            <a:r>
              <a:rPr lang="en-US" dirty="0" smtClean="0"/>
              <a:t>location</a:t>
            </a:r>
          </a:p>
          <a:p>
            <a:r>
              <a:rPr lang="en-US" dirty="0" err="1" smtClean="0"/>
              <a:t>Example:moreMutable.py</a:t>
            </a:r>
            <a:endParaRPr lang="en-US" dirty="0"/>
          </a:p>
        </p:txBody>
      </p:sp>
    </p:spTree>
    <p:extLst>
      <p:ext uri="{BB962C8B-B14F-4D97-AF65-F5344CB8AC3E}">
        <p14:creationId xmlns:p14="http://schemas.microsoft.com/office/powerpoint/2010/main" val="2089647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Lists</a:t>
            </a:r>
            <a:endParaRPr lang="en-US" dirty="0">
              <a:solidFill>
                <a:schemeClr val="accent1"/>
              </a:solidFill>
            </a:endParaRPr>
          </a:p>
        </p:txBody>
      </p:sp>
      <p:sp>
        <p:nvSpPr>
          <p:cNvPr id="3" name="Content Placeholder 2"/>
          <p:cNvSpPr>
            <a:spLocks noGrp="1"/>
          </p:cNvSpPr>
          <p:nvPr>
            <p:ph idx="1"/>
          </p:nvPr>
        </p:nvSpPr>
        <p:spPr/>
        <p:txBody>
          <a:bodyPr/>
          <a:lstStyle/>
          <a:p>
            <a:r>
              <a:rPr lang="en-US" dirty="0"/>
              <a:t>A </a:t>
            </a:r>
            <a:r>
              <a:rPr lang="en-US" b="1" dirty="0"/>
              <a:t>list</a:t>
            </a:r>
            <a:r>
              <a:rPr lang="en-US" dirty="0"/>
              <a:t> is a sequential collection of Python data values, where each value is identified by an </a:t>
            </a:r>
            <a:r>
              <a:rPr lang="en-US" dirty="0" smtClean="0"/>
              <a:t>index</a:t>
            </a:r>
          </a:p>
          <a:p>
            <a:r>
              <a:rPr lang="en-US" dirty="0"/>
              <a:t> The values that make up a list are called its </a:t>
            </a:r>
            <a:r>
              <a:rPr lang="en-US" b="1" dirty="0" smtClean="0"/>
              <a:t>elements</a:t>
            </a:r>
          </a:p>
          <a:p>
            <a:endParaRPr lang="en-US" b="1" dirty="0" smtClean="0"/>
          </a:p>
          <a:p>
            <a:r>
              <a:rPr lang="en-US" dirty="0"/>
              <a:t>Lists are similar to strings, which are ordered collections of characters, except that the elements of a list can have any type and for any one list, the items can be of different types</a:t>
            </a:r>
            <a:r>
              <a:rPr lang="en-US" dirty="0" smtClean="0"/>
              <a:t>.</a:t>
            </a:r>
          </a:p>
          <a:p>
            <a:endParaRPr lang="en-US" dirty="0"/>
          </a:p>
          <a:p>
            <a:pPr marL="0" indent="0">
              <a:buNone/>
            </a:pPr>
            <a:r>
              <a:rPr lang="en-US" dirty="0" smtClean="0"/>
              <a:t>Example: lists101.py</a:t>
            </a:r>
          </a:p>
          <a:p>
            <a:endParaRPr lang="en-US" dirty="0"/>
          </a:p>
        </p:txBody>
      </p:sp>
    </p:spTree>
    <p:extLst>
      <p:ext uri="{BB962C8B-B14F-4D97-AF65-F5344CB8AC3E}">
        <p14:creationId xmlns:p14="http://schemas.microsoft.com/office/powerpoint/2010/main" val="2599938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Variables in Lists</a:t>
            </a:r>
            <a:endParaRPr lang="en-US" dirty="0">
              <a:solidFill>
                <a:schemeClr val="accent1"/>
              </a:solidFill>
            </a:endParaRPr>
          </a:p>
        </p:txBody>
      </p:sp>
      <p:sp>
        <p:nvSpPr>
          <p:cNvPr id="3" name="Content Placeholder 2"/>
          <p:cNvSpPr>
            <a:spLocks noGrp="1"/>
          </p:cNvSpPr>
          <p:nvPr>
            <p:ph idx="1"/>
          </p:nvPr>
        </p:nvSpPr>
        <p:spPr/>
        <p:txBody>
          <a:bodyPr/>
          <a:lstStyle/>
          <a:p>
            <a:r>
              <a:rPr lang="en-US" dirty="0"/>
              <a:t>A list within another list is said to be </a:t>
            </a:r>
            <a:r>
              <a:rPr lang="en-US" b="1" dirty="0"/>
              <a:t>nested</a:t>
            </a:r>
            <a:r>
              <a:rPr lang="en-US" dirty="0"/>
              <a:t> and the inner list is often called a </a:t>
            </a:r>
            <a:r>
              <a:rPr lang="en-US" b="1" dirty="0" err="1"/>
              <a:t>sublist</a:t>
            </a:r>
            <a:r>
              <a:rPr lang="en-US" dirty="0" smtClean="0"/>
              <a:t>.</a:t>
            </a:r>
          </a:p>
          <a:p>
            <a:r>
              <a:rPr lang="en-US" dirty="0"/>
              <a:t>we can also assign list values to variables and pass lists as parameters to functions</a:t>
            </a:r>
            <a:r>
              <a:rPr lang="en-US" dirty="0" smtClean="0"/>
              <a:t>.</a:t>
            </a:r>
          </a:p>
          <a:p>
            <a:r>
              <a:rPr lang="en-US" dirty="0" smtClean="0"/>
              <a:t>Example: listsVariables.py</a:t>
            </a:r>
            <a:endParaRPr lang="en-US" dirty="0"/>
          </a:p>
        </p:txBody>
      </p:sp>
    </p:spTree>
    <p:extLst>
      <p:ext uri="{BB962C8B-B14F-4D97-AF65-F5344CB8AC3E}">
        <p14:creationId xmlns:p14="http://schemas.microsoft.com/office/powerpoint/2010/main" val="592010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List Length</a:t>
            </a:r>
            <a:endParaRPr lang="en-US" dirty="0">
              <a:solidFill>
                <a:schemeClr val="accent1"/>
              </a:solidFill>
            </a:endParaRPr>
          </a:p>
        </p:txBody>
      </p:sp>
      <p:sp>
        <p:nvSpPr>
          <p:cNvPr id="3" name="Content Placeholder 2"/>
          <p:cNvSpPr>
            <a:spLocks noGrp="1"/>
          </p:cNvSpPr>
          <p:nvPr>
            <p:ph idx="1"/>
          </p:nvPr>
        </p:nvSpPr>
        <p:spPr/>
        <p:txBody>
          <a:bodyPr/>
          <a:lstStyle/>
          <a:p>
            <a:r>
              <a:rPr lang="en-US" dirty="0"/>
              <a:t>As with strings, the function </a:t>
            </a:r>
            <a:r>
              <a:rPr lang="en-US" dirty="0" err="1"/>
              <a:t>len</a:t>
            </a:r>
            <a:r>
              <a:rPr lang="en-US" dirty="0"/>
              <a:t> returns the length of a list (the number of items in the list</a:t>
            </a:r>
            <a:r>
              <a:rPr lang="en-US" dirty="0" smtClean="0"/>
              <a:t>).</a:t>
            </a:r>
          </a:p>
          <a:p>
            <a:endParaRPr lang="en-US" dirty="0"/>
          </a:p>
          <a:p>
            <a:r>
              <a:rPr lang="en-US" dirty="0" err="1"/>
              <a:t>len</a:t>
            </a:r>
            <a:r>
              <a:rPr lang="en-US" dirty="0"/>
              <a:t> only returns the top-most length</a:t>
            </a:r>
            <a:r>
              <a:rPr lang="en-US" dirty="0" smtClean="0"/>
              <a:t>.</a:t>
            </a:r>
          </a:p>
          <a:p>
            <a:endParaRPr lang="en-US" dirty="0"/>
          </a:p>
          <a:p>
            <a:r>
              <a:rPr lang="en-US" dirty="0" err="1"/>
              <a:t>sublists</a:t>
            </a:r>
            <a:r>
              <a:rPr lang="en-US" dirty="0"/>
              <a:t> are considered to be a single item when counting the length of the list</a:t>
            </a:r>
            <a:r>
              <a:rPr lang="en-US" dirty="0" smtClean="0"/>
              <a:t>.</a:t>
            </a:r>
          </a:p>
          <a:p>
            <a:r>
              <a:rPr lang="en-US" dirty="0" smtClean="0"/>
              <a:t>Example subList.py, </a:t>
            </a:r>
            <a:endParaRPr lang="en-US" dirty="0"/>
          </a:p>
        </p:txBody>
      </p:sp>
    </p:spTree>
    <p:extLst>
      <p:ext uri="{BB962C8B-B14F-4D97-AF65-F5344CB8AC3E}">
        <p14:creationId xmlns:p14="http://schemas.microsoft.com/office/powerpoint/2010/main" val="3032285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Accessing Elements</a:t>
            </a:r>
            <a:endParaRPr lang="en-US" dirty="0">
              <a:solidFill>
                <a:schemeClr val="accent1"/>
              </a:solidFill>
            </a:endParaRPr>
          </a:p>
        </p:txBody>
      </p:sp>
      <p:sp>
        <p:nvSpPr>
          <p:cNvPr id="3" name="Content Placeholder 2"/>
          <p:cNvSpPr>
            <a:spLocks noGrp="1"/>
          </p:cNvSpPr>
          <p:nvPr>
            <p:ph idx="1"/>
          </p:nvPr>
        </p:nvSpPr>
        <p:spPr/>
        <p:txBody>
          <a:bodyPr/>
          <a:lstStyle/>
          <a:p>
            <a:r>
              <a:rPr lang="en-US" dirty="0"/>
              <a:t>The syntax for accessing the elements of a list is the same as the syntax for accessing the characters of a string. We use the index </a:t>
            </a:r>
            <a:r>
              <a:rPr lang="en-US" dirty="0" smtClean="0"/>
              <a:t>operator [] </a:t>
            </a:r>
            <a:endParaRPr lang="en-US" dirty="0"/>
          </a:p>
          <a:p>
            <a:r>
              <a:rPr lang="en-US" dirty="0"/>
              <a:t>The expression inside the brackets specifies the index</a:t>
            </a:r>
            <a:r>
              <a:rPr lang="en-US" dirty="0" smtClean="0"/>
              <a:t>.</a:t>
            </a:r>
          </a:p>
          <a:p>
            <a:r>
              <a:rPr lang="en-US" dirty="0" smtClean="0"/>
              <a:t>The index starts at 0 </a:t>
            </a:r>
          </a:p>
          <a:p>
            <a:r>
              <a:rPr lang="en-US" dirty="0"/>
              <a:t>Any integer expression can be used as an index and as with strings, negative index values will locate items from the right instead of from the left</a:t>
            </a:r>
            <a:r>
              <a:rPr lang="en-US" dirty="0" smtClean="0"/>
              <a:t>.</a:t>
            </a:r>
          </a:p>
          <a:p>
            <a:r>
              <a:rPr lang="en-US" dirty="0" smtClean="0"/>
              <a:t>Example: indexList.py</a:t>
            </a:r>
          </a:p>
        </p:txBody>
      </p:sp>
    </p:spTree>
    <p:extLst>
      <p:ext uri="{BB962C8B-B14F-4D97-AF65-F5344CB8AC3E}">
        <p14:creationId xmlns:p14="http://schemas.microsoft.com/office/powerpoint/2010/main" val="1273765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List Membership</a:t>
            </a:r>
            <a:endParaRPr lang="en-US" dirty="0">
              <a:solidFill>
                <a:schemeClr val="accent1"/>
              </a:solidFill>
            </a:endParaRPr>
          </a:p>
        </p:txBody>
      </p:sp>
      <p:sp>
        <p:nvSpPr>
          <p:cNvPr id="3" name="Content Placeholder 2"/>
          <p:cNvSpPr>
            <a:spLocks noGrp="1"/>
          </p:cNvSpPr>
          <p:nvPr>
            <p:ph idx="1"/>
          </p:nvPr>
        </p:nvSpPr>
        <p:spPr/>
        <p:txBody>
          <a:bodyPr>
            <a:normAutofit fontScale="85000" lnSpcReduction="20000"/>
          </a:bodyPr>
          <a:lstStyle/>
          <a:p>
            <a:r>
              <a:rPr lang="en-US" dirty="0"/>
              <a:t>in and not in are </a:t>
            </a:r>
            <a:r>
              <a:rPr lang="en-US" dirty="0" err="1"/>
              <a:t>boolean</a:t>
            </a:r>
            <a:r>
              <a:rPr lang="en-US" dirty="0"/>
              <a:t> operators that test membership in a sequence. We used them previously with strings and they also work here</a:t>
            </a:r>
            <a:r>
              <a:rPr lang="en-US" dirty="0" smtClean="0"/>
              <a:t>.</a:t>
            </a:r>
            <a:endParaRPr lang="en-US" dirty="0"/>
          </a:p>
          <a:p>
            <a:pPr marL="0" indent="0">
              <a:buNone/>
            </a:pPr>
            <a:r>
              <a:rPr lang="en-US" dirty="0"/>
              <a:t>Example: </a:t>
            </a:r>
            <a:r>
              <a:rPr lang="en-US" dirty="0" smtClean="0"/>
              <a:t>inNot.py, </a:t>
            </a:r>
            <a:endParaRPr lang="en-US" dirty="0"/>
          </a:p>
          <a:p>
            <a:r>
              <a:rPr lang="en-US" dirty="0" smtClean="0"/>
              <a:t>The +  and * operators work similarly to how they would with strings </a:t>
            </a:r>
          </a:p>
          <a:p>
            <a:r>
              <a:rPr lang="en-US" dirty="0"/>
              <a:t>It is important to see that these operators create new lists from the elements of the operand lists</a:t>
            </a:r>
            <a:r>
              <a:rPr lang="en-US" dirty="0" smtClean="0"/>
              <a:t>.</a:t>
            </a:r>
          </a:p>
          <a:p>
            <a:pPr marL="0" indent="0">
              <a:buNone/>
            </a:pPr>
            <a:endParaRPr lang="en-US" dirty="0"/>
          </a:p>
          <a:p>
            <a:r>
              <a:rPr lang="en-US" dirty="0" smtClean="0"/>
              <a:t> </a:t>
            </a:r>
            <a:r>
              <a:rPr lang="en-US" dirty="0"/>
              <a:t>If you concatenate a list with 2 items and a list with 4 items, you will get a new list with 6 items </a:t>
            </a:r>
            <a:endParaRPr lang="en-US" dirty="0" smtClean="0"/>
          </a:p>
          <a:p>
            <a:r>
              <a:rPr lang="en-US" dirty="0"/>
              <a:t>Similarly, repetition of a list of 2 items 4 times will give a list with 8 items</a:t>
            </a:r>
            <a:r>
              <a:rPr lang="en-US" dirty="0" smtClean="0"/>
              <a:t>.</a:t>
            </a:r>
          </a:p>
          <a:p>
            <a:endParaRPr lang="en-US" dirty="0" smtClean="0"/>
          </a:p>
          <a:p>
            <a:r>
              <a:rPr lang="en-US" dirty="0" err="1" smtClean="0"/>
              <a:t>Exmaple</a:t>
            </a:r>
            <a:r>
              <a:rPr lang="en-US" dirty="0" smtClean="0"/>
              <a:t>: conRep.py </a:t>
            </a:r>
            <a:endParaRPr lang="en-US" dirty="0"/>
          </a:p>
        </p:txBody>
      </p:sp>
    </p:spTree>
    <p:extLst>
      <p:ext uri="{BB962C8B-B14F-4D97-AF65-F5344CB8AC3E}">
        <p14:creationId xmlns:p14="http://schemas.microsoft.com/office/powerpoint/2010/main" val="1522939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Ids</a:t>
            </a:r>
            <a:endParaRPr lang="en-US" dirty="0">
              <a:solidFill>
                <a:schemeClr val="accent1"/>
              </a:solidFill>
            </a:endParaRPr>
          </a:p>
        </p:txBody>
      </p:sp>
      <p:sp>
        <p:nvSpPr>
          <p:cNvPr id="3" name="Content Placeholder 2"/>
          <p:cNvSpPr>
            <a:spLocks noGrp="1"/>
          </p:cNvSpPr>
          <p:nvPr>
            <p:ph idx="1"/>
          </p:nvPr>
        </p:nvSpPr>
        <p:spPr/>
        <p:txBody>
          <a:bodyPr/>
          <a:lstStyle/>
          <a:p>
            <a:r>
              <a:rPr lang="en-US" dirty="0"/>
              <a:t>In Python, every object has a unique identification </a:t>
            </a:r>
            <a:r>
              <a:rPr lang="en-US" dirty="0" smtClean="0"/>
              <a:t>tab</a:t>
            </a:r>
          </a:p>
          <a:p>
            <a:r>
              <a:rPr lang="en-US" dirty="0"/>
              <a:t> Likewise, there is a built-in function that can be called on any object to return its unique id</a:t>
            </a:r>
            <a:r>
              <a:rPr lang="en-US" dirty="0" smtClean="0"/>
              <a:t>.</a:t>
            </a:r>
            <a:endParaRPr lang="en-US" dirty="0"/>
          </a:p>
          <a:p>
            <a:r>
              <a:rPr lang="en-US" dirty="0"/>
              <a:t>The function is appropriately called id and takes a single parameter, the object that you are interested in knowing </a:t>
            </a:r>
            <a:r>
              <a:rPr lang="en-US" dirty="0" smtClean="0"/>
              <a:t>about</a:t>
            </a:r>
          </a:p>
          <a:p>
            <a:r>
              <a:rPr lang="en-US" dirty="0" smtClean="0"/>
              <a:t>It corresponds to that location in memory </a:t>
            </a:r>
          </a:p>
          <a:p>
            <a:r>
              <a:rPr lang="en-US" dirty="0" smtClean="0"/>
              <a:t>Example: id.py</a:t>
            </a:r>
          </a:p>
        </p:txBody>
      </p:sp>
    </p:spTree>
    <p:extLst>
      <p:ext uri="{BB962C8B-B14F-4D97-AF65-F5344CB8AC3E}">
        <p14:creationId xmlns:p14="http://schemas.microsoft.com/office/powerpoint/2010/main" val="1958966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List Slices</a:t>
            </a:r>
            <a:endParaRPr lang="en-US" dirty="0">
              <a:solidFill>
                <a:schemeClr val="accent1"/>
              </a:solidFill>
            </a:endParaRPr>
          </a:p>
        </p:txBody>
      </p:sp>
      <p:sp>
        <p:nvSpPr>
          <p:cNvPr id="3" name="Content Placeholder 2"/>
          <p:cNvSpPr>
            <a:spLocks noGrp="1"/>
          </p:cNvSpPr>
          <p:nvPr>
            <p:ph idx="1"/>
          </p:nvPr>
        </p:nvSpPr>
        <p:spPr/>
        <p:txBody>
          <a:bodyPr>
            <a:normAutofit lnSpcReduction="10000"/>
          </a:bodyPr>
          <a:lstStyle/>
          <a:p>
            <a:r>
              <a:rPr lang="en-US" dirty="0"/>
              <a:t>The slice operation we saw with strings also work on </a:t>
            </a:r>
            <a:r>
              <a:rPr lang="en-US" dirty="0" smtClean="0"/>
              <a:t>lists</a:t>
            </a:r>
          </a:p>
          <a:p>
            <a:r>
              <a:rPr lang="en-US" dirty="0"/>
              <a:t>Remember that the first index is the starting point for the slice and the second number is one index past the end of the slice (up to but not including that element</a:t>
            </a:r>
            <a:r>
              <a:rPr lang="en-US" dirty="0" smtClean="0"/>
              <a:t>)</a:t>
            </a:r>
          </a:p>
          <a:p>
            <a:r>
              <a:rPr lang="en-US" dirty="0"/>
              <a:t>Remember that the first index is the starting point for the slice and the second number is one index past the end of the slice (up to but not including that element</a:t>
            </a:r>
            <a:r>
              <a:rPr lang="en-US" dirty="0" smtClean="0"/>
              <a:t>)</a:t>
            </a:r>
          </a:p>
          <a:p>
            <a:r>
              <a:rPr lang="en-US" dirty="0"/>
              <a:t>f you omit the second index, the slice goes to the end of the sequence</a:t>
            </a:r>
            <a:r>
              <a:rPr lang="en-US" dirty="0" smtClean="0"/>
              <a:t>.</a:t>
            </a:r>
          </a:p>
          <a:p>
            <a:r>
              <a:rPr lang="en-US" dirty="0" smtClean="0"/>
              <a:t>listSlice.py</a:t>
            </a:r>
            <a:endParaRPr lang="en-US" dirty="0"/>
          </a:p>
        </p:txBody>
      </p:sp>
    </p:spTree>
    <p:extLst>
      <p:ext uri="{BB962C8B-B14F-4D97-AF65-F5344CB8AC3E}">
        <p14:creationId xmlns:p14="http://schemas.microsoft.com/office/powerpoint/2010/main" val="712714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Lists are Mutable </a:t>
            </a:r>
            <a:endParaRPr lang="en-US" dirty="0">
              <a:solidFill>
                <a:schemeClr val="accent1"/>
              </a:solidFill>
            </a:endParaRPr>
          </a:p>
        </p:txBody>
      </p:sp>
      <p:sp>
        <p:nvSpPr>
          <p:cNvPr id="3" name="Content Placeholder 2"/>
          <p:cNvSpPr>
            <a:spLocks noGrp="1"/>
          </p:cNvSpPr>
          <p:nvPr>
            <p:ph idx="1"/>
          </p:nvPr>
        </p:nvSpPr>
        <p:spPr/>
        <p:txBody>
          <a:bodyPr>
            <a:normAutofit fontScale="92500"/>
          </a:bodyPr>
          <a:lstStyle/>
          <a:p>
            <a:r>
              <a:rPr lang="en-US" dirty="0"/>
              <a:t>Unlike strings, lists are </a:t>
            </a:r>
            <a:r>
              <a:rPr lang="en-US" b="1" dirty="0" smtClean="0"/>
              <a:t>mutable</a:t>
            </a:r>
          </a:p>
          <a:p>
            <a:r>
              <a:rPr lang="en-US" dirty="0"/>
              <a:t>This means we can change an item in a list by accessing it directly as part of the assignment statement. </a:t>
            </a:r>
            <a:endParaRPr lang="en-US" dirty="0" smtClean="0"/>
          </a:p>
          <a:p>
            <a:r>
              <a:rPr lang="en-US" dirty="0"/>
              <a:t>Using the indexing operator (square brackets) on the left side of an assignment, we can update one of the list items</a:t>
            </a:r>
            <a:r>
              <a:rPr lang="en-US" dirty="0" smtClean="0"/>
              <a:t>.</a:t>
            </a:r>
          </a:p>
          <a:p>
            <a:r>
              <a:rPr lang="en-US" dirty="0"/>
              <a:t>An assignment to an element of a list is called </a:t>
            </a:r>
            <a:r>
              <a:rPr lang="en-US" b="1" dirty="0"/>
              <a:t>item assignment</a:t>
            </a:r>
            <a:r>
              <a:rPr lang="en-US" dirty="0"/>
              <a:t>. Item assignment does not work for strings. Recall that strings are immutable</a:t>
            </a:r>
            <a:r>
              <a:rPr lang="en-US" dirty="0" smtClean="0"/>
              <a:t>.</a:t>
            </a:r>
          </a:p>
          <a:p>
            <a:r>
              <a:rPr lang="en-US" dirty="0" smtClean="0"/>
              <a:t>You can do it by placing a number inside the index operator corresponding to that location in the list starting at 0 </a:t>
            </a:r>
          </a:p>
          <a:p>
            <a:pPr marL="0" indent="0">
              <a:buNone/>
            </a:pPr>
            <a:r>
              <a:rPr lang="en-US" dirty="0" smtClean="0"/>
              <a:t>Example: mutableList.py</a:t>
            </a:r>
            <a:endParaRPr lang="en-US" dirty="0"/>
          </a:p>
        </p:txBody>
      </p:sp>
    </p:spTree>
    <p:extLst>
      <p:ext uri="{BB962C8B-B14F-4D97-AF65-F5344CB8AC3E}">
        <p14:creationId xmlns:p14="http://schemas.microsoft.com/office/powerpoint/2010/main" val="3352285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229</TotalTime>
  <Words>408</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Intro to Computer Science</vt:lpstr>
      <vt:lpstr>Lists</vt:lpstr>
      <vt:lpstr>Variables in Lists</vt:lpstr>
      <vt:lpstr>List Length</vt:lpstr>
      <vt:lpstr>Accessing Elements</vt:lpstr>
      <vt:lpstr>List Membership</vt:lpstr>
      <vt:lpstr>Ids</vt:lpstr>
      <vt:lpstr>List Slices</vt:lpstr>
      <vt:lpstr>Lists are Mutable </vt:lpstr>
      <vt:lpstr>More on Mutable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Computer Science</dc:title>
  <dc:creator>Phoenix Perry</dc:creator>
  <cp:lastModifiedBy>Phoenix Perry</cp:lastModifiedBy>
  <cp:revision>14</cp:revision>
  <dcterms:created xsi:type="dcterms:W3CDTF">2014-03-31T09:34:49Z</dcterms:created>
  <dcterms:modified xsi:type="dcterms:W3CDTF">2014-03-31T13:24:13Z</dcterms:modified>
</cp:coreProperties>
</file>