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42A654-CC43-4C95-813C-9A6D78B0670D}"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236126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42A654-CC43-4C95-813C-9A6D78B0670D}"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208369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42A654-CC43-4C95-813C-9A6D78B0670D}"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194725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42A654-CC43-4C95-813C-9A6D78B0670D}"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213056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42A654-CC43-4C95-813C-9A6D78B0670D}" type="datetimeFigureOut">
              <a:rPr lang="en-US" smtClean="0"/>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426650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42A654-CC43-4C95-813C-9A6D78B0670D}"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250548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42A654-CC43-4C95-813C-9A6D78B0670D}" type="datetimeFigureOut">
              <a:rPr lang="en-US" smtClean="0"/>
              <a:t>4/5/2014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141492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42A654-CC43-4C95-813C-9A6D78B0670D}" type="datetimeFigureOut">
              <a:rPr lang="en-US" smtClean="0"/>
              <a:t>4/5/2014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167233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2A654-CC43-4C95-813C-9A6D78B0670D}" type="datetimeFigureOut">
              <a:rPr lang="en-US" smtClean="0"/>
              <a:t>4/5/2014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163157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2A654-CC43-4C95-813C-9A6D78B0670D}"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239267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2A654-CC43-4C95-813C-9A6D78B0670D}" type="datetimeFigureOut">
              <a:rPr lang="en-US" smtClean="0"/>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0B854-009E-48CD-8F9E-7F1F828BA08C}" type="slidenum">
              <a:rPr lang="en-US" smtClean="0"/>
              <a:t>‹#›</a:t>
            </a:fld>
            <a:endParaRPr lang="en-US"/>
          </a:p>
        </p:txBody>
      </p:sp>
    </p:spTree>
    <p:extLst>
      <p:ext uri="{BB962C8B-B14F-4D97-AF65-F5344CB8AC3E}">
        <p14:creationId xmlns:p14="http://schemas.microsoft.com/office/powerpoint/2010/main" val="119474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2A654-CC43-4C95-813C-9A6D78B0670D}" type="datetimeFigureOut">
              <a:rPr lang="en-US" smtClean="0"/>
              <a:t>4/5/2014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0B854-009E-48CD-8F9E-7F1F828BA08C}" type="slidenum">
              <a:rPr lang="en-US" smtClean="0"/>
              <a:t>‹#›</a:t>
            </a:fld>
            <a:endParaRPr lang="en-US"/>
          </a:p>
        </p:txBody>
      </p:sp>
    </p:spTree>
    <p:extLst>
      <p:ext uri="{BB962C8B-B14F-4D97-AF65-F5344CB8AC3E}">
        <p14:creationId xmlns:p14="http://schemas.microsoft.com/office/powerpoint/2010/main" val="14412468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Computer Science</a:t>
            </a:r>
            <a:endParaRPr lang="en-US" dirty="0"/>
          </a:p>
        </p:txBody>
      </p:sp>
      <p:sp>
        <p:nvSpPr>
          <p:cNvPr id="3" name="Subtitle 2"/>
          <p:cNvSpPr>
            <a:spLocks noGrp="1"/>
          </p:cNvSpPr>
          <p:nvPr>
            <p:ph type="subTitle" idx="1"/>
          </p:nvPr>
        </p:nvSpPr>
        <p:spPr/>
        <p:txBody>
          <a:bodyPr/>
          <a:lstStyle/>
          <a:p>
            <a:r>
              <a:rPr lang="en-US" dirty="0" smtClean="0">
                <a:solidFill>
                  <a:schemeClr val="accent1"/>
                </a:solidFill>
              </a:rPr>
              <a:t>Day 14</a:t>
            </a:r>
            <a:endParaRPr lang="en-US" dirty="0">
              <a:solidFill>
                <a:schemeClr val="accent1"/>
              </a:solidFill>
            </a:endParaRPr>
          </a:p>
        </p:txBody>
      </p:sp>
    </p:spTree>
    <p:extLst>
      <p:ext uri="{BB962C8B-B14F-4D97-AF65-F5344CB8AC3E}">
        <p14:creationId xmlns:p14="http://schemas.microsoft.com/office/powerpoint/2010/main" val="1550302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Cloning Lists</a:t>
            </a:r>
          </a:p>
        </p:txBody>
      </p:sp>
      <p:sp>
        <p:nvSpPr>
          <p:cNvPr id="3" name="Content Placeholder 2"/>
          <p:cNvSpPr>
            <a:spLocks noGrp="1"/>
          </p:cNvSpPr>
          <p:nvPr>
            <p:ph idx="1"/>
          </p:nvPr>
        </p:nvSpPr>
        <p:spPr/>
        <p:txBody>
          <a:bodyPr/>
          <a:lstStyle/>
          <a:p>
            <a:r>
              <a:rPr lang="en-US" dirty="0"/>
              <a:t>If we want to modify a list and also keep a copy of the original, we need to be able to make a copy of the list itself, not just the reference</a:t>
            </a:r>
            <a:r>
              <a:rPr lang="en-US" dirty="0" smtClean="0"/>
              <a:t>.</a:t>
            </a:r>
          </a:p>
          <a:p>
            <a:endParaRPr lang="en-US" dirty="0" smtClean="0"/>
          </a:p>
          <a:p>
            <a:r>
              <a:rPr lang="en-US" dirty="0"/>
              <a:t>The easiest way to clone a list is to use the slice operator.</a:t>
            </a:r>
          </a:p>
          <a:p>
            <a:endParaRPr lang="en-US" dirty="0"/>
          </a:p>
          <a:p>
            <a:r>
              <a:rPr lang="en-US" dirty="0"/>
              <a:t>Taking any slice of a creates a new list. In this case the slice happens to consist of the whole list</a:t>
            </a:r>
            <a:r>
              <a:rPr lang="en-US" dirty="0" smtClean="0"/>
              <a:t>.</a:t>
            </a:r>
          </a:p>
          <a:p>
            <a:pPr marL="0" indent="0">
              <a:buNone/>
            </a:pPr>
            <a:r>
              <a:rPr lang="en-US" dirty="0" err="1" smtClean="0"/>
              <a:t>Example:clone.py</a:t>
            </a:r>
            <a:endParaRPr lang="en-US" dirty="0"/>
          </a:p>
        </p:txBody>
      </p:sp>
    </p:spTree>
    <p:extLst>
      <p:ext uri="{BB962C8B-B14F-4D97-AF65-F5344CB8AC3E}">
        <p14:creationId xmlns:p14="http://schemas.microsoft.com/office/powerpoint/2010/main" val="3859605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Homework</a:t>
            </a:r>
            <a:endParaRPr lang="en-US" dirty="0">
              <a:solidFill>
                <a:schemeClr val="accent1"/>
              </a:solidFill>
            </a:endParaRPr>
          </a:p>
        </p:txBody>
      </p:sp>
      <p:sp>
        <p:nvSpPr>
          <p:cNvPr id="3" name="Content Placeholder 2"/>
          <p:cNvSpPr>
            <a:spLocks noGrp="1"/>
          </p:cNvSpPr>
          <p:nvPr>
            <p:ph idx="1"/>
          </p:nvPr>
        </p:nvSpPr>
        <p:spPr>
          <a:xfrm>
            <a:off x="853966" y="1825625"/>
            <a:ext cx="10515600" cy="4351338"/>
          </a:xfrm>
        </p:spPr>
        <p:txBody>
          <a:bodyPr>
            <a:normAutofit fontScale="70000" lnSpcReduction="20000"/>
          </a:bodyPr>
          <a:lstStyle/>
          <a:p>
            <a:r>
              <a:rPr lang="en-US" dirty="0" smtClean="0"/>
              <a:t>Read pages 295-328 in Staring out with Python</a:t>
            </a:r>
          </a:p>
          <a:p>
            <a:r>
              <a:rPr lang="en-US" dirty="0" smtClean="0"/>
              <a:t>Create </a:t>
            </a:r>
            <a:r>
              <a:rPr lang="en-US" dirty="0" smtClean="0"/>
              <a:t>a game that lets one user input a list of </a:t>
            </a:r>
            <a:r>
              <a:rPr lang="en-US" dirty="0" smtClean="0"/>
              <a:t>words, one at a time. </a:t>
            </a:r>
          </a:p>
          <a:p>
            <a:r>
              <a:rPr lang="en-US" dirty="0" smtClean="0"/>
              <a:t>Let </a:t>
            </a:r>
            <a:r>
              <a:rPr lang="en-US" dirty="0" smtClean="0"/>
              <a:t>the second player then come up with words they think that person will associate with the first list to a second </a:t>
            </a:r>
            <a:r>
              <a:rPr lang="en-US" dirty="0" smtClean="0"/>
              <a:t>list, one at a time. </a:t>
            </a:r>
          </a:p>
          <a:p>
            <a:r>
              <a:rPr lang="en-US" dirty="0" smtClean="0"/>
              <a:t>Then </a:t>
            </a:r>
            <a:r>
              <a:rPr lang="en-US" dirty="0" smtClean="0"/>
              <a:t>let player two add a list of prompts for player one based </a:t>
            </a:r>
            <a:r>
              <a:rPr lang="en-US" dirty="0" smtClean="0"/>
              <a:t>original words one at a time. </a:t>
            </a:r>
          </a:p>
          <a:p>
            <a:r>
              <a:rPr lang="en-US" dirty="0" smtClean="0"/>
              <a:t>Play </a:t>
            </a:r>
            <a:r>
              <a:rPr lang="en-US" dirty="0" smtClean="0"/>
              <a:t>the game by jumbling the prompts and seeing if the first user can correctly associate the prompt with the right word. </a:t>
            </a:r>
            <a:endParaRPr lang="en-US" dirty="0" smtClean="0"/>
          </a:p>
          <a:p>
            <a:r>
              <a:rPr lang="en-US" dirty="0" smtClean="0"/>
              <a:t>When </a:t>
            </a:r>
            <a:r>
              <a:rPr lang="en-US" dirty="0" smtClean="0"/>
              <a:t>the player gets a match, extract the original word in list one and replace it with a new </a:t>
            </a:r>
            <a:r>
              <a:rPr lang="en-US" dirty="0" err="1" smtClean="0"/>
              <a:t>sublist</a:t>
            </a:r>
            <a:r>
              <a:rPr lang="en-US" dirty="0" smtClean="0"/>
              <a:t> containing both words. </a:t>
            </a:r>
            <a:endParaRPr lang="en-US" dirty="0" smtClean="0"/>
          </a:p>
          <a:p>
            <a:r>
              <a:rPr lang="en-US" dirty="0" smtClean="0"/>
              <a:t>Keep </a:t>
            </a:r>
            <a:r>
              <a:rPr lang="en-US" dirty="0" smtClean="0"/>
              <a:t>score during the game for how many guesses it takes for the first player to correctly match the association with the word. </a:t>
            </a:r>
            <a:endParaRPr lang="en-US" dirty="0" smtClean="0"/>
          </a:p>
          <a:p>
            <a:r>
              <a:rPr lang="en-US" dirty="0" smtClean="0"/>
              <a:t>Add </a:t>
            </a:r>
            <a:r>
              <a:rPr lang="en-US" dirty="0" smtClean="0"/>
              <a:t>the number of guesses to the </a:t>
            </a:r>
            <a:r>
              <a:rPr lang="en-US" dirty="0" err="1" smtClean="0"/>
              <a:t>sublist</a:t>
            </a:r>
            <a:r>
              <a:rPr lang="en-US" dirty="0" smtClean="0"/>
              <a:t> matches in the first list. Output list one once all of the words are matched. Add together all of the guess attempts. This is player 1’s final score. </a:t>
            </a:r>
          </a:p>
        </p:txBody>
      </p:sp>
    </p:spTree>
    <p:extLst>
      <p:ext uri="{BB962C8B-B14F-4D97-AF65-F5344CB8AC3E}">
        <p14:creationId xmlns:p14="http://schemas.microsoft.com/office/powerpoint/2010/main" val="2571633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You can delete items from a list</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10000"/>
          </a:bodyPr>
          <a:lstStyle/>
          <a:p>
            <a:r>
              <a:rPr lang="en-US" dirty="0" smtClean="0"/>
              <a:t>Using the del command you can delete items from a list </a:t>
            </a:r>
          </a:p>
          <a:p>
            <a:pPr marL="0" indent="0">
              <a:buNone/>
            </a:pPr>
            <a:r>
              <a:rPr lang="en-US" dirty="0" smtClean="0"/>
              <a:t>del </a:t>
            </a:r>
            <a:r>
              <a:rPr lang="en-US" dirty="0" err="1" smtClean="0"/>
              <a:t>alist</a:t>
            </a:r>
            <a:r>
              <a:rPr lang="en-US" dirty="0" smtClean="0"/>
              <a:t>[1]</a:t>
            </a:r>
          </a:p>
          <a:p>
            <a:pPr marL="0" indent="0">
              <a:buNone/>
            </a:pPr>
            <a:r>
              <a:rPr lang="en-US" dirty="0" smtClean="0"/>
              <a:t>del </a:t>
            </a:r>
            <a:r>
              <a:rPr lang="en-US" dirty="0" err="1" smtClean="0"/>
              <a:t>alist</a:t>
            </a:r>
            <a:r>
              <a:rPr lang="en-US" dirty="0" smtClean="0"/>
              <a:t>[1:5] </a:t>
            </a:r>
            <a:endParaRPr lang="en-US" dirty="0"/>
          </a:p>
          <a:p>
            <a:pPr marL="0" indent="0">
              <a:buNone/>
            </a:pPr>
            <a:endParaRPr lang="en-US" dirty="0"/>
          </a:p>
          <a:p>
            <a:pPr marL="0" indent="0">
              <a:buNone/>
            </a:pPr>
            <a:r>
              <a:rPr lang="en-US" dirty="0" smtClean="0"/>
              <a:t>del </a:t>
            </a:r>
            <a:r>
              <a:rPr lang="en-US" dirty="0"/>
              <a:t>handles negative indices and causes a runtime error if the index is out of </a:t>
            </a:r>
            <a:r>
              <a:rPr lang="en-US" dirty="0" smtClean="0"/>
              <a:t>range</a:t>
            </a:r>
          </a:p>
          <a:p>
            <a:pPr marL="0" indent="0">
              <a:buNone/>
            </a:pPr>
            <a:endParaRPr lang="en-US" dirty="0" smtClean="0"/>
          </a:p>
          <a:p>
            <a:pPr marL="0" indent="0">
              <a:buNone/>
            </a:pPr>
            <a:r>
              <a:rPr lang="en-US" dirty="0" smtClean="0"/>
              <a:t>You can use slice inside delete. Slices </a:t>
            </a:r>
            <a:r>
              <a:rPr lang="en-US" dirty="0"/>
              <a:t>select all the elements up to, but not including, the second </a:t>
            </a:r>
            <a:r>
              <a:rPr lang="en-US" dirty="0" smtClean="0"/>
              <a:t>index</a:t>
            </a:r>
          </a:p>
          <a:p>
            <a:pPr marL="0" indent="0">
              <a:buNone/>
            </a:pPr>
            <a:r>
              <a:rPr lang="en-US" dirty="0" smtClean="0"/>
              <a:t>Example: delete.py</a:t>
            </a:r>
          </a:p>
        </p:txBody>
      </p:sp>
    </p:spTree>
    <p:extLst>
      <p:ext uri="{BB962C8B-B14F-4D97-AF65-F5344CB8AC3E}">
        <p14:creationId xmlns:p14="http://schemas.microsoft.com/office/powerpoint/2010/main" val="3258684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Objects and References</a:t>
            </a:r>
          </a:p>
        </p:txBody>
      </p:sp>
      <p:sp>
        <p:nvSpPr>
          <p:cNvPr id="3" name="Content Placeholder 2"/>
          <p:cNvSpPr>
            <a:spLocks noGrp="1"/>
          </p:cNvSpPr>
          <p:nvPr>
            <p:ph idx="1"/>
          </p:nvPr>
        </p:nvSpPr>
        <p:spPr/>
        <p:txBody>
          <a:bodyPr>
            <a:normAutofit/>
          </a:bodyPr>
          <a:lstStyle/>
          <a:p>
            <a:r>
              <a:rPr lang="en-US" dirty="0" smtClean="0"/>
              <a:t>Objects are things variables can point to, such as x = “hello” </a:t>
            </a:r>
          </a:p>
          <a:p>
            <a:r>
              <a:rPr lang="en-US" dirty="0" smtClean="0"/>
              <a:t>“hello” is a string object </a:t>
            </a:r>
          </a:p>
          <a:p>
            <a:pPr marL="0" indent="0">
              <a:buNone/>
            </a:pPr>
            <a:r>
              <a:rPr lang="en-US" dirty="0" smtClean="0"/>
              <a:t>If </a:t>
            </a:r>
          </a:p>
          <a:p>
            <a:pPr marL="0" indent="0">
              <a:buNone/>
            </a:pPr>
            <a:r>
              <a:rPr lang="en-US" dirty="0" smtClean="0"/>
              <a:t>a = “banana” </a:t>
            </a:r>
          </a:p>
          <a:p>
            <a:pPr marL="0" indent="0">
              <a:buNone/>
            </a:pPr>
            <a:r>
              <a:rPr lang="en-US" dirty="0" smtClean="0"/>
              <a:t>b= “banana” </a:t>
            </a:r>
          </a:p>
          <a:p>
            <a:pPr marL="0" indent="0">
              <a:buNone/>
            </a:pPr>
            <a:r>
              <a:rPr lang="en-US" dirty="0" smtClean="0"/>
              <a:t>Do they point to the same location in memory or to different places? </a:t>
            </a:r>
          </a:p>
          <a:p>
            <a:pPr marL="0" indent="0">
              <a:buNone/>
            </a:pPr>
            <a:r>
              <a:rPr lang="en-US" dirty="0"/>
              <a:t>We already know that objects can be identified using their unique identifier</a:t>
            </a:r>
          </a:p>
        </p:txBody>
      </p:sp>
    </p:spTree>
    <p:extLst>
      <p:ext uri="{BB962C8B-B14F-4D97-AF65-F5344CB8AC3E}">
        <p14:creationId xmlns:p14="http://schemas.microsoft.com/office/powerpoint/2010/main" val="955828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Objects and references (IS operator) </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a:t>We can also test whether two names refer to the same object using the is operator. The is operator will return true if the two references are to the same object</a:t>
            </a:r>
            <a:r>
              <a:rPr lang="en-US" dirty="0" smtClean="0"/>
              <a:t>.</a:t>
            </a:r>
          </a:p>
          <a:p>
            <a:r>
              <a:rPr lang="en-US" dirty="0" smtClean="0"/>
              <a:t>In fact, both of these variables will point to the same object in memory</a:t>
            </a:r>
          </a:p>
          <a:p>
            <a:r>
              <a:rPr lang="en-US" dirty="0"/>
              <a:t>Since strings are </a:t>
            </a:r>
            <a:r>
              <a:rPr lang="en-US" i="1" dirty="0"/>
              <a:t>immutable</a:t>
            </a:r>
            <a:r>
              <a:rPr lang="en-US" dirty="0"/>
              <a:t>, Python optimizes resources by making two names that refer to the same string value refer to the same </a:t>
            </a:r>
            <a:r>
              <a:rPr lang="en-US" dirty="0" smtClean="0"/>
              <a:t>object</a:t>
            </a:r>
          </a:p>
          <a:p>
            <a:endParaRPr lang="en-US" dirty="0" smtClean="0"/>
          </a:p>
          <a:p>
            <a:r>
              <a:rPr lang="en-US" dirty="0" smtClean="0"/>
              <a:t>Example: objects_refs.py</a:t>
            </a:r>
            <a:endParaRPr lang="en-US" dirty="0"/>
          </a:p>
        </p:txBody>
      </p:sp>
    </p:spTree>
    <p:extLst>
      <p:ext uri="{BB962C8B-B14F-4D97-AF65-F5344CB8AC3E}">
        <p14:creationId xmlns:p14="http://schemas.microsoft.com/office/powerpoint/2010/main" val="306597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Lists and memory</a:t>
            </a:r>
            <a:endParaRPr lang="en-US" dirty="0">
              <a:solidFill>
                <a:schemeClr val="accent1"/>
              </a:solidFill>
            </a:endParaRPr>
          </a:p>
        </p:txBody>
      </p:sp>
      <p:sp>
        <p:nvSpPr>
          <p:cNvPr id="3" name="Content Placeholder 2"/>
          <p:cNvSpPr>
            <a:spLocks noGrp="1"/>
          </p:cNvSpPr>
          <p:nvPr>
            <p:ph idx="1"/>
          </p:nvPr>
        </p:nvSpPr>
        <p:spPr/>
        <p:txBody>
          <a:bodyPr/>
          <a:lstStyle/>
          <a:p>
            <a:r>
              <a:rPr lang="en-US" dirty="0"/>
              <a:t>This is not the case with </a:t>
            </a:r>
            <a:r>
              <a:rPr lang="en-US" dirty="0" smtClean="0"/>
              <a:t>lists</a:t>
            </a:r>
          </a:p>
          <a:p>
            <a:r>
              <a:rPr lang="en-US" dirty="0"/>
              <a:t>The variable a is a reference </a:t>
            </a:r>
            <a:r>
              <a:rPr lang="en-US" dirty="0" smtClean="0"/>
              <a:t>to</a:t>
            </a:r>
          </a:p>
          <a:p>
            <a:pPr marL="0" indent="0">
              <a:buNone/>
            </a:pPr>
            <a:r>
              <a:rPr lang="en-US" dirty="0" smtClean="0"/>
              <a:t>a </a:t>
            </a:r>
            <a:r>
              <a:rPr lang="en-US" dirty="0"/>
              <a:t>collection of references</a:t>
            </a:r>
            <a:r>
              <a:rPr lang="en-US" dirty="0" smtClean="0"/>
              <a:t>.</a:t>
            </a:r>
          </a:p>
          <a:p>
            <a:r>
              <a:rPr lang="en-US" dirty="0"/>
              <a:t> Those references actually refer </a:t>
            </a:r>
            <a:endParaRPr lang="en-US" dirty="0" smtClean="0"/>
          </a:p>
          <a:p>
            <a:pPr marL="0" indent="0">
              <a:buNone/>
            </a:pPr>
            <a:r>
              <a:rPr lang="en-US" dirty="0" smtClean="0"/>
              <a:t>to </a:t>
            </a:r>
            <a:r>
              <a:rPr lang="en-US" dirty="0"/>
              <a:t>the integer values in the list. </a:t>
            </a:r>
            <a:endParaRPr lang="en-US" dirty="0" smtClean="0"/>
          </a:p>
          <a:p>
            <a:pPr marL="0" indent="0">
              <a:buNone/>
            </a:pPr>
            <a:r>
              <a:rPr lang="en-US" dirty="0" smtClean="0"/>
              <a:t>In </a:t>
            </a:r>
            <a:r>
              <a:rPr lang="en-US" dirty="0"/>
              <a:t>other words, a list is a collection </a:t>
            </a:r>
            <a:endParaRPr lang="en-US" dirty="0" smtClean="0"/>
          </a:p>
          <a:p>
            <a:pPr marL="0" indent="0">
              <a:buNone/>
            </a:pPr>
            <a:r>
              <a:rPr lang="en-US" dirty="0" smtClean="0"/>
              <a:t>of </a:t>
            </a:r>
            <a:r>
              <a:rPr lang="en-US" dirty="0"/>
              <a:t>references to objects. </a:t>
            </a:r>
            <a:endParaRPr lang="en-US" dirty="0" smtClean="0"/>
          </a:p>
          <a:p>
            <a:r>
              <a:rPr lang="en-US" dirty="0" err="1" smtClean="0"/>
              <a:t>Example:lists_mem.py</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510" y="1326065"/>
            <a:ext cx="4698413" cy="3669841"/>
          </a:xfrm>
          <a:prstGeom prst="rect">
            <a:avLst/>
          </a:prstGeom>
        </p:spPr>
      </p:pic>
    </p:spTree>
    <p:extLst>
      <p:ext uri="{BB962C8B-B14F-4D97-AF65-F5344CB8AC3E}">
        <p14:creationId xmlns:p14="http://schemas.microsoft.com/office/powerpoint/2010/main" val="1372843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Lists and Memory</a:t>
            </a:r>
            <a:endParaRPr lang="en-US" dirty="0">
              <a:solidFill>
                <a:schemeClr val="accent1"/>
              </a:solidFill>
            </a:endParaRPr>
          </a:p>
        </p:txBody>
      </p:sp>
      <p:sp>
        <p:nvSpPr>
          <p:cNvPr id="3" name="Content Placeholder 2"/>
          <p:cNvSpPr>
            <a:spLocks noGrp="1"/>
          </p:cNvSpPr>
          <p:nvPr>
            <p:ph idx="1"/>
          </p:nvPr>
        </p:nvSpPr>
        <p:spPr/>
        <p:txBody>
          <a:bodyPr/>
          <a:lstStyle/>
          <a:p>
            <a:r>
              <a:rPr lang="en-US" dirty="0"/>
              <a:t>Interestingly, even though a and b are two different lists (two different collections of references), the integer object 81 is shared by both. Like strings, integers are also immutable so Python optimizes and lets everyone share the same object</a:t>
            </a:r>
            <a:r>
              <a:rPr lang="en-US" dirty="0" smtClean="0"/>
              <a:t>.</a:t>
            </a:r>
          </a:p>
          <a:p>
            <a:endParaRPr lang="en-US" dirty="0"/>
          </a:p>
          <a:p>
            <a:endParaRPr lang="en-US" dirty="0"/>
          </a:p>
        </p:txBody>
      </p:sp>
    </p:spTree>
    <p:extLst>
      <p:ext uri="{BB962C8B-B14F-4D97-AF65-F5344CB8AC3E}">
        <p14:creationId xmlns:p14="http://schemas.microsoft.com/office/powerpoint/2010/main" val="1792114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Alising</a:t>
            </a:r>
            <a:endParaRPr lang="en-US" dirty="0">
              <a:solidFill>
                <a:schemeClr val="accent1"/>
              </a:solidFill>
            </a:endParaRPr>
          </a:p>
        </p:txBody>
      </p:sp>
      <p:sp>
        <p:nvSpPr>
          <p:cNvPr id="3" name="Content Placeholder 2"/>
          <p:cNvSpPr>
            <a:spLocks noGrp="1"/>
          </p:cNvSpPr>
          <p:nvPr>
            <p:ph idx="1"/>
          </p:nvPr>
        </p:nvSpPr>
        <p:spPr>
          <a:xfrm>
            <a:off x="838200" y="1825625"/>
            <a:ext cx="5877910" cy="4417520"/>
          </a:xfrm>
        </p:spPr>
        <p:txBody>
          <a:bodyPr>
            <a:normAutofit fontScale="92500" lnSpcReduction="20000"/>
          </a:bodyPr>
          <a:lstStyle/>
          <a:p>
            <a:r>
              <a:rPr lang="en-US" dirty="0"/>
              <a:t>Since variables refer to objects, if we assign one variable to another, both variables refer to the same </a:t>
            </a:r>
            <a:r>
              <a:rPr lang="en-US" dirty="0" smtClean="0"/>
              <a:t>object:</a:t>
            </a:r>
          </a:p>
          <a:p>
            <a:endParaRPr lang="en-US" dirty="0"/>
          </a:p>
          <a:p>
            <a:r>
              <a:rPr lang="en-US" dirty="0"/>
              <a:t>Because the same list has two different names, a and b, we say that it is aliased. Changes made with one alias affect the other.  </a:t>
            </a:r>
            <a:endParaRPr lang="en-US" dirty="0" smtClean="0"/>
          </a:p>
          <a:p>
            <a:endParaRPr lang="en-US" dirty="0" smtClean="0"/>
          </a:p>
          <a:p>
            <a:r>
              <a:rPr lang="en-US" dirty="0" smtClean="0"/>
              <a:t>is </a:t>
            </a:r>
            <a:r>
              <a:rPr lang="en-US" dirty="0"/>
              <a:t>safer to avoid aliasing when you are working with mutable objects. Of course, for immutable objects, there’s no problem. </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110" y="1690688"/>
            <a:ext cx="5168254" cy="3045079"/>
          </a:xfrm>
          <a:prstGeom prst="rect">
            <a:avLst/>
          </a:prstGeom>
        </p:spPr>
      </p:pic>
    </p:spTree>
    <p:extLst>
      <p:ext uri="{BB962C8B-B14F-4D97-AF65-F5344CB8AC3E}">
        <p14:creationId xmlns:p14="http://schemas.microsoft.com/office/powerpoint/2010/main" val="1910691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Binding</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In Python when we use the assignment operator we are binding one object to another</a:t>
            </a:r>
          </a:p>
          <a:p>
            <a:pPr marL="0" indent="0">
              <a:buNone/>
            </a:pPr>
            <a:r>
              <a:rPr lang="en-US" dirty="0" smtClean="0"/>
              <a:t>	A = “George” </a:t>
            </a:r>
          </a:p>
          <a:p>
            <a:r>
              <a:rPr lang="en-US" dirty="0" smtClean="0"/>
              <a:t>(Almost) everything in Python is an object</a:t>
            </a:r>
          </a:p>
          <a:p>
            <a:r>
              <a:rPr lang="en-US" dirty="0" smtClean="0"/>
              <a:t>Assignment is a binding of a </a:t>
            </a:r>
            <a:r>
              <a:rPr lang="en-US" b="1" dirty="0" smtClean="0"/>
              <a:t>name</a:t>
            </a:r>
            <a:r>
              <a:rPr lang="en-US" dirty="0" smtClean="0"/>
              <a:t> to a value. Variables are actually properly called </a:t>
            </a:r>
            <a:r>
              <a:rPr lang="en-US" b="1" dirty="0" smtClean="0"/>
              <a:t>names</a:t>
            </a:r>
            <a:endParaRPr lang="en-US" dirty="0" smtClean="0"/>
          </a:p>
          <a:p>
            <a:r>
              <a:rPr lang="en-US" dirty="0" smtClean="0"/>
              <a:t>Each binding has a </a:t>
            </a:r>
            <a:r>
              <a:rPr lang="en-US" b="1" dirty="0" smtClean="0"/>
              <a:t>scope</a:t>
            </a:r>
            <a:r>
              <a:rPr lang="en-US" dirty="0" smtClean="0"/>
              <a:t> that defines its visibility, usually the block in which the name originates</a:t>
            </a:r>
          </a:p>
          <a:p>
            <a:pPr marL="0" indent="0">
              <a:buNone/>
            </a:pPr>
            <a:r>
              <a:rPr lang="en-US" dirty="0" err="1" smtClean="0"/>
              <a:t>Example:binding.py</a:t>
            </a:r>
            <a:r>
              <a:rPr lang="en-US" dirty="0" smtClean="0"/>
              <a:t> </a:t>
            </a:r>
          </a:p>
          <a:p>
            <a:endParaRPr lang="en-US" dirty="0" smtClean="0"/>
          </a:p>
          <a:p>
            <a:endParaRPr lang="en-US" dirty="0" smtClean="0"/>
          </a:p>
        </p:txBody>
      </p:sp>
    </p:spTree>
    <p:extLst>
      <p:ext uri="{BB962C8B-B14F-4D97-AF65-F5344CB8AC3E}">
        <p14:creationId xmlns:p14="http://schemas.microsoft.com/office/powerpoint/2010/main" val="2558939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Mutable and Immutable </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There are 2 kinds of objects in Python: Mutable and Immutable </a:t>
            </a:r>
          </a:p>
          <a:p>
            <a:r>
              <a:rPr lang="en-US" dirty="0"/>
              <a:t>A </a:t>
            </a:r>
            <a:r>
              <a:rPr lang="en-US" i="1" dirty="0"/>
              <a:t>mutable</a:t>
            </a:r>
            <a:r>
              <a:rPr lang="en-US" dirty="0"/>
              <a:t> object exhibits time-varying behavior. Changes to a mutable object are visible through all names bound to it</a:t>
            </a:r>
            <a:r>
              <a:rPr lang="en-US" dirty="0" smtClean="0"/>
              <a:t>.</a:t>
            </a:r>
          </a:p>
          <a:p>
            <a:r>
              <a:rPr lang="en-US" dirty="0" smtClean="0"/>
              <a:t>Python's </a:t>
            </a:r>
            <a:r>
              <a:rPr lang="en-US" dirty="0"/>
              <a:t>lists are an example of mutable objects</a:t>
            </a:r>
            <a:r>
              <a:rPr lang="en-US" dirty="0" smtClean="0"/>
              <a:t>.</a:t>
            </a:r>
          </a:p>
          <a:p>
            <a:r>
              <a:rPr lang="en-US" dirty="0"/>
              <a:t>An immutable object does not exhibit time-varying behavior. The value of immutable objects can not be modified after they are created. They can be used to compute the values of new objects, which is how a function like </a:t>
            </a:r>
            <a:r>
              <a:rPr lang="en-US" dirty="0" err="1"/>
              <a:t>string.join</a:t>
            </a:r>
            <a:r>
              <a:rPr lang="en-US" dirty="0"/>
              <a:t> works. </a:t>
            </a:r>
            <a:endParaRPr lang="en-US" dirty="0" smtClean="0"/>
          </a:p>
          <a:p>
            <a:r>
              <a:rPr lang="en-US" dirty="0" smtClean="0"/>
              <a:t>Example: binding2.py </a:t>
            </a:r>
          </a:p>
          <a:p>
            <a:endParaRPr lang="en-US" dirty="0"/>
          </a:p>
        </p:txBody>
      </p:sp>
    </p:spTree>
    <p:extLst>
      <p:ext uri="{BB962C8B-B14F-4D97-AF65-F5344CB8AC3E}">
        <p14:creationId xmlns:p14="http://schemas.microsoft.com/office/powerpoint/2010/main" val="385189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660</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 to Computer Science</vt:lpstr>
      <vt:lpstr>You can delete items from a list</vt:lpstr>
      <vt:lpstr>Objects and References</vt:lpstr>
      <vt:lpstr>Objects and references (IS operator) </vt:lpstr>
      <vt:lpstr>Lists and memory</vt:lpstr>
      <vt:lpstr>Lists and Memory</vt:lpstr>
      <vt:lpstr>Alising</vt:lpstr>
      <vt:lpstr>Binding</vt:lpstr>
      <vt:lpstr>Mutable and Immutable </vt:lpstr>
      <vt:lpstr>Cloning Lists</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Computer Science</dc:title>
  <dc:creator>Phoenix Perry</dc:creator>
  <cp:lastModifiedBy>Phoenix Perry</cp:lastModifiedBy>
  <cp:revision>33</cp:revision>
  <dcterms:created xsi:type="dcterms:W3CDTF">2014-04-02T09:30:22Z</dcterms:created>
  <dcterms:modified xsi:type="dcterms:W3CDTF">2014-04-05T17:27:15Z</dcterms:modified>
</cp:coreProperties>
</file>