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Title Text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tif"/><Relationship Id="rId3" Type="http://schemas.openxmlformats.org/officeDocument/2006/relationships/image" Target="../media/image10.tif"/><Relationship Id="rId4" Type="http://schemas.openxmlformats.org/officeDocument/2006/relationships/image" Target="../media/image11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tif"/><Relationship Id="rId3" Type="http://schemas.openxmlformats.org/officeDocument/2006/relationships/image" Target="../media/image13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tif"/><Relationship Id="rId3" Type="http://schemas.openxmlformats.org/officeDocument/2006/relationships/image" Target="../media/image16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dazza@civics.com" TargetMode="External"/><Relationship Id="rId3" Type="http://schemas.openxmlformats.org/officeDocument/2006/relationships/hyperlink" Target="http://law.MIT.edu/dazza" TargetMode="External"/><Relationship Id="rId4" Type="http://schemas.openxmlformats.org/officeDocument/2006/relationships/hyperlink" Target="http://CIVICS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tif"/><Relationship Id="rId3" Type="http://schemas.openxmlformats.org/officeDocument/2006/relationships/image" Target="../media/image5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tif"/><Relationship Id="rId3" Type="http://schemas.openxmlformats.org/officeDocument/2006/relationships/image" Target="../media/image7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/>
          <p:nvPr>
            <p:ph type="ctrTitle"/>
          </p:nvPr>
        </p:nvSpPr>
        <p:spPr>
          <a:xfrm>
            <a:off x="94474" y="598375"/>
            <a:ext cx="8795402" cy="874801"/>
          </a:xfrm>
          <a:prstGeom prst="rect">
            <a:avLst/>
          </a:prstGeom>
        </p:spPr>
        <p:txBody>
          <a:bodyPr/>
          <a:lstStyle>
            <a:lvl1pPr>
              <a:defRPr b="1" sz="4800"/>
            </a:lvl1pPr>
          </a:lstStyle>
          <a:p>
            <a:pPr/>
            <a:r>
              <a:t>What is Computational Law?</a:t>
            </a:r>
          </a:p>
        </p:txBody>
      </p:sp>
      <p:sp>
        <p:nvSpPr>
          <p:cNvPr id="110" name="Google Shape;55;p13"/>
          <p:cNvSpPr txBox="1"/>
          <p:nvPr>
            <p:ph type="subTitle" sz="quarter" idx="1"/>
          </p:nvPr>
        </p:nvSpPr>
        <p:spPr>
          <a:xfrm>
            <a:off x="4392574" y="4044424"/>
            <a:ext cx="4497301" cy="984601"/>
          </a:xfrm>
          <a:prstGeom prst="rect">
            <a:avLst/>
          </a:prstGeom>
        </p:spPr>
        <p:txBody>
          <a:bodyPr/>
          <a:lstStyle/>
          <a:p>
            <a:pPr marL="0" indent="0" algn="r">
              <a:defRPr sz="1800"/>
            </a:pPr>
            <a:r>
              <a:t>Tsinghua University Law School</a:t>
            </a:r>
          </a:p>
          <a:p>
            <a:pPr marL="0" indent="0" algn="r">
              <a:defRPr sz="1800"/>
            </a:pPr>
            <a:r>
              <a:t>Computational Law Forum</a:t>
            </a:r>
          </a:p>
        </p:txBody>
      </p:sp>
      <p:sp>
        <p:nvSpPr>
          <p:cNvPr id="111" name="Google Shape;56;p13"/>
          <p:cNvSpPr txBox="1"/>
          <p:nvPr/>
        </p:nvSpPr>
        <p:spPr>
          <a:xfrm>
            <a:off x="205800" y="4044424"/>
            <a:ext cx="4250100" cy="98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>
              <a:defRPr b="1" sz="1800">
                <a:solidFill>
                  <a:schemeClr val="accent2">
                    <a:lumOff val="21764"/>
                  </a:schemeClr>
                </a:solidFill>
              </a:defRPr>
            </a:pPr>
            <a:r>
              <a:t>Daniel “Dazza” Greenwood</a:t>
            </a:r>
          </a:p>
          <a:p>
            <a:pPr>
              <a:defRPr b="1" sz="1800">
                <a:solidFill>
                  <a:schemeClr val="accent2">
                    <a:lumOff val="21764"/>
                  </a:schemeClr>
                </a:solidFill>
              </a:defRPr>
            </a:pPr>
            <a:r>
              <a:t>law.MIT.edu + CIVICS.com</a:t>
            </a:r>
          </a:p>
        </p:txBody>
      </p:sp>
      <p:sp>
        <p:nvSpPr>
          <p:cNvPr id="112" name="Google Shape;57;p13"/>
          <p:cNvSpPr txBox="1"/>
          <p:nvPr/>
        </p:nvSpPr>
        <p:spPr>
          <a:xfrm>
            <a:off x="205799" y="1421899"/>
            <a:ext cx="8795402" cy="1671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algn="ctr">
              <a:defRPr i="1" sz="3000">
                <a:solidFill>
                  <a:srgbClr val="24292E"/>
                </a:solidFill>
              </a:defRPr>
            </a:pPr>
            <a:r>
              <a:t>Expressing Law and Legal Processes as Standard Data Through Interoperable Service Interfaces</a:t>
            </a:r>
          </a:p>
          <a:p>
            <a:pPr algn="ctr">
              <a:defRPr sz="2800">
                <a:solidFill>
                  <a:schemeClr val="accent2">
                    <a:lumOff val="21764"/>
                  </a:schemeClr>
                </a:solidFill>
              </a:defRPr>
            </a:pPr>
            <a:endParaRPr sz="900"/>
          </a:p>
          <a:p>
            <a:pPr algn="ctr">
              <a:defRPr sz="2800">
                <a:solidFill>
                  <a:schemeClr val="accent2">
                    <a:lumOff val="21764"/>
                  </a:schemeClr>
                </a:solidFill>
              </a:defRPr>
            </a:pPr>
            <a:r>
              <a:t>December 15, 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86;p1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Optimal Destination</a:t>
            </a:r>
          </a:p>
        </p:txBody>
      </p:sp>
      <p:sp>
        <p:nvSpPr>
          <p:cNvPr id="146" name="Google Shape;87;p1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i="1" sz="2400">
                <a:solidFill>
                  <a:srgbClr val="24292E"/>
                </a:solidFill>
              </a:defRPr>
            </a:pPr>
            <a:r>
              <a:t>In the next era of computational law, legal content is </a:t>
            </a:r>
          </a:p>
          <a:p>
            <a:pPr indent="-381000">
              <a:spcBef>
                <a:spcPts val="1600"/>
              </a:spcBef>
              <a:buClr>
                <a:srgbClr val="24292E"/>
              </a:buClr>
              <a:buSzPts val="2400"/>
              <a:defRPr i="1" sz="2400">
                <a:solidFill>
                  <a:srgbClr val="24292E"/>
                </a:solidFill>
              </a:defRPr>
            </a:pPr>
            <a:r>
              <a:t>created and collected in </a:t>
            </a:r>
            <a:r>
              <a:rPr b="1"/>
              <a:t>standard formats and data structures</a:t>
            </a:r>
            <a:r>
              <a:t>; and can be</a:t>
            </a:r>
          </a:p>
          <a:p>
            <a:pPr indent="-381000">
              <a:buClr>
                <a:srgbClr val="24292E"/>
              </a:buClr>
              <a:buSzPts val="2400"/>
              <a:defRPr i="1" sz="2400">
                <a:solidFill>
                  <a:srgbClr val="24292E"/>
                </a:solidFill>
              </a:defRPr>
            </a:pPr>
            <a:r>
              <a:t>displayed as legal instruments or rules and that can be understood in </a:t>
            </a:r>
            <a:r>
              <a:rPr b="1"/>
              <a:t>plain language</a:t>
            </a:r>
            <a:r>
              <a:t>, parsed by </a:t>
            </a:r>
            <a:r>
              <a:rPr b="1"/>
              <a:t>lawyers</a:t>
            </a:r>
            <a:r>
              <a:t> and processed by </a:t>
            </a:r>
            <a:r>
              <a:rPr b="1"/>
              <a:t>machines</a:t>
            </a:r>
            <a:r>
              <a:t>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86;p1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Optimal Destination: BLT</a:t>
            </a:r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8700" y="139700"/>
            <a:ext cx="3759200" cy="4864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7542" y="2587544"/>
            <a:ext cx="2456116" cy="2263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16200" y="1691909"/>
            <a:ext cx="1786143" cy="17596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86;p1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Optimal Destination: Git/VCS</a:t>
            </a:r>
          </a:p>
        </p:txBody>
      </p:sp>
      <p:pic>
        <p:nvPicPr>
          <p:cNvPr id="1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910" y="1369772"/>
            <a:ext cx="4981015" cy="3481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82162" y="379172"/>
            <a:ext cx="3843079" cy="34816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86;p1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Optimal Destination: Git/VCS</a:t>
            </a:r>
          </a:p>
        </p:txBody>
      </p:sp>
      <p:pic>
        <p:nvPicPr>
          <p:cNvPr id="1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73543"/>
            <a:ext cx="9144000" cy="29298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92;p19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Optimal Destination</a:t>
            </a:r>
          </a:p>
        </p:txBody>
      </p:sp>
      <p:sp>
        <p:nvSpPr>
          <p:cNvPr id="161" name="Google Shape;93;p1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i="1" sz="2400">
                <a:solidFill>
                  <a:srgbClr val="24292E"/>
                </a:solidFill>
              </a:defRPr>
            </a:pPr>
            <a:r>
              <a:t>Computational law is quintessentially </a:t>
            </a:r>
          </a:p>
          <a:p>
            <a:pPr indent="-381000">
              <a:spcBef>
                <a:spcPts val="1600"/>
              </a:spcBef>
              <a:buClr>
                <a:srgbClr val="24292E"/>
              </a:buClr>
              <a:buSzPts val="2400"/>
              <a:defRPr b="1" i="1" sz="2400">
                <a:solidFill>
                  <a:srgbClr val="24292E"/>
                </a:solidFill>
              </a:defRPr>
            </a:pPr>
            <a:r>
              <a:t>standard and verifiable data</a:t>
            </a:r>
            <a:r>
              <a:rPr b="0"/>
              <a:t> flowing through </a:t>
            </a:r>
          </a:p>
          <a:p>
            <a:pPr indent="-381000">
              <a:buClr>
                <a:srgbClr val="24292E"/>
              </a:buClr>
              <a:buSzPts val="2400"/>
              <a:defRPr b="1" i="1" sz="2400">
                <a:solidFill>
                  <a:srgbClr val="24292E"/>
                </a:solidFill>
              </a:defRPr>
            </a:pPr>
            <a:r>
              <a:t>integrated applications</a:t>
            </a:r>
            <a:r>
              <a:rPr b="0"/>
              <a:t> linked through </a:t>
            </a:r>
            <a:r>
              <a:t>interoperable services</a:t>
            </a:r>
            <a:r>
              <a:rPr b="0"/>
              <a:t> in </a:t>
            </a:r>
          </a:p>
          <a:p>
            <a:pPr indent="-381000">
              <a:buClr>
                <a:srgbClr val="24292E"/>
              </a:buClr>
              <a:buSzPts val="2400"/>
              <a:defRPr b="1" i="1" sz="2400">
                <a:solidFill>
                  <a:srgbClr val="24292E"/>
                </a:solidFill>
              </a:defRPr>
            </a:pPr>
            <a:r>
              <a:t>connected global system</a:t>
            </a:r>
            <a:r>
              <a:rPr b="0"/>
              <a:t> of legal content, instruments, events, and activities.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98;p20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Success measures of computational law include…</a:t>
            </a:r>
          </a:p>
        </p:txBody>
      </p:sp>
      <p:sp>
        <p:nvSpPr>
          <p:cNvPr id="164" name="Google Shape;99;p20"/>
          <p:cNvSpPr txBox="1"/>
          <p:nvPr>
            <p:ph type="body" idx="1"/>
          </p:nvPr>
        </p:nvSpPr>
        <p:spPr>
          <a:xfrm>
            <a:off x="196110" y="1152475"/>
            <a:ext cx="8751780" cy="383098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i="1" sz="2400">
                <a:solidFill>
                  <a:srgbClr val="24292E"/>
                </a:solidFill>
              </a:defRPr>
            </a:pPr>
            <a:r>
              <a:t>Important computational law capabilities include the ability to </a:t>
            </a:r>
          </a:p>
          <a:p>
            <a:pPr indent="-381000">
              <a:spcBef>
                <a:spcPts val="1600"/>
              </a:spcBef>
              <a:buClr>
                <a:srgbClr val="24292E"/>
              </a:buClr>
              <a:buSzPts val="2400"/>
              <a:defRPr i="1" sz="2400">
                <a:solidFill>
                  <a:srgbClr val="24292E"/>
                </a:solidFill>
              </a:defRPr>
            </a:pPr>
            <a:r>
              <a:t>identify, summarize and visualize rules over time; </a:t>
            </a:r>
          </a:p>
          <a:p>
            <a:pPr indent="-381000">
              <a:buClr>
                <a:srgbClr val="24292E"/>
              </a:buClr>
              <a:buSzPts val="2400"/>
              <a:defRPr i="1" sz="2400">
                <a:solidFill>
                  <a:srgbClr val="24292E"/>
                </a:solidFill>
              </a:defRPr>
            </a:pPr>
            <a:r>
              <a:t>pose questions about what the rules would apply to situations, </a:t>
            </a:r>
          </a:p>
          <a:p>
            <a:pPr indent="-381000">
              <a:buClr>
                <a:srgbClr val="24292E"/>
              </a:buClr>
              <a:buSzPts val="2400"/>
              <a:defRPr i="1" sz="2400">
                <a:solidFill>
                  <a:srgbClr val="24292E"/>
                </a:solidFill>
              </a:defRPr>
            </a:pPr>
            <a:r>
              <a:t>achieve </a:t>
            </a:r>
            <a:r>
              <a:t>predictable legal outcomes;</a:t>
            </a:r>
          </a:p>
          <a:p>
            <a:pPr indent="-381000">
              <a:buClr>
                <a:srgbClr val="24292E"/>
              </a:buClr>
              <a:buSzPts val="2400"/>
              <a:defRPr i="1" sz="2400">
                <a:solidFill>
                  <a:srgbClr val="24292E"/>
                </a:solidFill>
              </a:defRPr>
            </a:pPr>
            <a:r>
              <a:t>trace/verify algorithmic processes impacting legal results</a:t>
            </a:r>
          </a:p>
          <a:p>
            <a:pPr indent="-381000">
              <a:buClr>
                <a:srgbClr val="24292E"/>
              </a:buClr>
              <a:buSzPts val="2400"/>
              <a:defRPr i="1" sz="2400">
                <a:solidFill>
                  <a:srgbClr val="24292E"/>
                </a:solidFill>
              </a:defRPr>
            </a:pPr>
            <a:r>
              <a:t>law makers to measure the effectiveness and performance of law over time.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92;p19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32104">
              <a:defRPr sz="2548"/>
            </a:lvl1pPr>
          </a:lstStyle>
          <a:p>
            <a:pPr/>
            <a:r>
              <a:t>What Architectural Stack Will Enable Computational Law?</a:t>
            </a:r>
          </a:p>
        </p:txBody>
      </p:sp>
      <p:pic>
        <p:nvPicPr>
          <p:cNvPr id="1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763" y="1354990"/>
            <a:ext cx="4360817" cy="31258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21921" y="1314450"/>
            <a:ext cx="4130098" cy="3206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98;p20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b="1" sz="2688"/>
            </a:lvl1pPr>
          </a:lstStyle>
          <a:p>
            <a:pPr/>
            <a:r>
              <a:t>Thank You</a:t>
            </a:r>
          </a:p>
        </p:txBody>
      </p:sp>
      <p:sp>
        <p:nvSpPr>
          <p:cNvPr id="171" name="Google Shape;99;p20"/>
          <p:cNvSpPr txBox="1"/>
          <p:nvPr>
            <p:ph type="body" idx="1"/>
          </p:nvPr>
        </p:nvSpPr>
        <p:spPr>
          <a:xfrm>
            <a:off x="1468292" y="1152475"/>
            <a:ext cx="7479598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i="1" sz="2400">
                <a:solidFill>
                  <a:srgbClr val="24292E"/>
                </a:solidFill>
              </a:defRPr>
            </a:pPr>
            <a:r>
              <a:t>Dazza Greenwood, JD, Esq.</a:t>
            </a:r>
          </a:p>
          <a:p>
            <a:pPr marL="0" indent="0">
              <a:buSzTx/>
              <a:buNone/>
              <a:defRPr i="1" sz="2400">
                <a:solidFill>
                  <a:srgbClr val="24292E"/>
                </a:solidFill>
              </a:defRPr>
            </a:pPr>
          </a:p>
          <a:p>
            <a:pPr marL="0" indent="0">
              <a:buSzTx/>
              <a:buNone/>
              <a:defRPr i="1" sz="2400">
                <a:solidFill>
                  <a:srgbClr val="24292E"/>
                </a:solidFill>
              </a:defRPr>
            </a:pPr>
            <a:r>
              <a:t>* Email: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dazza@civics.com</a:t>
            </a:r>
          </a:p>
          <a:p>
            <a:pPr marL="0" indent="0">
              <a:buSzTx/>
              <a:buNone/>
              <a:defRPr i="1" sz="2400">
                <a:solidFill>
                  <a:srgbClr val="24292E"/>
                </a:solidFill>
              </a:defRPr>
            </a:pPr>
            <a:r>
              <a:t>* WeChat: @dazzaji</a:t>
            </a:r>
          </a:p>
          <a:p>
            <a:pPr marL="0" indent="0">
              <a:buSzTx/>
              <a:buNone/>
              <a:defRPr i="1" sz="2400">
                <a:solidFill>
                  <a:srgbClr val="24292E"/>
                </a:solidFill>
              </a:defRPr>
            </a:pPr>
            <a:r>
              <a:t>* Web:</a:t>
            </a:r>
          </a:p>
          <a:p>
            <a:pPr marL="0" indent="0">
              <a:buSzTx/>
              <a:buNone/>
              <a:defRPr i="1" sz="2400">
                <a:solidFill>
                  <a:srgbClr val="24292E"/>
                </a:solidFill>
              </a:defRPr>
            </a:pPr>
            <a:r>
              <a:t>   *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law.MIT.edu/dazza</a:t>
            </a:r>
            <a:r>
              <a:t> </a:t>
            </a:r>
          </a:p>
          <a:p>
            <a:pPr marL="0" indent="0">
              <a:buSzTx/>
              <a:buNone/>
              <a:defRPr i="1" sz="2400">
                <a:solidFill>
                  <a:srgbClr val="24292E"/>
                </a:solidFill>
              </a:defRPr>
            </a:pPr>
            <a:r>
              <a:t>   *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CIVICS.com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62;p1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Global Context</a:t>
            </a:r>
          </a:p>
        </p:txBody>
      </p:sp>
      <p:sp>
        <p:nvSpPr>
          <p:cNvPr id="115" name="Google Shape;63;p1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  <a:defRPr i="1" sz="2400">
                <a:solidFill>
                  <a:srgbClr val="24292E"/>
                </a:solidFill>
              </a:defRPr>
            </a:lvl1pPr>
          </a:lstStyle>
          <a:p>
            <a:pPr/>
            <a:r>
              <a:t>Increasingly, the data-driven, model-based algorithmic service types that have transformed other professions and industries are pulling the law, lawyers and legal processes toward revolutionary transformation.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68;p1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Initial Digital Adoption in the Legal Field</a:t>
            </a:r>
          </a:p>
        </p:txBody>
      </p:sp>
      <p:sp>
        <p:nvSpPr>
          <p:cNvPr id="118" name="Google Shape;69;p1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  <a:defRPr i="1" sz="2400">
                <a:solidFill>
                  <a:srgbClr val="24292E"/>
                </a:solidFill>
              </a:defRPr>
            </a:lvl1pPr>
          </a:lstStyle>
          <a:p>
            <a:pPr/>
            <a:r>
              <a:t>The first phase was duplicating manual processes locked in paper-document paradigms but expressed through digital formats such as word processing files and e-mail messages.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68;p1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Initial Digital Adoption in the Legal Field</a:t>
            </a:r>
          </a:p>
        </p:txBody>
      </p:sp>
      <p:pic>
        <p:nvPicPr>
          <p:cNvPr id="1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519" y="1396846"/>
            <a:ext cx="2298111" cy="29211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81319" y="1396846"/>
            <a:ext cx="2298111" cy="29211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3654" y="1518501"/>
            <a:ext cx="753442" cy="805523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Arrow"/>
          <p:cNvSpPr/>
          <p:nvPr/>
        </p:nvSpPr>
        <p:spPr>
          <a:xfrm>
            <a:off x="3464974" y="2089150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74;p1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Current Phase of Adoption</a:t>
            </a:r>
          </a:p>
        </p:txBody>
      </p:sp>
      <p:sp>
        <p:nvSpPr>
          <p:cNvPr id="127" name="Google Shape;75;p16"/>
          <p:cNvSpPr txBox="1"/>
          <p:nvPr>
            <p:ph type="body" sz="half" idx="1"/>
          </p:nvPr>
        </p:nvSpPr>
        <p:spPr>
          <a:xfrm>
            <a:off x="311699" y="1152475"/>
            <a:ext cx="3849928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  <a:defRPr i="1" sz="2400">
                <a:solidFill>
                  <a:srgbClr val="24292E"/>
                </a:solidFill>
              </a:defRPr>
            </a:lvl1pPr>
          </a:lstStyle>
          <a:p>
            <a:pPr/>
            <a:r>
              <a:t>In the current stage of change, apps and platforms provide faster, cheaper and more efficient methods for using, connecting and extending documents and messages. </a:t>
            </a:r>
          </a:p>
        </p:txBody>
      </p:sp>
      <p:pic>
        <p:nvPicPr>
          <p:cNvPr id="1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2678" y="1164835"/>
            <a:ext cx="4731262" cy="36710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80;p1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Emerging Direction</a:t>
            </a:r>
          </a:p>
        </p:txBody>
      </p:sp>
      <p:sp>
        <p:nvSpPr>
          <p:cNvPr id="131" name="Google Shape;81;p17"/>
          <p:cNvSpPr txBox="1"/>
          <p:nvPr>
            <p:ph type="body" idx="1"/>
          </p:nvPr>
        </p:nvSpPr>
        <p:spPr>
          <a:xfrm>
            <a:off x="186882" y="1152475"/>
            <a:ext cx="8770236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i="1" sz="2400">
                <a:solidFill>
                  <a:srgbClr val="24292E"/>
                </a:solidFill>
              </a:defRPr>
            </a:pPr>
            <a:r>
              <a:t>The next era, which has already started to emerge is atomizing events and content into data that can </a:t>
            </a:r>
          </a:p>
          <a:p>
            <a:pPr indent="-381000">
              <a:spcBef>
                <a:spcPts val="1600"/>
              </a:spcBef>
              <a:buClr>
                <a:srgbClr val="24292E"/>
              </a:buClr>
              <a:buSzPts val="2400"/>
              <a:defRPr i="1" sz="2400">
                <a:solidFill>
                  <a:srgbClr val="24292E"/>
                </a:solidFill>
              </a:defRPr>
            </a:pPr>
            <a:r>
              <a:t>exist as standard data </a:t>
            </a:r>
            <a:r>
              <a:t>expressed through interoperable service interfaces;</a:t>
            </a:r>
          </a:p>
          <a:p>
            <a:pPr indent="-381000">
              <a:buClr>
                <a:srgbClr val="24292E"/>
              </a:buClr>
              <a:buSzPts val="2400"/>
              <a:defRPr i="1" sz="2400">
                <a:solidFill>
                  <a:srgbClr val="24292E"/>
                </a:solidFill>
              </a:defRPr>
            </a:pPr>
            <a:r>
              <a:t>provide</a:t>
            </a:r>
            <a:r>
              <a:t> updates, alerts and other events in external, linked or integrated applications; and </a:t>
            </a:r>
          </a:p>
          <a:p>
            <a:pPr indent="-381000">
              <a:buClr>
                <a:srgbClr val="24292E"/>
              </a:buClr>
              <a:buSzPts val="2400"/>
              <a:defRPr i="1" sz="2400">
                <a:solidFill>
                  <a:srgbClr val="24292E"/>
                </a:solidFill>
              </a:defRPr>
            </a:pPr>
            <a:r>
              <a:t>t</a:t>
            </a:r>
            <a:r>
              <a:t>rigger chains of automated or computational systems.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80;p1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Emerging Direction: Data (Not Just Digital Documents)</a:t>
            </a:r>
          </a:p>
        </p:txBody>
      </p:sp>
      <p:pic>
        <p:nvPicPr>
          <p:cNvPr id="1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586" y="1066529"/>
            <a:ext cx="4974514" cy="2070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36809" y="1671175"/>
            <a:ext cx="5236443" cy="33128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80;p1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Emerging Direction: Interoperable Service Interfaces</a:t>
            </a:r>
          </a:p>
        </p:txBody>
      </p:sp>
      <p:pic>
        <p:nvPicPr>
          <p:cNvPr id="1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879" y="1062437"/>
            <a:ext cx="4088642" cy="3018626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Google Shape;80;p17"/>
          <p:cNvSpPr txBox="1"/>
          <p:nvPr/>
        </p:nvSpPr>
        <p:spPr>
          <a:xfrm>
            <a:off x="425999" y="43185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defTabSz="877823">
              <a:defRPr sz="2688"/>
            </a:lvl1pPr>
          </a:lstStyle>
          <a:p>
            <a:pPr/>
            <a:r>
              <a:t>Well Documented REST (HTTP) API Services</a:t>
            </a:r>
          </a:p>
        </p:txBody>
      </p:sp>
      <p:pic>
        <p:nvPicPr>
          <p:cNvPr id="14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00599" y="1158812"/>
            <a:ext cx="4045581" cy="30186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80;p1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Emerging Direction: Interoperable Service Automation</a:t>
            </a:r>
          </a:p>
        </p:txBody>
      </p:sp>
      <p:pic>
        <p:nvPicPr>
          <p:cNvPr id="1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2679" y="941607"/>
            <a:ext cx="5545929" cy="41637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