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956" r:id="rId3"/>
    <p:sldId id="1308" r:id="rId5"/>
    <p:sldId id="1309" r:id="rId6"/>
    <p:sldId id="1310" r:id="rId7"/>
    <p:sldId id="1311" r:id="rId8"/>
    <p:sldId id="1312" r:id="rId9"/>
    <p:sldId id="1328" r:id="rId10"/>
    <p:sldId id="1313" r:id="rId11"/>
    <p:sldId id="1314" r:id="rId12"/>
    <p:sldId id="1315" r:id="rId13"/>
    <p:sldId id="1316" r:id="rId14"/>
    <p:sldId id="1317" r:id="rId15"/>
    <p:sldId id="1318" r:id="rId16"/>
    <p:sldId id="1319" r:id="rId17"/>
    <p:sldId id="1320" r:id="rId18"/>
  </p:sldIdLst>
  <p:sldSz cx="9144000" cy="6858000" type="screen4x3"/>
  <p:notesSz cx="6858000" cy="9144000"/>
  <p:custDataLst>
    <p:tags r:id="rId23"/>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42"/>
    <p:restoredTop sz="93809"/>
  </p:normalViewPr>
  <p:slideViewPr>
    <p:cSldViewPr showGuides="1">
      <p:cViewPr varScale="1">
        <p:scale>
          <a:sx n="120" d="100"/>
          <a:sy n="120" d="100"/>
        </p:scale>
        <p:origin x="376" y="176"/>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3.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omic Sans MS" panose="030F0702030302020204" pitchFamily="66"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484AC9F-CBD7-1647-8F3A-03726485F754}" type="datetimeFigureOut">
              <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rPr>
            </a:fld>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a:buNone/>
            </a:pP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a:buNone/>
            </a:pP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7410" name="Rectangle 2"/>
          <p:cNvSpPr>
            <a:spLocks noTextEdit="1"/>
          </p:cNvSpPr>
          <p:nvPr>
            <p:ph type="sldImg"/>
          </p:nvPr>
        </p:nvSpPr>
        <p:spPr/>
      </p:sp>
      <p:sp>
        <p:nvSpPr>
          <p:cNvPr id="1741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9458" name="Rectangle 2"/>
          <p:cNvSpPr>
            <a:spLocks noTextEdit="1"/>
          </p:cNvSpPr>
          <p:nvPr>
            <p:ph type="sldImg"/>
          </p:nvPr>
        </p:nvSpPr>
        <p:spPr/>
      </p:sp>
      <p:sp>
        <p:nvSpPr>
          <p:cNvPr id="1945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idx="1"/>
          </p:nvPr>
        </p:nvSpPr>
        <p:spPr/>
        <p:txBody>
          <a:bodyPr wrap="square" lIns="91440" tIns="45720" rIns="91440" bIns="45720" anchor="t" anchorCtr="0"/>
          <a:p>
            <a:pPr lvl="0"/>
            <a:endParaRPr lang="zh-CN" altLang="en-US"/>
          </a:p>
        </p:txBody>
      </p:sp>
      <p:sp>
        <p:nvSpPr>
          <p:cNvPr id="27651" name="幻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endParaRPr lang="en-US" altLang="zh-CN"/>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endParaRPr lang="en-US" altLang="zh-CN"/>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C842EDF-5462-A44A-9461-947FD338152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zh-CN"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76700" cy="441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p>
            <a:pPr lvl="0"/>
            <a:r>
              <a:rPr lang="en-US" altLang="zh-CN"/>
              <a:t>Click to edit Master title style</a:t>
            </a:r>
            <a:endParaRPr lang="en-US" altLang="zh-CN"/>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lvl="0">
              <a:buNone/>
            </a:pPr>
            <a:fld id="{9A0DB2DC-4C9A-4742-B13C-FB6460FD3503}" type="slidenum">
              <a:rPr lang="zh-CN" altLang="en-US"/>
            </a:fld>
            <a:endParaRPr lang="zh-CN" altLang="en-US">
              <a:latin typeface="Comic Sans MS" panose="030F0702030302020204" pitchFamily="66" charset="0"/>
            </a:endParaRPr>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6386"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zh-CN" altLang="en-US" sz="3600">
                <a:latin typeface="宋体" panose="02010600030101010101" pitchFamily="2" charset="-122"/>
                <a:ea typeface="宋体" panose="02010600030101010101" pitchFamily="2" charset="-122"/>
                <a:cs typeface="+mj-cs"/>
              </a:rPr>
              <a:t>数的表示（</a:t>
            </a:r>
            <a:r>
              <a:rPr lang="en-US" altLang="zh-CN" sz="3600">
                <a:latin typeface="宋体" panose="02010600030101010101" pitchFamily="2" charset="-122"/>
                <a:ea typeface="宋体" panose="02010600030101010101" pitchFamily="2" charset="-122"/>
                <a:cs typeface="+mj-cs"/>
              </a:rPr>
              <a:t>1</a:t>
            </a:r>
            <a:r>
              <a:rPr lang="zh-CN" altLang="en-US" sz="3600">
                <a:latin typeface="宋体" panose="02010600030101010101" pitchFamily="2" charset="-122"/>
                <a:ea typeface="宋体" panose="02010600030101010101" pitchFamily="2" charset="-122"/>
                <a:cs typeface="+mj-cs"/>
              </a:rPr>
              <a:t>）</a:t>
            </a:r>
            <a:endParaRPr lang="zh-CN" altLang="en-US" sz="3600">
              <a:latin typeface="宋体" panose="02010600030101010101" pitchFamily="2" charset="-122"/>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28674" name="内容占位符 2"/>
          <p:cNvSpPr>
            <a:spLocks noGrp="1"/>
          </p:cNvSpPr>
          <p:nvPr>
            <p:ph idx="1"/>
          </p:nvPr>
        </p:nvSpPr>
        <p:spPr/>
        <p:txBody>
          <a:bodyPr vert="horz" wrap="square" lIns="91440" tIns="45720" rIns="91440" bIns="45720" anchor="t" anchorCtr="0"/>
          <a:p>
            <a:pPr marL="0" indent="0">
              <a:buNone/>
            </a:pPr>
            <a:r>
              <a:rPr lang="zh-CN" altLang="en-US" sz="1800">
                <a:ea typeface="宋体" panose="02010600030101010101" pitchFamily="2" charset="-122"/>
              </a:rPr>
              <a:t>二进制转换到十六进制，记住下面的表就很</a:t>
            </a:r>
            <a:r>
              <a:rPr lang="en-US" altLang="zh-CN" sz="1800">
                <a:ea typeface="宋体" panose="02010600030101010101" pitchFamily="2" charset="-122"/>
              </a:rPr>
              <a:t>easy</a:t>
            </a:r>
            <a:endParaRPr lang="en-US" altLang="zh-CN" sz="1800">
              <a:ea typeface="宋体" panose="02010600030101010101" pitchFamily="2" charset="-122"/>
            </a:endParaRPr>
          </a:p>
        </p:txBody>
      </p:sp>
      <p:sp>
        <p:nvSpPr>
          <p:cNvPr id="28675"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6396355" cy="401193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445770">
                <a:tc>
                  <a:txBody>
                    <a:bodyPr/>
                    <a:p>
                      <a:pPr algn="ctr">
                        <a:buNone/>
                      </a:pPr>
                      <a:r>
                        <a:rPr lang="zh-CN" altLang="en-US"/>
                        <a:t>二进制</a:t>
                      </a:r>
                      <a:endParaRPr lang="zh-CN" altLang="en-US"/>
                    </a:p>
                  </a:txBody>
                  <a:tcPr/>
                </a:tc>
                <a:tc>
                  <a:txBody>
                    <a:bodyPr/>
                    <a:p>
                      <a:pPr algn="ctr">
                        <a:buNone/>
                      </a:pPr>
                      <a:r>
                        <a:rPr lang="zh-CN" altLang="en-US"/>
                        <a:t>十进制</a:t>
                      </a:r>
                      <a:endParaRPr lang="zh-CN" altLang="en-US"/>
                    </a:p>
                  </a:txBody>
                  <a:tcPr/>
                </a:tc>
                <a:tc>
                  <a:txBody>
                    <a:bodyPr/>
                    <a:p>
                      <a:pPr algn="ctr">
                        <a:buNone/>
                      </a:pPr>
                      <a:r>
                        <a:rPr lang="zh-CN" altLang="en-US"/>
                        <a:t>十六</a:t>
                      </a:r>
                      <a:r>
                        <a:rPr lang="zh-CN" altLang="en-US"/>
                        <a:t>进制</a:t>
                      </a:r>
                      <a:endParaRPr lang="zh-CN" altLang="en-US"/>
                    </a:p>
                  </a:txBody>
                  <a:tcPr/>
                </a:tc>
                <a:tc>
                  <a:txBody>
                    <a:bodyPr/>
                    <a:p>
                      <a:pPr algn="ctr">
                        <a:buNone/>
                      </a:pPr>
                      <a:endParaRPr lang="zh-CN" altLang="en-US"/>
                    </a:p>
                  </a:txBody>
                  <a:tcPr/>
                </a:tc>
                <a:tc>
                  <a:txBody>
                    <a:bodyPr/>
                    <a:p>
                      <a:pPr algn="ctr">
                        <a:buNone/>
                      </a:pPr>
                      <a:r>
                        <a:rPr lang="zh-CN" altLang="en-US"/>
                        <a:t>二进制</a:t>
                      </a:r>
                      <a:endParaRPr lang="zh-CN" altLang="en-US"/>
                    </a:p>
                  </a:txBody>
                  <a:tcPr/>
                </a:tc>
                <a:tc>
                  <a:txBody>
                    <a:bodyPr/>
                    <a:p>
                      <a:pPr algn="ctr">
                        <a:buNone/>
                      </a:pPr>
                      <a:r>
                        <a:rPr lang="zh-CN" altLang="en-US"/>
                        <a:t>十进制</a:t>
                      </a:r>
                      <a:endParaRPr lang="en-US" altLang="zh-CN"/>
                    </a:p>
                  </a:txBody>
                  <a:tcPr/>
                </a:tc>
                <a:tc>
                  <a:txBody>
                    <a:bodyPr/>
                    <a:p>
                      <a:pPr algn="ctr">
                        <a:buNone/>
                      </a:pPr>
                      <a:r>
                        <a:rPr lang="zh-CN" altLang="en-US"/>
                        <a:t>十六进制</a:t>
                      </a:r>
                      <a:endParaRPr lang="zh-CN" altLang="en-US"/>
                    </a:p>
                  </a:txBody>
                  <a:tcPr/>
                </a:tc>
              </a:tr>
              <a:tr h="445770">
                <a:tc>
                  <a:txBody>
                    <a:bodyPr/>
                    <a:p>
                      <a:pPr algn="ctr">
                        <a:buNone/>
                      </a:pPr>
                      <a:r>
                        <a:rPr lang="en-US" altLang="zh-CN"/>
                        <a:t>0000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endParaRPr lang="zh-CN" altLang="en-US"/>
                    </a:p>
                  </a:txBody>
                  <a:tcPr/>
                </a:tc>
                <a:tc>
                  <a:txBody>
                    <a:bodyPr/>
                    <a:p>
                      <a:pPr algn="ctr">
                        <a:buNone/>
                      </a:pPr>
                      <a:r>
                        <a:rPr lang="en-US" altLang="zh-CN"/>
                        <a:t>1000</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8</a:t>
                      </a:r>
                      <a:endParaRPr lang="en-US" altLang="zh-CN"/>
                    </a:p>
                  </a:txBody>
                  <a:tcPr/>
                </a:tc>
              </a:tr>
              <a:tr h="445770">
                <a:tc>
                  <a:txBody>
                    <a:bodyPr/>
                    <a:p>
                      <a:pPr algn="ctr">
                        <a:buNone/>
                      </a:pPr>
                      <a:r>
                        <a:rPr lang="en-US" altLang="zh-CN"/>
                        <a:t>0001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endParaRPr lang="zh-CN" altLang="en-US"/>
                    </a:p>
                  </a:txBody>
                  <a:tcPr/>
                </a:tc>
                <a:tc>
                  <a:txBody>
                    <a:bodyPr/>
                    <a:p>
                      <a:pPr algn="ctr">
                        <a:buNone/>
                      </a:pPr>
                      <a:r>
                        <a:rPr lang="en-US" altLang="zh-CN"/>
                        <a:t>1001</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9</a:t>
                      </a:r>
                      <a:endParaRPr lang="en-US" altLang="zh-CN"/>
                    </a:p>
                  </a:txBody>
                  <a:tcPr/>
                </a:tc>
              </a:tr>
              <a:tr h="445770">
                <a:tc>
                  <a:txBody>
                    <a:bodyPr/>
                    <a:p>
                      <a:pPr algn="ctr">
                        <a:buNone/>
                      </a:pPr>
                      <a:r>
                        <a:rPr lang="en-US" altLang="zh-CN"/>
                        <a:t>0010</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endParaRPr lang="zh-CN" altLang="en-US"/>
                    </a:p>
                  </a:txBody>
                  <a:tcPr/>
                </a:tc>
                <a:tc>
                  <a:txBody>
                    <a:bodyPr/>
                    <a:p>
                      <a:pPr algn="ctr">
                        <a:buNone/>
                      </a:pPr>
                      <a:r>
                        <a:rPr lang="en-US" altLang="zh-CN"/>
                        <a:t>1010</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A</a:t>
                      </a:r>
                      <a:endParaRPr lang="en-US" altLang="zh-CN"/>
                    </a:p>
                  </a:txBody>
                  <a:tcPr/>
                </a:tc>
              </a:tr>
              <a:tr h="445770">
                <a:tc>
                  <a:txBody>
                    <a:bodyPr/>
                    <a:p>
                      <a:pPr algn="ctr">
                        <a:buNone/>
                      </a:pPr>
                      <a:r>
                        <a:rPr lang="en-US" altLang="zh-CN"/>
                        <a:t>0011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3</a:t>
                      </a:r>
                      <a:endParaRPr lang="en-US" altLang="zh-CN"/>
                    </a:p>
                  </a:txBody>
                  <a:tcPr/>
                </a:tc>
                <a:tc>
                  <a:txBody>
                    <a:bodyPr/>
                    <a:p>
                      <a:pPr algn="ctr">
                        <a:buNone/>
                      </a:pPr>
                      <a:endParaRPr lang="zh-CN" altLang="en-US"/>
                    </a:p>
                  </a:txBody>
                  <a:tcPr/>
                </a:tc>
                <a:tc>
                  <a:txBody>
                    <a:bodyPr/>
                    <a:p>
                      <a:pPr algn="ctr">
                        <a:buNone/>
                      </a:pPr>
                      <a:r>
                        <a:rPr lang="en-US" altLang="zh-CN"/>
                        <a:t>1011</a:t>
                      </a:r>
                      <a:endParaRPr lang="en-US" altLang="zh-CN"/>
                    </a:p>
                  </a:txBody>
                  <a:tcPr/>
                </a:tc>
                <a:tc>
                  <a:txBody>
                    <a:bodyPr/>
                    <a:p>
                      <a:pPr algn="ctr">
                        <a:buNone/>
                      </a:pPr>
                      <a:r>
                        <a:rPr lang="en-US" altLang="zh-CN"/>
                        <a:t>11</a:t>
                      </a:r>
                      <a:endParaRPr lang="en-US" altLang="zh-CN"/>
                    </a:p>
                  </a:txBody>
                  <a:tcPr/>
                </a:tc>
                <a:tc>
                  <a:txBody>
                    <a:bodyPr/>
                    <a:p>
                      <a:pPr algn="ctr">
                        <a:buNone/>
                      </a:pPr>
                      <a:r>
                        <a:rPr lang="en-US" altLang="zh-CN"/>
                        <a:t>B</a:t>
                      </a:r>
                      <a:endParaRPr lang="en-US" altLang="zh-CN"/>
                    </a:p>
                  </a:txBody>
                  <a:tcPr/>
                </a:tc>
              </a:tr>
              <a:tr h="445770">
                <a:tc>
                  <a:txBody>
                    <a:bodyPr/>
                    <a:p>
                      <a:pPr algn="ctr">
                        <a:buNone/>
                      </a:pPr>
                      <a:r>
                        <a:rPr lang="en-US" altLang="zh-CN"/>
                        <a:t>0100</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c>
                  <a:txBody>
                    <a:bodyPr/>
                    <a:p>
                      <a:pPr algn="ctr">
                        <a:buNone/>
                      </a:pPr>
                      <a:endParaRPr lang="zh-CN" altLang="en-US"/>
                    </a:p>
                  </a:txBody>
                  <a:tcPr/>
                </a:tc>
                <a:tc>
                  <a:txBody>
                    <a:bodyPr/>
                    <a:p>
                      <a:pPr algn="ctr">
                        <a:buNone/>
                      </a:pPr>
                      <a:r>
                        <a:rPr lang="en-US" altLang="zh-CN"/>
                        <a:t>1100</a:t>
                      </a:r>
                      <a:endParaRPr lang="en-US" altLang="zh-CN"/>
                    </a:p>
                  </a:txBody>
                  <a:tcPr/>
                </a:tc>
                <a:tc>
                  <a:txBody>
                    <a:bodyPr/>
                    <a:p>
                      <a:pPr algn="ctr">
                        <a:buNone/>
                      </a:pPr>
                      <a:r>
                        <a:rPr lang="en-US" altLang="zh-CN"/>
                        <a:t>12</a:t>
                      </a:r>
                      <a:endParaRPr lang="en-US" altLang="zh-CN"/>
                    </a:p>
                  </a:txBody>
                  <a:tcPr/>
                </a:tc>
                <a:tc>
                  <a:txBody>
                    <a:bodyPr/>
                    <a:p>
                      <a:pPr algn="ctr">
                        <a:buNone/>
                      </a:pPr>
                      <a:r>
                        <a:rPr lang="en-US" altLang="zh-CN"/>
                        <a:t>C</a:t>
                      </a:r>
                      <a:endParaRPr lang="en-US" altLang="zh-CN"/>
                    </a:p>
                  </a:txBody>
                  <a:tcPr/>
                </a:tc>
              </a:tr>
              <a:tr h="445770">
                <a:tc>
                  <a:txBody>
                    <a:bodyPr/>
                    <a:p>
                      <a:pPr algn="ctr">
                        <a:buNone/>
                      </a:pPr>
                      <a:r>
                        <a:rPr lang="en-US" altLang="zh-CN"/>
                        <a:t>0101</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c>
                  <a:txBody>
                    <a:bodyPr/>
                    <a:p>
                      <a:pPr algn="ctr">
                        <a:buNone/>
                      </a:pPr>
                      <a:endParaRPr lang="zh-CN" altLang="en-US"/>
                    </a:p>
                  </a:txBody>
                  <a:tcPr/>
                </a:tc>
                <a:tc>
                  <a:txBody>
                    <a:bodyPr/>
                    <a:p>
                      <a:pPr algn="ctr">
                        <a:buNone/>
                      </a:pPr>
                      <a:r>
                        <a:rPr lang="en-US" altLang="zh-CN"/>
                        <a:t>1101</a:t>
                      </a:r>
                      <a:endParaRPr lang="en-US" altLang="zh-CN"/>
                    </a:p>
                  </a:txBody>
                  <a:tcPr/>
                </a:tc>
                <a:tc>
                  <a:txBody>
                    <a:bodyPr/>
                    <a:p>
                      <a:pPr algn="ctr">
                        <a:buNone/>
                      </a:pPr>
                      <a:r>
                        <a:rPr lang="en-US" altLang="zh-CN"/>
                        <a:t>13</a:t>
                      </a:r>
                      <a:endParaRPr lang="en-US" altLang="zh-CN"/>
                    </a:p>
                  </a:txBody>
                  <a:tcPr/>
                </a:tc>
                <a:tc>
                  <a:txBody>
                    <a:bodyPr/>
                    <a:p>
                      <a:pPr algn="ctr">
                        <a:buNone/>
                      </a:pPr>
                      <a:r>
                        <a:rPr lang="en-US" altLang="zh-CN"/>
                        <a:t>D</a:t>
                      </a:r>
                      <a:endParaRPr lang="en-US" altLang="zh-CN"/>
                    </a:p>
                  </a:txBody>
                  <a:tcPr/>
                </a:tc>
              </a:tr>
              <a:tr h="445770">
                <a:tc>
                  <a:txBody>
                    <a:bodyPr/>
                    <a:p>
                      <a:pPr algn="ctr">
                        <a:buNone/>
                      </a:pPr>
                      <a:r>
                        <a:rPr lang="en-US" altLang="zh-CN"/>
                        <a:t>0110</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6</a:t>
                      </a:r>
                      <a:endParaRPr lang="en-US" altLang="zh-CN"/>
                    </a:p>
                  </a:txBody>
                  <a:tcPr/>
                </a:tc>
                <a:tc>
                  <a:txBody>
                    <a:bodyPr/>
                    <a:p>
                      <a:pPr algn="ctr">
                        <a:buNone/>
                      </a:pPr>
                      <a:endParaRPr lang="zh-CN" altLang="en-US"/>
                    </a:p>
                  </a:txBody>
                  <a:tcPr/>
                </a:tc>
                <a:tc>
                  <a:txBody>
                    <a:bodyPr/>
                    <a:p>
                      <a:pPr algn="ctr">
                        <a:buNone/>
                      </a:pPr>
                      <a:r>
                        <a:rPr lang="en-US" altLang="zh-CN"/>
                        <a:t>1110</a:t>
                      </a:r>
                      <a:endParaRPr lang="en-US" altLang="zh-CN"/>
                    </a:p>
                  </a:txBody>
                  <a:tcPr/>
                </a:tc>
                <a:tc>
                  <a:txBody>
                    <a:bodyPr/>
                    <a:p>
                      <a:pPr algn="ctr">
                        <a:buNone/>
                      </a:pPr>
                      <a:r>
                        <a:rPr lang="en-US" altLang="zh-CN"/>
                        <a:t>14</a:t>
                      </a:r>
                      <a:endParaRPr lang="en-US" altLang="zh-CN"/>
                    </a:p>
                  </a:txBody>
                  <a:tcPr/>
                </a:tc>
                <a:tc>
                  <a:txBody>
                    <a:bodyPr/>
                    <a:p>
                      <a:pPr algn="ctr">
                        <a:buNone/>
                      </a:pPr>
                      <a:r>
                        <a:rPr lang="en-US" altLang="zh-CN"/>
                        <a:t>E</a:t>
                      </a:r>
                      <a:endParaRPr lang="en-US" altLang="zh-CN"/>
                    </a:p>
                  </a:txBody>
                  <a:tcPr/>
                </a:tc>
              </a:tr>
              <a:tr h="445770">
                <a:tc>
                  <a:txBody>
                    <a:bodyPr/>
                    <a:p>
                      <a:pPr algn="ctr">
                        <a:buNone/>
                      </a:pPr>
                      <a:r>
                        <a:rPr lang="en-US" altLang="zh-CN"/>
                        <a:t>0111</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7</a:t>
                      </a:r>
                      <a:endParaRPr lang="en-US" altLang="zh-CN"/>
                    </a:p>
                  </a:txBody>
                  <a:tcPr/>
                </a:tc>
                <a:tc>
                  <a:txBody>
                    <a:bodyPr/>
                    <a:p>
                      <a:pPr algn="ctr">
                        <a:buNone/>
                      </a:pPr>
                      <a:endParaRPr lang="zh-CN" altLang="en-US"/>
                    </a:p>
                  </a:txBody>
                  <a:tcPr/>
                </a:tc>
                <a:tc>
                  <a:txBody>
                    <a:bodyPr/>
                    <a:p>
                      <a:pPr algn="ctr">
                        <a:buNone/>
                      </a:pPr>
                      <a:r>
                        <a:rPr lang="en-US" altLang="zh-CN"/>
                        <a:t>1111</a:t>
                      </a:r>
                      <a:endParaRPr lang="en-US" altLang="zh-CN"/>
                    </a:p>
                  </a:txBody>
                  <a:tcPr/>
                </a:tc>
                <a:tc>
                  <a:txBody>
                    <a:bodyPr/>
                    <a:p>
                      <a:pPr algn="ctr">
                        <a:buNone/>
                      </a:pPr>
                      <a:r>
                        <a:rPr lang="en-US" altLang="zh-CN"/>
                        <a:t>15</a:t>
                      </a:r>
                      <a:endParaRPr lang="en-US" altLang="zh-CN"/>
                    </a:p>
                  </a:txBody>
                  <a:tcPr/>
                </a:tc>
                <a:tc>
                  <a:txBody>
                    <a:bodyPr/>
                    <a:p>
                      <a:pPr algn="ctr">
                        <a:buNone/>
                      </a:pPr>
                      <a:r>
                        <a:rPr lang="en-US" altLang="zh-CN"/>
                        <a:t>F</a:t>
                      </a:r>
                      <a:endParaRPr lang="en-US" altLang="zh-CN"/>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29698" name="内容占位符 2"/>
          <p:cNvSpPr>
            <a:spLocks noGrp="1"/>
          </p:cNvSpPr>
          <p:nvPr>
            <p:ph idx="1"/>
          </p:nvPr>
        </p:nvSpPr>
        <p:spPr/>
        <p:txBody>
          <a:bodyPr vert="horz" wrap="square" lIns="91440" tIns="45720" rIns="91440" bIns="45720" anchor="t" anchorCtr="0"/>
          <a:p>
            <a:pPr>
              <a:buChar char="•"/>
            </a:pPr>
            <a:r>
              <a:rPr lang="zh-CN" altLang="en-US">
                <a:ea typeface="宋体" panose="02010600030101010101" pitchFamily="2" charset="-122"/>
              </a:rPr>
              <a:t>比如给二进制串11011111101010010转换为十六</a:t>
            </a:r>
            <a:r>
              <a:rPr lang="zh-CN" altLang="en-US">
                <a:ea typeface="宋体" panose="02010600030101010101" pitchFamily="2" charset="-122"/>
              </a:rPr>
              <a:t>进制</a:t>
            </a:r>
            <a:endParaRPr lang="zh-CN" altLang="en-US">
              <a:ea typeface="宋体" panose="02010600030101010101" pitchFamily="2" charset="-122"/>
            </a:endParaRPr>
          </a:p>
          <a:p>
            <a:pPr>
              <a:buChar char="•"/>
            </a:pPr>
            <a:r>
              <a:rPr lang="zh-CN" altLang="en-US">
                <a:ea typeface="宋体" panose="02010600030101010101" pitchFamily="2" charset="-122"/>
              </a:rPr>
              <a:t>先分割一下，从右往左四个一</a:t>
            </a:r>
            <a:r>
              <a:rPr lang="zh-CN" altLang="en-US">
                <a:ea typeface="宋体" panose="02010600030101010101" pitchFamily="2" charset="-122"/>
              </a:rPr>
              <a:t>分割</a:t>
            </a:r>
            <a:endParaRPr lang="zh-CN" altLang="en-US">
              <a:ea typeface="宋体" panose="02010600030101010101" pitchFamily="2" charset="-122"/>
            </a:endParaRPr>
          </a:p>
          <a:p>
            <a:pPr>
              <a:buChar char="•"/>
            </a:pPr>
            <a:r>
              <a:rPr lang="en-US" altLang="zh-CN">
                <a:ea typeface="宋体" panose="02010600030101010101" pitchFamily="2" charset="-122"/>
              </a:rPr>
              <a:t>1  1011  1111  0101  0010</a:t>
            </a:r>
            <a:endParaRPr lang="en-US" altLang="zh-CN">
              <a:ea typeface="宋体" panose="02010600030101010101" pitchFamily="2" charset="-122"/>
            </a:endParaRPr>
          </a:p>
          <a:p>
            <a:pPr>
              <a:buChar char="•"/>
            </a:pPr>
            <a:r>
              <a:rPr lang="zh-CN" altLang="en-US">
                <a:ea typeface="宋体" panose="02010600030101010101" pitchFamily="2" charset="-122"/>
              </a:rPr>
              <a:t>对应下来的十六进制串就是</a:t>
            </a:r>
            <a:r>
              <a:rPr lang="en-US" altLang="zh-CN">
                <a:ea typeface="宋体" panose="02010600030101010101" pitchFamily="2" charset="-122"/>
              </a:rPr>
              <a:t>1 B F 5 2</a:t>
            </a:r>
            <a:endParaRPr lang="en-US" altLang="zh-CN">
              <a:ea typeface="宋体" panose="02010600030101010101" pitchFamily="2" charset="-122"/>
            </a:endParaRPr>
          </a:p>
          <a:p>
            <a:pPr marL="0" indent="0">
              <a:buNone/>
            </a:pPr>
            <a:r>
              <a:rPr lang="zh-CN" altLang="en-US">
                <a:ea typeface="宋体" panose="02010600030101010101" pitchFamily="2" charset="-122"/>
              </a:rPr>
              <a:t>二进制转换到十六进制就直接每四位划分为一组然后计算每组对应的十六进制表示再组合起来</a:t>
            </a:r>
            <a:r>
              <a:rPr lang="zh-CN" altLang="en-US">
                <a:ea typeface="宋体" panose="02010600030101010101" pitchFamily="2" charset="-122"/>
              </a:rPr>
              <a:t>就行。</a:t>
            </a:r>
            <a:endParaRPr lang="zh-CN" altLang="en-US">
              <a:ea typeface="宋体" panose="02010600030101010101" pitchFamily="2" charset="-122"/>
            </a:endParaRPr>
          </a:p>
        </p:txBody>
      </p:sp>
      <p:sp>
        <p:nvSpPr>
          <p:cNvPr id="29699"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30722" name="内容占位符 2"/>
          <p:cNvSpPr>
            <a:spLocks noGrp="1"/>
          </p:cNvSpPr>
          <p:nvPr>
            <p:ph idx="1"/>
          </p:nvPr>
        </p:nvSpPr>
        <p:spPr>
          <a:xfrm>
            <a:off x="228600" y="1524000"/>
            <a:ext cx="8305800" cy="4419600"/>
          </a:xfrm>
        </p:spPr>
        <p:txBody>
          <a:bodyPr vert="horz" wrap="square" lIns="91440" tIns="45720" rIns="91440" bIns="45720" anchor="t" anchorCtr="0"/>
          <a:p>
            <a:r>
              <a:rPr lang="zh-CN" altLang="en-US">
                <a:ea typeface="宋体" panose="02010600030101010101" pitchFamily="2" charset="-122"/>
              </a:rPr>
              <a:t>十六进制怎么转换二进制呢？一样</a:t>
            </a:r>
            <a:r>
              <a:rPr lang="zh-CN" altLang="en-US">
                <a:ea typeface="宋体" panose="02010600030101010101" pitchFamily="2" charset="-122"/>
              </a:rPr>
              <a:t>简单</a:t>
            </a:r>
            <a:endParaRPr lang="zh-CN" altLang="en-US">
              <a:ea typeface="宋体" panose="02010600030101010101" pitchFamily="2" charset="-122"/>
            </a:endParaRPr>
          </a:p>
          <a:p>
            <a:r>
              <a:rPr lang="en-US" altLang="zh-CN">
                <a:ea typeface="宋体" panose="02010600030101010101" pitchFamily="2" charset="-122"/>
              </a:rPr>
              <a:t>0xdeadbeef</a:t>
            </a:r>
            <a:r>
              <a:rPr lang="zh-CN" altLang="en-US">
                <a:ea typeface="宋体" panose="02010600030101010101" pitchFamily="2" charset="-122"/>
              </a:rPr>
              <a:t>（注意十六进制前面我们一般加</a:t>
            </a:r>
            <a:r>
              <a:rPr lang="en-US" altLang="zh-CN">
                <a:ea typeface="宋体" panose="02010600030101010101" pitchFamily="2" charset="-122"/>
              </a:rPr>
              <a:t>0x</a:t>
            </a:r>
            <a:r>
              <a:rPr lang="zh-CN" altLang="en-US">
                <a:ea typeface="宋体" panose="02010600030101010101" pitchFamily="2" charset="-122"/>
              </a:rPr>
              <a:t>代表是十六</a:t>
            </a:r>
            <a:r>
              <a:rPr lang="zh-CN" altLang="en-US">
                <a:ea typeface="宋体" panose="02010600030101010101" pitchFamily="2" charset="-122"/>
              </a:rPr>
              <a:t>进制）</a:t>
            </a:r>
            <a:endParaRPr lang="zh-CN" altLang="en-US">
              <a:ea typeface="宋体" panose="02010600030101010101" pitchFamily="2" charset="-122"/>
            </a:endParaRPr>
          </a:p>
          <a:p>
            <a:r>
              <a:rPr lang="en-US" altLang="zh-CN">
                <a:ea typeface="宋体" panose="02010600030101010101" pitchFamily="2" charset="-122"/>
              </a:rPr>
              <a:t>   d     e      a      d      b     e      e     f</a:t>
            </a:r>
            <a:endParaRPr lang="en-US" altLang="zh-CN">
              <a:ea typeface="宋体" panose="02010600030101010101" pitchFamily="2" charset="-122"/>
            </a:endParaRPr>
          </a:p>
          <a:p>
            <a:r>
              <a:rPr lang="en-US" altLang="zh-CN">
                <a:ea typeface="宋体" panose="02010600030101010101" pitchFamily="2" charset="-122"/>
              </a:rPr>
              <a:t>1101 1110 1010 1101 1011 1110 1110 1111</a:t>
            </a:r>
            <a:endParaRPr lang="en-US" altLang="zh-CN">
              <a:ea typeface="宋体" panose="02010600030101010101" pitchFamily="2" charset="-122"/>
            </a:endParaRPr>
          </a:p>
          <a:p>
            <a:r>
              <a:rPr lang="zh-CN" altLang="en-US">
                <a:ea typeface="宋体" panose="02010600030101010101" pitchFamily="2" charset="-122"/>
              </a:rPr>
              <a:t>将十六进制的每一位直接转换为二进制下的表示然后在对应位置上替换就行，如上面的</a:t>
            </a:r>
            <a:r>
              <a:rPr lang="zh-CN" altLang="en-US">
                <a:ea typeface="宋体" panose="02010600030101010101" pitchFamily="2" charset="-122"/>
              </a:rPr>
              <a:t>例子</a:t>
            </a:r>
            <a:endParaRPr lang="zh-CN" altLang="en-US">
              <a:ea typeface="宋体" panose="02010600030101010101" pitchFamily="2" charset="-122"/>
            </a:endParaRPr>
          </a:p>
          <a:p>
            <a:r>
              <a:rPr lang="zh-CN" altLang="en-US">
                <a:ea typeface="宋体" panose="02010600030101010101" pitchFamily="2" charset="-122"/>
              </a:rPr>
              <a:t>最后就是</a:t>
            </a:r>
            <a:r>
              <a:rPr lang="en-US" altLang="zh-CN">
                <a:ea typeface="宋体" panose="02010600030101010101" pitchFamily="2" charset="-122"/>
                <a:sym typeface="+mn-ea"/>
              </a:rPr>
              <a:t>1101 1110 1010 1101 1011 1110 1110 1111</a:t>
            </a:r>
            <a:endParaRPr lang="zh-CN" altLang="en-US">
              <a:ea typeface="宋体" panose="02010600030101010101" pitchFamily="2" charset="-122"/>
            </a:endParaRPr>
          </a:p>
        </p:txBody>
      </p:sp>
      <p:sp>
        <p:nvSpPr>
          <p:cNvPr id="30723"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31746" name="内容占位符 2"/>
          <p:cNvSpPr>
            <a:spLocks noGrp="1"/>
          </p:cNvSpPr>
          <p:nvPr>
            <p:ph idx="1"/>
          </p:nvPr>
        </p:nvSpPr>
        <p:spPr/>
        <p:txBody>
          <a:bodyPr vert="horz" wrap="square" lIns="91440" tIns="45720" rIns="91440" bIns="45720" anchor="t" anchorCtr="0"/>
          <a:p>
            <a:r>
              <a:rPr lang="zh-CN" altLang="en-US">
                <a:ea typeface="宋体" panose="02010600030101010101" pitchFamily="2" charset="-122"/>
              </a:rPr>
              <a:t>说完了十六进制现在我们聊一下八进制的转换</a:t>
            </a:r>
            <a:endParaRPr lang="zh-CN" altLang="en-US">
              <a:ea typeface="宋体" panose="02010600030101010101" pitchFamily="2" charset="-122"/>
            </a:endParaRPr>
          </a:p>
          <a:p>
            <a:endParaRPr lang="zh-CN" altLang="en-US">
              <a:ea typeface="宋体" panose="02010600030101010101" pitchFamily="2" charset="-122"/>
            </a:endParaRPr>
          </a:p>
          <a:p>
            <a:endParaRPr lang="en-US" altLang="zh-CN">
              <a:ea typeface="宋体" panose="02010600030101010101" pitchFamily="2" charset="-122"/>
            </a:endParaRPr>
          </a:p>
        </p:txBody>
      </p:sp>
      <p:sp>
        <p:nvSpPr>
          <p:cNvPr id="3174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2741295" cy="4206240"/>
        </p:xfrm>
        <a:graphic>
          <a:graphicData uri="http://schemas.openxmlformats.org/drawingml/2006/table">
            <a:tbl>
              <a:tblPr firstRow="1" bandRow="1">
                <a:tableStyleId>{5C22544A-7EE6-4342-B048-85BDC9FD1C3A}</a:tableStyleId>
              </a:tblPr>
              <a:tblGrid>
                <a:gridCol w="913765"/>
                <a:gridCol w="913765"/>
                <a:gridCol w="913765"/>
              </a:tblGrid>
              <a:tr h="445770">
                <a:tc>
                  <a:txBody>
                    <a:bodyPr/>
                    <a:p>
                      <a:pPr algn="ctr">
                        <a:buNone/>
                      </a:pPr>
                      <a:r>
                        <a:rPr lang="zh-CN" altLang="en-US"/>
                        <a:t>二进制</a:t>
                      </a:r>
                      <a:endParaRPr lang="zh-CN" altLang="en-US"/>
                    </a:p>
                  </a:txBody>
                  <a:tcPr/>
                </a:tc>
                <a:tc>
                  <a:txBody>
                    <a:bodyPr/>
                    <a:p>
                      <a:pPr algn="ctr">
                        <a:buNone/>
                      </a:pPr>
                      <a:r>
                        <a:rPr lang="zh-CN" altLang="en-US"/>
                        <a:t>十进制</a:t>
                      </a:r>
                      <a:endParaRPr lang="zh-CN" altLang="en-US"/>
                    </a:p>
                  </a:txBody>
                  <a:tcPr/>
                </a:tc>
                <a:tc>
                  <a:txBody>
                    <a:bodyPr/>
                    <a:p>
                      <a:pPr algn="ctr">
                        <a:buNone/>
                      </a:pPr>
                      <a:r>
                        <a:rPr lang="zh-CN" altLang="en-US"/>
                        <a:t>十六</a:t>
                      </a:r>
                      <a:r>
                        <a:rPr lang="zh-CN" altLang="en-US"/>
                        <a:t>进制</a:t>
                      </a:r>
                      <a:endParaRPr lang="zh-CN" altLang="en-US"/>
                    </a:p>
                  </a:txBody>
                  <a:tcPr/>
                </a:tc>
              </a:tr>
              <a:tr h="445770">
                <a:tc>
                  <a:txBody>
                    <a:bodyPr/>
                    <a:p>
                      <a:pPr algn="ctr">
                        <a:buNone/>
                      </a:pPr>
                      <a:r>
                        <a:rPr lang="en-US" altLang="zh-CN"/>
                        <a:t>0000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r h="445770">
                <a:tc>
                  <a:txBody>
                    <a:bodyPr/>
                    <a:p>
                      <a:pPr algn="ctr">
                        <a:buNone/>
                      </a:pPr>
                      <a:r>
                        <a:rPr lang="en-US" altLang="zh-CN"/>
                        <a:t>0001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r>
              <a:tr h="445770">
                <a:tc>
                  <a:txBody>
                    <a:bodyPr/>
                    <a:p>
                      <a:pPr algn="ctr">
                        <a:buNone/>
                      </a:pPr>
                      <a:r>
                        <a:rPr lang="en-US" altLang="zh-CN"/>
                        <a:t>0010</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r>
              <a:tr h="445770">
                <a:tc>
                  <a:txBody>
                    <a:bodyPr/>
                    <a:p>
                      <a:pPr algn="ctr">
                        <a:buNone/>
                      </a:pPr>
                      <a:r>
                        <a:rPr lang="en-US" altLang="zh-CN"/>
                        <a:t>0011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3</a:t>
                      </a:r>
                      <a:endParaRPr lang="en-US" altLang="zh-CN"/>
                    </a:p>
                  </a:txBody>
                  <a:tcPr/>
                </a:tc>
              </a:tr>
              <a:tr h="445770">
                <a:tc>
                  <a:txBody>
                    <a:bodyPr/>
                    <a:p>
                      <a:pPr algn="ctr">
                        <a:buNone/>
                      </a:pPr>
                      <a:r>
                        <a:rPr lang="en-US" altLang="zh-CN"/>
                        <a:t>0100</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r>
              <a:tr h="445770">
                <a:tc>
                  <a:txBody>
                    <a:bodyPr/>
                    <a:p>
                      <a:pPr algn="ctr">
                        <a:buNone/>
                      </a:pPr>
                      <a:r>
                        <a:rPr lang="en-US" altLang="zh-CN"/>
                        <a:t>0101</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r>
              <a:tr h="445770">
                <a:tc>
                  <a:txBody>
                    <a:bodyPr/>
                    <a:p>
                      <a:pPr algn="ctr">
                        <a:buNone/>
                      </a:pPr>
                      <a:r>
                        <a:rPr lang="en-US" altLang="zh-CN"/>
                        <a:t>0110</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6</a:t>
                      </a:r>
                      <a:endParaRPr lang="en-US" altLang="zh-CN"/>
                    </a:p>
                  </a:txBody>
                  <a:tcPr/>
                </a:tc>
              </a:tr>
              <a:tr h="445770">
                <a:tc>
                  <a:txBody>
                    <a:bodyPr/>
                    <a:p>
                      <a:pPr algn="ctr">
                        <a:buNone/>
                      </a:pPr>
                      <a:r>
                        <a:rPr lang="en-US" altLang="zh-CN"/>
                        <a:t>0111</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7</a:t>
                      </a:r>
                      <a:endParaRPr lang="en-US" altLang="zh-CN"/>
                    </a:p>
                  </a:txBody>
                  <a:tcPr/>
                </a:tc>
              </a:tr>
            </a:tbl>
          </a:graphicData>
        </a:graphic>
      </p:graphicFrame>
      <p:sp>
        <p:nvSpPr>
          <p:cNvPr id="2" name="文本框 1"/>
          <p:cNvSpPr txBox="1"/>
          <p:nvPr/>
        </p:nvSpPr>
        <p:spPr>
          <a:xfrm>
            <a:off x="3656965" y="2290445"/>
            <a:ext cx="4606925" cy="1322070"/>
          </a:xfrm>
          <a:prstGeom prst="rect">
            <a:avLst/>
          </a:prstGeom>
          <a:noFill/>
        </p:spPr>
        <p:txBody>
          <a:bodyPr wrap="square" rtlCol="0">
            <a:spAutoFit/>
          </a:bodyPr>
          <a:p>
            <a:r>
              <a:rPr lang="zh-CN" altLang="en-US"/>
              <a:t>我们还得用这张表格，给定一个二进制串</a:t>
            </a:r>
            <a:r>
              <a:rPr lang="en-US" altLang="zh-CN"/>
              <a:t>110 001 101</a:t>
            </a:r>
            <a:endParaRPr lang="en-US" altLang="zh-CN"/>
          </a:p>
          <a:p>
            <a:r>
              <a:rPr lang="zh-CN" altLang="en-US"/>
              <a:t>查表发现</a:t>
            </a:r>
            <a:r>
              <a:rPr lang="en-US" altLang="zh-CN"/>
              <a:t>110</a:t>
            </a:r>
            <a:r>
              <a:rPr lang="zh-CN" altLang="en-US"/>
              <a:t>对应</a:t>
            </a:r>
            <a:r>
              <a:rPr lang="en-US" altLang="zh-CN"/>
              <a:t>6 001</a:t>
            </a:r>
            <a:r>
              <a:rPr lang="zh-CN" altLang="en-US"/>
              <a:t>对应</a:t>
            </a:r>
            <a:r>
              <a:rPr lang="en-US" altLang="zh-CN"/>
              <a:t>1 101</a:t>
            </a:r>
            <a:r>
              <a:rPr lang="zh-CN" altLang="en-US"/>
              <a:t>对应</a:t>
            </a:r>
            <a:r>
              <a:rPr lang="en-US" altLang="zh-CN"/>
              <a:t>5 </a:t>
            </a:r>
            <a:r>
              <a:rPr lang="zh-CN" altLang="en-US"/>
              <a:t>那么得到的八进制结果就说</a:t>
            </a:r>
            <a:r>
              <a:rPr lang="en-US" altLang="zh-CN"/>
              <a:t>615</a:t>
            </a:r>
            <a:endParaRPr lang="en-US" altLang="zh-CN"/>
          </a:p>
        </p:txBody>
      </p:sp>
      <p:sp>
        <p:nvSpPr>
          <p:cNvPr id="4" name="文本框 3"/>
          <p:cNvSpPr txBox="1"/>
          <p:nvPr/>
        </p:nvSpPr>
        <p:spPr>
          <a:xfrm>
            <a:off x="3723640" y="3833495"/>
            <a:ext cx="4353560" cy="1322070"/>
          </a:xfrm>
          <a:prstGeom prst="rect">
            <a:avLst/>
          </a:prstGeom>
          <a:noFill/>
        </p:spPr>
        <p:txBody>
          <a:bodyPr wrap="square" rtlCol="0">
            <a:spAutoFit/>
          </a:bodyPr>
          <a:p>
            <a:r>
              <a:rPr lang="zh-CN" altLang="en-US"/>
              <a:t>跟十六进制很相似对吧。八进制转换二进制跟十六进制转换几乎一样，不同在于是三位为一组的</a:t>
            </a:r>
            <a:r>
              <a:rPr lang="zh-CN" altLang="en-US"/>
              <a:t>划分。</a:t>
            </a:r>
            <a:endParaRPr lang="zh-CN" altLang="en-US"/>
          </a:p>
          <a:p>
            <a:r>
              <a:rPr lang="zh-CN" altLang="en-US"/>
              <a:t>如</a:t>
            </a:r>
            <a:r>
              <a:rPr lang="en-US" altLang="zh-CN"/>
              <a:t>114 </a:t>
            </a:r>
            <a:r>
              <a:rPr lang="zh-CN" altLang="en-US"/>
              <a:t>对应的就是</a:t>
            </a:r>
            <a:r>
              <a:rPr lang="en-US" altLang="zh-CN"/>
              <a:t>001 001 100</a:t>
            </a:r>
            <a:endParaRPr lang="en-US" altLang="zh-CN"/>
          </a:p>
        </p:txBody>
      </p:sp>
      <p:sp>
        <p:nvSpPr>
          <p:cNvPr id="5" name="文本框 4"/>
          <p:cNvSpPr txBox="1"/>
          <p:nvPr/>
        </p:nvSpPr>
        <p:spPr>
          <a:xfrm>
            <a:off x="3734435" y="5475605"/>
            <a:ext cx="3809365" cy="1014730"/>
          </a:xfrm>
          <a:prstGeom prst="rect">
            <a:avLst/>
          </a:prstGeom>
          <a:noFill/>
        </p:spPr>
        <p:txBody>
          <a:bodyPr wrap="square" rtlCol="0">
            <a:spAutoFit/>
          </a:bodyPr>
          <a:p>
            <a:r>
              <a:rPr lang="zh-CN" altLang="en-US"/>
              <a:t>八进制与十六进制之间的转换建议将二进制作为</a:t>
            </a:r>
            <a:r>
              <a:rPr lang="en-US" altLang="zh-CN"/>
              <a:t>“</a:t>
            </a:r>
            <a:r>
              <a:rPr lang="zh-CN" altLang="en-US"/>
              <a:t>中转</a:t>
            </a:r>
            <a:r>
              <a:rPr lang="en-US" altLang="zh-CN"/>
              <a:t>”</a:t>
            </a:r>
            <a:r>
              <a:rPr lang="zh-CN" altLang="en-US"/>
              <a:t>，即先转换到二进制再进行下一步的</a:t>
            </a:r>
            <a:r>
              <a:rPr lang="zh-CN" altLang="en-US"/>
              <a:t>转换</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二进制数的</a:t>
            </a:r>
            <a:r>
              <a:rPr lang="zh-CN" altLang="en-US">
                <a:ea typeface="宋体" panose="02010600030101010101" pitchFamily="2" charset="-122"/>
              </a:rPr>
              <a:t>运算</a:t>
            </a:r>
            <a:endParaRPr lang="zh-CN" altLang="en-US">
              <a:ea typeface="宋体" panose="02010600030101010101" pitchFamily="2" charset="-122"/>
            </a:endParaRPr>
          </a:p>
        </p:txBody>
      </p:sp>
      <p:sp>
        <p:nvSpPr>
          <p:cNvPr id="32770" name="内容占位符 2"/>
          <p:cNvSpPr>
            <a:spLocks noGrp="1"/>
          </p:cNvSpPr>
          <p:nvPr>
            <p:ph idx="1"/>
          </p:nvPr>
        </p:nvSpPr>
        <p:spPr/>
        <p:txBody>
          <a:bodyPr vert="horz" wrap="square" lIns="91440" tIns="45720" rIns="91440" bIns="45720" anchor="t" anchorCtr="0"/>
          <a:p>
            <a:r>
              <a:rPr lang="zh-CN" altLang="en-US">
                <a:ea typeface="宋体" panose="02010600030101010101" pitchFamily="2" charset="-122"/>
              </a:rPr>
              <a:t>我们这里讨论的是底层硬件二进制数的运算，像加减法对于底层硬件</a:t>
            </a:r>
            <a:r>
              <a:rPr lang="zh-CN" altLang="en-US">
                <a:ea typeface="宋体" panose="02010600030101010101" pitchFamily="2" charset="-122"/>
              </a:rPr>
              <a:t>来说还是太高级</a:t>
            </a:r>
            <a:r>
              <a:rPr lang="zh-CN" altLang="en-US">
                <a:ea typeface="宋体" panose="02010600030101010101" pitchFamily="2" charset="-122"/>
              </a:rPr>
              <a:t>了。</a:t>
            </a:r>
            <a:endParaRPr lang="zh-CN" altLang="en-US">
              <a:ea typeface="宋体" panose="02010600030101010101" pitchFamily="2" charset="-122"/>
            </a:endParaRPr>
          </a:p>
          <a:p>
            <a:r>
              <a:rPr lang="zh-CN" altLang="en-US">
                <a:ea typeface="宋体" panose="02010600030101010101" pitchFamily="2" charset="-122"/>
              </a:rPr>
              <a:t>这里我们介绍的是</a:t>
            </a:r>
            <a:r>
              <a:rPr lang="en-US" altLang="zh-CN">
                <a:ea typeface="宋体" panose="02010600030101010101" pitchFamily="2" charset="-122"/>
              </a:rPr>
              <a:t>and(</a:t>
            </a:r>
            <a:r>
              <a:rPr lang="zh-CN" altLang="en-US">
                <a:ea typeface="宋体" panose="02010600030101010101" pitchFamily="2" charset="-122"/>
              </a:rPr>
              <a:t>与</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or(</a:t>
            </a:r>
            <a:r>
              <a:rPr lang="zh-CN" altLang="en-US">
                <a:ea typeface="宋体" panose="02010600030101010101" pitchFamily="2" charset="-122"/>
              </a:rPr>
              <a:t>或</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not(</a:t>
            </a:r>
            <a:r>
              <a:rPr lang="zh-CN" altLang="en-US">
                <a:ea typeface="宋体" panose="02010600030101010101" pitchFamily="2" charset="-122"/>
              </a:rPr>
              <a:t>非</a:t>
            </a:r>
            <a:r>
              <a:rPr lang="en-US" altLang="zh-CN">
                <a:ea typeface="宋体" panose="02010600030101010101" pitchFamily="2" charset="-122"/>
              </a:rPr>
              <a:t>)</a:t>
            </a:r>
            <a:r>
              <a:rPr lang="zh-CN" altLang="en-US">
                <a:ea typeface="宋体" panose="02010600030101010101" pitchFamily="2" charset="-122"/>
              </a:rPr>
              <a:t>三种运算，大伙学过离散应该还没忘记，这里的运算类似离散中的运算，但还是有点</a:t>
            </a:r>
            <a:r>
              <a:rPr lang="zh-CN" altLang="en-US">
                <a:ea typeface="宋体" panose="02010600030101010101" pitchFamily="2" charset="-122"/>
              </a:rPr>
              <a:t>不同。</a:t>
            </a:r>
            <a:endParaRPr lang="zh-CN" altLang="en-US">
              <a:ea typeface="宋体" panose="02010600030101010101" pitchFamily="2" charset="-122"/>
            </a:endParaRPr>
          </a:p>
        </p:txBody>
      </p:sp>
      <p:sp>
        <p:nvSpPr>
          <p:cNvPr id="32771"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二进制数的</a:t>
            </a:r>
            <a:r>
              <a:rPr lang="zh-CN" altLang="en-US">
                <a:ea typeface="宋体" panose="02010600030101010101" pitchFamily="2" charset="-122"/>
              </a:rPr>
              <a:t>运算</a:t>
            </a:r>
            <a:endParaRPr lang="zh-CN" altLang="en-US">
              <a:ea typeface="宋体" panose="02010600030101010101" pitchFamily="2" charset="-122"/>
            </a:endParaRPr>
          </a:p>
        </p:txBody>
      </p:sp>
      <p:sp>
        <p:nvSpPr>
          <p:cNvPr id="33794"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498475" y="1447800"/>
            <a:ext cx="3048000" cy="398780"/>
          </a:xfrm>
          <a:prstGeom prst="rect">
            <a:avLst/>
          </a:prstGeom>
          <a:noFill/>
        </p:spPr>
        <p:txBody>
          <a:bodyPr wrap="square" rtlCol="0">
            <a:spAutoFit/>
          </a:bodyPr>
          <a:p>
            <a:r>
              <a:rPr lang="en-US" altLang="zh-CN"/>
              <a:t>and</a:t>
            </a:r>
            <a:r>
              <a:rPr lang="zh-CN" altLang="en-US"/>
              <a:t>（与运算）：</a:t>
            </a:r>
            <a:endParaRPr lang="zh-CN" altLang="en-US"/>
          </a:p>
        </p:txBody>
      </p:sp>
      <p:sp>
        <p:nvSpPr>
          <p:cNvPr id="3" name="文本框 2"/>
          <p:cNvSpPr txBox="1"/>
          <p:nvPr/>
        </p:nvSpPr>
        <p:spPr>
          <a:xfrm>
            <a:off x="532130" y="1996440"/>
            <a:ext cx="8001635" cy="3169285"/>
          </a:xfrm>
          <a:prstGeom prst="rect">
            <a:avLst/>
          </a:prstGeom>
          <a:noFill/>
        </p:spPr>
        <p:txBody>
          <a:bodyPr wrap="square" rtlCol="0">
            <a:spAutoFit/>
          </a:bodyPr>
          <a:p>
            <a:pPr marL="342900" indent="-342900">
              <a:buFont typeface="Arial" panose="020B0604020202020204" pitchFamily="34" charset="0"/>
              <a:buChar char="•"/>
            </a:pPr>
            <a:r>
              <a:rPr lang="zh-CN" altLang="en-US"/>
              <a:t>符号上我们一般用</a:t>
            </a:r>
            <a:r>
              <a:rPr lang="en-US" altLang="zh-CN"/>
              <a:t>&amp;</a:t>
            </a:r>
            <a:r>
              <a:rPr lang="zh-CN" altLang="en-US"/>
              <a:t>代表进行与</a:t>
            </a:r>
            <a:r>
              <a:rPr lang="zh-CN" altLang="en-US"/>
              <a:t>运算</a:t>
            </a:r>
            <a:endParaRPr lang="zh-CN" altLang="en-US"/>
          </a:p>
          <a:p>
            <a:pPr marL="342900" indent="-342900">
              <a:buFont typeface="Arial" panose="020B0604020202020204" pitchFamily="34" charset="0"/>
              <a:buChar char="•"/>
            </a:pPr>
            <a:r>
              <a:rPr lang="zh-CN" altLang="en-US"/>
              <a:t>因为计算机中所有数是二进制形式，因此这里的与运算也是针对二进制数的，如果两个十进制数要做与运算需要先转换成二进制</a:t>
            </a:r>
            <a:r>
              <a:rPr lang="zh-CN" altLang="en-US"/>
              <a:t>数。</a:t>
            </a:r>
            <a:endParaRPr lang="zh-CN" altLang="en-US"/>
          </a:p>
          <a:p>
            <a:pPr marL="342900" indent="-342900">
              <a:buFont typeface="Arial" panose="020B0604020202020204" pitchFamily="34" charset="0"/>
              <a:buChar char="•"/>
            </a:pPr>
            <a:r>
              <a:rPr lang="zh-CN" altLang="en-US"/>
              <a:t>具体流程，两个长度相同的二进制数对应位置上均为</a:t>
            </a:r>
            <a:r>
              <a:rPr lang="en-US" altLang="zh-CN"/>
              <a:t>1</a:t>
            </a:r>
            <a:r>
              <a:rPr lang="zh-CN" altLang="en-US"/>
              <a:t>是该位置上的运算结果为</a:t>
            </a:r>
            <a:r>
              <a:rPr lang="en-US" altLang="zh-CN"/>
              <a:t>1 </a:t>
            </a:r>
            <a:r>
              <a:rPr lang="zh-CN" altLang="en-US"/>
              <a:t>其他情况为</a:t>
            </a:r>
            <a:r>
              <a:rPr lang="en-US" altLang="zh-CN"/>
              <a:t>0</a:t>
            </a:r>
            <a:endParaRPr lang="en-US" altLang="zh-CN"/>
          </a:p>
          <a:p>
            <a:pPr marL="342900" indent="-342900">
              <a:buFont typeface="Arial" panose="020B0604020202020204" pitchFamily="34" charset="0"/>
              <a:buChar char="•"/>
            </a:pPr>
            <a:r>
              <a:rPr lang="zh-CN" altLang="en-US"/>
              <a:t>举例子</a:t>
            </a:r>
            <a:r>
              <a:rPr lang="en-US" altLang="zh-CN"/>
              <a:t> 0011&amp;1100=0000 0110&amp;1100=0100 1111&amp;0110=0110</a:t>
            </a:r>
            <a:endParaRPr lang="en-US" altLang="zh-CN"/>
          </a:p>
          <a:p>
            <a:pPr marL="342900" indent="-342900">
              <a:buFont typeface="Arial" panose="020B0604020202020204" pitchFamily="34" charset="0"/>
              <a:buChar char="•"/>
            </a:pPr>
            <a:r>
              <a:rPr lang="zh-CN" altLang="en-US"/>
              <a:t>如果长度不同怎么办？放心，后面整形、浮点数的时候会知道计算机的一些机制保证了不会出现这样的</a:t>
            </a:r>
            <a:r>
              <a:rPr lang="zh-CN" altLang="en-US"/>
              <a:t>情况。</a:t>
            </a:r>
            <a:endParaRPr lang="zh-CN" altLang="en-US"/>
          </a:p>
          <a:p>
            <a:pPr marL="342900" indent="-342900">
              <a:buFont typeface="Arial" panose="020B0604020202020204" pitchFamily="34" charset="0"/>
              <a:buChar char="•"/>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Outline</a:t>
            </a:r>
            <a:endParaRPr lang="en-US" altLang="zh-CN">
              <a:ea typeface="宋体" panose="02010600030101010101" pitchFamily="2" charset="-122"/>
            </a:endParaRPr>
          </a:p>
        </p:txBody>
      </p:sp>
      <p:sp>
        <p:nvSpPr>
          <p:cNvPr id="18435" name="Rectangle 3"/>
          <p:cNvSpPr>
            <a:spLocks noGrp="1"/>
          </p:cNvSpPr>
          <p:nvPr>
            <p:ph idx="1"/>
          </p:nvPr>
        </p:nvSpPr>
        <p:spPr/>
        <p:txBody>
          <a:bodyPr vert="horz" wrap="square" lIns="91440" tIns="45720" rIns="91440" bIns="45720" anchor="t" anchorCtr="0"/>
          <a:p>
            <a:r>
              <a:rPr lang="zh-CN" altLang="en-US" b="1">
                <a:solidFill>
                  <a:schemeClr val="tx1"/>
                </a:solidFill>
                <a:ea typeface="宋体" panose="02010600030101010101" pitchFamily="2" charset="-122"/>
              </a:rPr>
              <a:t>计算机中的数据是如何存储的</a:t>
            </a:r>
            <a:endParaRPr lang="en-US" altLang="zh-CN" b="1">
              <a:solidFill>
                <a:schemeClr val="tx1"/>
              </a:solidFill>
              <a:ea typeface="宋体" panose="02010600030101010101" pitchFamily="2" charset="-122"/>
            </a:endParaRPr>
          </a:p>
          <a:p>
            <a:r>
              <a:rPr lang="zh-CN" altLang="en-US">
                <a:ea typeface="宋体" panose="02010600030101010101" pitchFamily="2" charset="-122"/>
              </a:rPr>
              <a:t>进制转换</a:t>
            </a:r>
            <a:endParaRPr lang="en-US" altLang="zh-CN">
              <a:ea typeface="宋体" panose="02010600030101010101" pitchFamily="2" charset="-122"/>
            </a:endParaRPr>
          </a:p>
          <a:p>
            <a:r>
              <a:rPr lang="zh-CN" altLang="en-US">
                <a:ea typeface="宋体" panose="02010600030101010101" pitchFamily="2" charset="-122"/>
              </a:rPr>
              <a:t>二进制数的运算</a:t>
            </a:r>
            <a:r>
              <a:rPr lang="en-US" altLang="zh-CN">
                <a:ea typeface="宋体" panose="02010600030101010101" pitchFamily="2" charset="-122"/>
              </a:rPr>
              <a:t>(and,or,not)</a:t>
            </a:r>
            <a:endParaRPr lang="en-US" altLang="zh-CN">
              <a:ea typeface="宋体" panose="02010600030101010101" pitchFamily="2" charset="-122"/>
            </a:endParaRPr>
          </a:p>
          <a:p>
            <a:r>
              <a:rPr lang="zh-CN" altLang="en-US">
                <a:ea typeface="宋体" panose="02010600030101010101" pitchFamily="2" charset="-122"/>
              </a:rPr>
              <a:t>二进制数的位运算</a:t>
            </a:r>
            <a:endParaRPr lang="zh-CN" altLang="en-US">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计算机中的数据存储</a:t>
            </a:r>
            <a:endParaRPr lang="zh-CN" altLang="en-US">
              <a:ea typeface="宋体" panose="02010600030101010101" pitchFamily="2" charset="-122"/>
            </a:endParaRPr>
          </a:p>
        </p:txBody>
      </p:sp>
      <p:sp>
        <p:nvSpPr>
          <p:cNvPr id="20483"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pic>
        <p:nvPicPr>
          <p:cNvPr id="2" name="内容占位符 1" descr="二进制1"/>
          <p:cNvPicPr>
            <a:picLocks noChangeAspect="1"/>
          </p:cNvPicPr>
          <p:nvPr>
            <p:ph idx="1"/>
          </p:nvPr>
        </p:nvPicPr>
        <p:blipFill>
          <a:blip r:embed="rId1"/>
          <a:stretch>
            <a:fillRect/>
          </a:stretch>
        </p:blipFill>
        <p:spPr>
          <a:xfrm>
            <a:off x="5334000" y="2362200"/>
            <a:ext cx="3355340" cy="2239010"/>
          </a:xfrm>
          <a:prstGeom prst="rect">
            <a:avLst/>
          </a:prstGeom>
        </p:spPr>
      </p:pic>
      <p:sp>
        <p:nvSpPr>
          <p:cNvPr id="3" name="文本框 2"/>
          <p:cNvSpPr txBox="1"/>
          <p:nvPr/>
        </p:nvSpPr>
        <p:spPr>
          <a:xfrm>
            <a:off x="606425" y="1586230"/>
            <a:ext cx="3048000" cy="1014730"/>
          </a:xfrm>
          <a:prstGeom prst="rect">
            <a:avLst/>
          </a:prstGeom>
          <a:noFill/>
        </p:spPr>
        <p:txBody>
          <a:bodyPr wrap="square" rtlCol="0">
            <a:spAutoFit/>
          </a:bodyPr>
          <a:p>
            <a:r>
              <a:rPr lang="zh-CN" altLang="en-US"/>
              <a:t>众所周知，在计算机内部，数据是以二进制形式的方式存储</a:t>
            </a:r>
            <a:r>
              <a:rPr lang="zh-CN" altLang="en-US"/>
              <a:t>的。</a:t>
            </a:r>
            <a:endParaRPr lang="zh-CN" altLang="en-US"/>
          </a:p>
        </p:txBody>
      </p:sp>
      <p:sp>
        <p:nvSpPr>
          <p:cNvPr id="4" name="文本框 3"/>
          <p:cNvSpPr txBox="1"/>
          <p:nvPr/>
        </p:nvSpPr>
        <p:spPr>
          <a:xfrm>
            <a:off x="678180" y="2973070"/>
            <a:ext cx="3048000" cy="2245360"/>
          </a:xfrm>
          <a:prstGeom prst="rect">
            <a:avLst/>
          </a:prstGeom>
          <a:noFill/>
        </p:spPr>
        <p:txBody>
          <a:bodyPr wrap="square" rtlCol="0">
            <a:spAutoFit/>
          </a:bodyPr>
          <a:p>
            <a:r>
              <a:rPr lang="zh-CN" altLang="en-US"/>
              <a:t>当你写</a:t>
            </a:r>
            <a:r>
              <a:rPr lang="en-US" altLang="zh-CN"/>
              <a:t>printf(“mamba is </a:t>
            </a:r>
            <a:r>
              <a:rPr lang="en-US" altLang="zh-CN"/>
              <a:t>back\n”);</a:t>
            </a:r>
            <a:r>
              <a:rPr lang="zh-CN" altLang="en-US"/>
              <a:t>的时候，从机器底层来看这段代码，也是以</a:t>
            </a:r>
            <a:r>
              <a:rPr lang="en-US" altLang="zh-CN"/>
              <a:t>01</a:t>
            </a:r>
            <a:r>
              <a:rPr lang="zh-CN" altLang="en-US"/>
              <a:t>二进制串的形式展现的，机器能够对这些</a:t>
            </a:r>
            <a:r>
              <a:rPr lang="en-US" altLang="zh-CN"/>
              <a:t>01</a:t>
            </a:r>
            <a:r>
              <a:rPr lang="zh-CN" altLang="en-US"/>
              <a:t>二进制串做出相应的</a:t>
            </a:r>
            <a:r>
              <a:rPr lang="en-US" altLang="zh-CN"/>
              <a:t>“</a:t>
            </a:r>
            <a:r>
              <a:rPr lang="zh-CN" altLang="en-US"/>
              <a:t>解释</a:t>
            </a:r>
            <a:r>
              <a:rPr lang="en-US" altLang="zh-CN"/>
              <a:t>”</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计算机中的数据</a:t>
            </a:r>
            <a:r>
              <a:rPr lang="zh-CN" altLang="en-US">
                <a:ea typeface="宋体" panose="02010600030101010101" pitchFamily="2" charset="-122"/>
              </a:rPr>
              <a:t>存储</a:t>
            </a:r>
            <a:endParaRPr lang="zh-CN" altLang="en-US">
              <a:ea typeface="宋体" panose="02010600030101010101" pitchFamily="2" charset="-122"/>
            </a:endParaRPr>
          </a:p>
        </p:txBody>
      </p:sp>
      <p:sp>
        <p:nvSpPr>
          <p:cNvPr id="21506" name="内容占位符 2"/>
          <p:cNvSpPr>
            <a:spLocks noGrp="1"/>
          </p:cNvSpPr>
          <p:nvPr>
            <p:ph idx="1"/>
          </p:nvPr>
        </p:nvSpPr>
        <p:spPr/>
        <p:txBody>
          <a:bodyPr vert="horz" wrap="square" lIns="91440" tIns="45720" rIns="91440" bIns="45720" anchor="t" anchorCtr="0"/>
          <a:p>
            <a:pPr marL="0" indent="0">
              <a:buNone/>
            </a:pPr>
            <a:r>
              <a:rPr lang="zh-CN" altLang="en-US" sz="1800" b="1">
                <a:ea typeface="宋体" panose="02010600030101010101" pitchFamily="2" charset="-122"/>
              </a:rPr>
              <a:t>为什么用二进制，其他进制不行吗？</a:t>
            </a:r>
            <a:endParaRPr lang="zh-CN" altLang="en-US" sz="1800" b="1">
              <a:ea typeface="宋体" panose="02010600030101010101" pitchFamily="2" charset="-122"/>
            </a:endParaRPr>
          </a:p>
          <a:p>
            <a:pPr marL="0" indent="0">
              <a:buNone/>
            </a:pPr>
            <a:r>
              <a:rPr lang="zh-CN" altLang="en-US" sz="1600">
                <a:ea typeface="宋体" panose="02010600030101010101" pitchFamily="2" charset="-122"/>
              </a:rPr>
              <a:t>还真不行，首先硬件就是个大问题。</a:t>
            </a:r>
            <a:endParaRPr lang="zh-CN" altLang="en-US" sz="1600">
              <a:ea typeface="宋体" panose="02010600030101010101" pitchFamily="2" charset="-122"/>
            </a:endParaRPr>
          </a:p>
          <a:p>
            <a:pPr marL="0" indent="0">
              <a:buNone/>
            </a:pPr>
            <a:r>
              <a:rPr lang="zh-CN" altLang="en-US" sz="1600">
                <a:ea typeface="宋体" panose="02010600030101010101" pitchFamily="2" charset="-122"/>
              </a:rPr>
              <a:t>二进制的“0”和“1”可以直观地映射到</a:t>
            </a:r>
            <a:endParaRPr lang="zh-CN" altLang="en-US" sz="1600">
              <a:ea typeface="宋体" panose="02010600030101010101" pitchFamily="2" charset="-122"/>
            </a:endParaRPr>
          </a:p>
          <a:p>
            <a:pPr marL="0" indent="0">
              <a:buNone/>
            </a:pPr>
            <a:r>
              <a:rPr lang="zh-CN" altLang="en-US" sz="1600">
                <a:ea typeface="宋体" panose="02010600030101010101" pitchFamily="2" charset="-122"/>
              </a:rPr>
              <a:t>电路中的两种状态：“开”和“关”。</a:t>
            </a:r>
            <a:endParaRPr lang="zh-CN" altLang="en-US" sz="1600">
              <a:ea typeface="宋体" panose="02010600030101010101" pitchFamily="2" charset="-122"/>
            </a:endParaRPr>
          </a:p>
          <a:p>
            <a:pPr marL="0" indent="0">
              <a:buNone/>
            </a:pPr>
            <a:r>
              <a:rPr lang="zh-CN" altLang="en-US" sz="1600">
                <a:ea typeface="宋体" panose="02010600030101010101" pitchFamily="2" charset="-122"/>
              </a:rPr>
              <a:t>这种直接的物理对应关系使得硬件设计</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更为简单可靠，降低了出错率和能耗。</a:t>
            </a: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r>
              <a:rPr lang="zh-CN" altLang="en-US" sz="1600">
                <a:ea typeface="宋体" panose="02010600030101010101" pitchFamily="2" charset="-122"/>
              </a:rPr>
              <a:t>除此</a:t>
            </a:r>
            <a:r>
              <a:rPr lang="zh-CN" altLang="en-US" sz="1600">
                <a:ea typeface="宋体" panose="02010600030101010101" pitchFamily="2" charset="-122"/>
              </a:rPr>
              <a:t>之外，由于二进制信号只有两个状态，</a:t>
            </a:r>
            <a:endParaRPr lang="zh-CN" altLang="en-US" sz="1600">
              <a:ea typeface="宋体" panose="02010600030101010101" pitchFamily="2" charset="-122"/>
            </a:endParaRPr>
          </a:p>
          <a:p>
            <a:pPr marL="0" indent="0">
              <a:buNone/>
            </a:pPr>
            <a:r>
              <a:rPr lang="zh-CN" altLang="en-US" sz="1600">
                <a:ea typeface="宋体" panose="02010600030101010101" pitchFamily="2" charset="-122"/>
              </a:rPr>
              <a:t>任何外部干扰或噪声对信号的影响</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更容易被检测和纠正，从而提高了数</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据传输的准确性和安全性</a:t>
            </a:r>
            <a:endParaRPr lang="zh-CN" altLang="en-US" sz="1600">
              <a:ea typeface="宋体" panose="02010600030101010101" pitchFamily="2" charset="-122"/>
            </a:endParaRPr>
          </a:p>
        </p:txBody>
      </p:sp>
      <p:sp>
        <p:nvSpPr>
          <p:cNvPr id="2150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572000" y="2461895"/>
            <a:ext cx="3810000" cy="254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计算机中的</a:t>
            </a:r>
            <a:r>
              <a:rPr lang="zh-CN" altLang="en-US">
                <a:ea typeface="宋体" panose="02010600030101010101" pitchFamily="2" charset="-122"/>
              </a:rPr>
              <a:t>数据存储</a:t>
            </a:r>
            <a:endParaRPr lang="zh-CN" altLang="en-US">
              <a:ea typeface="宋体" panose="02010600030101010101" pitchFamily="2" charset="-122"/>
            </a:endParaRPr>
          </a:p>
        </p:txBody>
      </p:sp>
      <p:sp>
        <p:nvSpPr>
          <p:cNvPr id="22530" name="内容占位符 2"/>
          <p:cNvSpPr>
            <a:spLocks noGrp="1"/>
          </p:cNvSpPr>
          <p:nvPr>
            <p:ph idx="1"/>
          </p:nvPr>
        </p:nvSpPr>
        <p:spPr/>
        <p:txBody>
          <a:bodyPr vert="horz" wrap="square" lIns="91440" tIns="45720" rIns="91440" bIns="45720" anchor="t" anchorCtr="0"/>
          <a:p>
            <a:pPr marL="457200" lvl="1" indent="0">
              <a:buNone/>
            </a:pPr>
            <a:endParaRPr lang="zh-CN" altLang="en-US">
              <a:ea typeface="宋体" panose="02010600030101010101" pitchFamily="2" charset="-122"/>
            </a:endParaRPr>
          </a:p>
          <a:p>
            <a:pPr marL="0" indent="0">
              <a:buNone/>
            </a:pPr>
            <a:endParaRPr lang="en-US" altLang="zh-CN">
              <a:ea typeface="宋体" panose="02010600030101010101" pitchFamily="2" charset="-122"/>
            </a:endParaRPr>
          </a:p>
        </p:txBody>
      </p:sp>
      <p:sp>
        <p:nvSpPr>
          <p:cNvPr id="22531"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09600" y="1728470"/>
            <a:ext cx="3048000" cy="1014730"/>
          </a:xfrm>
          <a:prstGeom prst="rect">
            <a:avLst/>
          </a:prstGeom>
          <a:noFill/>
        </p:spPr>
        <p:txBody>
          <a:bodyPr wrap="square" rtlCol="0">
            <a:spAutoFit/>
          </a:bodyPr>
          <a:p>
            <a:r>
              <a:rPr lang="zh-CN" altLang="en-US"/>
              <a:t>题外话：为什么历史上只出现过二进制计算器和</a:t>
            </a:r>
            <a:r>
              <a:rPr lang="zh-CN" altLang="en-US"/>
              <a:t>三进制</a:t>
            </a:r>
            <a:r>
              <a:rPr lang="zh-CN" altLang="en-US"/>
              <a:t>计算器？</a:t>
            </a:r>
            <a:endParaRPr lang="zh-CN" altLang="en-US"/>
          </a:p>
        </p:txBody>
      </p:sp>
      <p:sp>
        <p:nvSpPr>
          <p:cNvPr id="3" name="文本框 2"/>
          <p:cNvSpPr txBox="1"/>
          <p:nvPr/>
        </p:nvSpPr>
        <p:spPr>
          <a:xfrm>
            <a:off x="582930" y="2743200"/>
            <a:ext cx="3048000" cy="3169285"/>
          </a:xfrm>
          <a:prstGeom prst="rect">
            <a:avLst/>
          </a:prstGeom>
          <a:noFill/>
        </p:spPr>
        <p:txBody>
          <a:bodyPr wrap="square" rtlCol="0">
            <a:spAutoFit/>
          </a:bodyPr>
          <a:p>
            <a:r>
              <a:rPr lang="zh-CN" altLang="en-US"/>
              <a:t>这就涉及到了不同进制表示不同数的效率问题了。例如，</a:t>
            </a:r>
            <a:r>
              <a:rPr lang="en-US" altLang="zh-CN"/>
              <a:t>01</a:t>
            </a:r>
            <a:r>
              <a:rPr lang="zh-CN" altLang="en-US"/>
              <a:t>去表示</a:t>
            </a:r>
            <a:r>
              <a:rPr lang="en-US" altLang="zh-CN"/>
              <a:t>0-999</a:t>
            </a:r>
            <a:r>
              <a:rPr lang="zh-CN" altLang="en-US"/>
              <a:t>的数，那么</a:t>
            </a:r>
            <a:r>
              <a:rPr lang="en-US" altLang="zh-CN"/>
              <a:t>10</a:t>
            </a:r>
            <a:r>
              <a:rPr lang="zh-CN" altLang="en-US"/>
              <a:t>个位置就</a:t>
            </a:r>
            <a:r>
              <a:rPr lang="en-US" altLang="zh-CN"/>
              <a:t>ok</a:t>
            </a:r>
            <a:r>
              <a:rPr lang="zh-CN" altLang="en-US"/>
              <a:t>了。每个位置上</a:t>
            </a:r>
            <a:r>
              <a:rPr lang="en-US" altLang="zh-CN"/>
              <a:t>0,1</a:t>
            </a:r>
            <a:r>
              <a:rPr lang="zh-CN" altLang="en-US"/>
              <a:t>都可能出现，这就需要</a:t>
            </a:r>
            <a:r>
              <a:rPr lang="en-US" altLang="zh-CN"/>
              <a:t>20</a:t>
            </a:r>
            <a:r>
              <a:rPr lang="zh-CN" altLang="en-US"/>
              <a:t>个</a:t>
            </a:r>
            <a:r>
              <a:rPr lang="en-US" altLang="zh-CN"/>
              <a:t>“</a:t>
            </a:r>
            <a:r>
              <a:rPr lang="zh-CN" altLang="en-US"/>
              <a:t>牌子</a:t>
            </a:r>
            <a:r>
              <a:rPr lang="en-US" altLang="zh-CN"/>
              <a:t>”</a:t>
            </a:r>
            <a:r>
              <a:rPr lang="zh-CN" altLang="en-US"/>
              <a:t>。如果</a:t>
            </a:r>
            <a:r>
              <a:rPr lang="en-US" altLang="zh-CN"/>
              <a:t>10</a:t>
            </a:r>
            <a:r>
              <a:rPr lang="zh-CN" altLang="en-US"/>
              <a:t>进制的话，那就是</a:t>
            </a:r>
            <a:r>
              <a:rPr lang="en-US" altLang="zh-CN"/>
              <a:t>3</a:t>
            </a:r>
            <a:r>
              <a:rPr lang="zh-CN" altLang="en-US"/>
              <a:t>个位置，每个位置上都会有</a:t>
            </a:r>
            <a:r>
              <a:rPr lang="en-US" altLang="zh-CN"/>
              <a:t>0-9</a:t>
            </a:r>
            <a:r>
              <a:rPr lang="zh-CN" altLang="en-US"/>
              <a:t>，共计</a:t>
            </a:r>
            <a:r>
              <a:rPr lang="en-US" altLang="zh-CN"/>
              <a:t>30</a:t>
            </a:r>
            <a:r>
              <a:rPr lang="zh-CN" altLang="en-US"/>
              <a:t>的</a:t>
            </a:r>
            <a:r>
              <a:rPr lang="zh-CN" altLang="en-US"/>
              <a:t>牌子。</a:t>
            </a:r>
            <a:endParaRPr lang="zh-CN" altLang="en-US"/>
          </a:p>
        </p:txBody>
      </p:sp>
      <p:sp>
        <p:nvSpPr>
          <p:cNvPr id="4" name="文本框 3"/>
          <p:cNvSpPr txBox="1"/>
          <p:nvPr/>
        </p:nvSpPr>
        <p:spPr>
          <a:xfrm>
            <a:off x="4419600" y="1728470"/>
            <a:ext cx="3329940" cy="1938020"/>
          </a:xfrm>
          <a:prstGeom prst="rect">
            <a:avLst/>
          </a:prstGeom>
          <a:noFill/>
        </p:spPr>
        <p:txBody>
          <a:bodyPr wrap="square" rtlCol="0">
            <a:spAutoFit/>
          </a:bodyPr>
          <a:p>
            <a:r>
              <a:rPr lang="zh-CN" altLang="en-US"/>
              <a:t>但是还有个问题</a:t>
            </a:r>
            <a:r>
              <a:rPr lang="en-US" altLang="zh-CN"/>
              <a:t>10</a:t>
            </a:r>
            <a:r>
              <a:rPr lang="zh-CN" altLang="en-US"/>
              <a:t>个位置上的</a:t>
            </a:r>
            <a:r>
              <a:rPr lang="en-US" altLang="zh-CN"/>
              <a:t>01</a:t>
            </a:r>
            <a:r>
              <a:rPr lang="zh-CN" altLang="en-US"/>
              <a:t>串其实可以表示到</a:t>
            </a:r>
            <a:r>
              <a:rPr lang="en-US" altLang="zh-CN"/>
              <a:t>1023(</a:t>
            </a:r>
            <a:r>
              <a:rPr lang="zh-CN" altLang="en-US"/>
              <a:t>别急</a:t>
            </a:r>
            <a:r>
              <a:rPr lang="en-US" altLang="zh-CN"/>
              <a:t>,</a:t>
            </a:r>
            <a:r>
              <a:rPr lang="zh-CN" altLang="en-US"/>
              <a:t>后面我们会讲为什么</a:t>
            </a:r>
            <a:r>
              <a:rPr lang="en-US" altLang="zh-CN"/>
              <a:t>)</a:t>
            </a:r>
            <a:r>
              <a:rPr lang="zh-CN" altLang="en-US"/>
              <a:t>，这就浪费了</a:t>
            </a:r>
            <a:r>
              <a:rPr lang="en-US" altLang="zh-CN"/>
              <a:t>24</a:t>
            </a:r>
            <a:r>
              <a:rPr lang="zh-CN" altLang="en-US"/>
              <a:t>个数。因此，研究者发现进制效率的公式可以如下</a:t>
            </a:r>
            <a:r>
              <a:rPr lang="zh-CN" altLang="en-US"/>
              <a:t>提出：</a:t>
            </a: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4114800" y="3810000"/>
                <a:ext cx="4572000" cy="1885315"/>
              </a:xfrm>
              <a:prstGeom prst="rect">
                <a:avLst/>
              </a:prstGeom>
              <a:noFill/>
            </p:spPr>
            <p:txBody>
              <a:bodyPr wrap="square" rtlCol="0" anchor="t">
                <a:spAutoFit/>
              </a:bodyPr>
              <a:p>
                <a:r>
                  <a:rPr lang="zh-CN" altLang="en-US" sz="1600"/>
                  <a:t>为了表示M个数，在x进制下，</a:t>
                </a:r>
                <a14:m>
                  <m:oMath xmlns:m="http://schemas.openxmlformats.org/officeDocument/2006/math">
                    <a:fld id="{A014E3AA-ED43-4096-A193-A1A0533394C9}" type="mathplaceholder">
                      <a:rPr lang="zh-CN" altLang="en-US" sz="1600" i="1">
                        <a:latin typeface="Cambria Math" panose="02040503050406030204" charset="0"/>
                        <a:cs typeface="Cambria Math" panose="02040503050406030204" charset="0"/>
                      </a:rPr>
                      <a:t>在此处键入公式。</a:t>
                    </a:fld>
                  </m:oMath>
                </a14:m>
                <a:r>
                  <a:rPr lang="zh-CN" altLang="en-US" sz="1600"/>
                  <a:t>需要 x*</a:t>
                </a:r>
                <a14:m>
                  <m:oMath xmlns:m="http://schemas.openxmlformats.org/officeDocument/2006/math">
                    <m:func>
                      <m:funcPr>
                        <m:ctrlPr>
                          <a:rPr lang="en-US" altLang="zh-CN" sz="1600" i="1">
                            <a:latin typeface="Cambria Math" panose="02040503050406030204" charset="0"/>
                            <a:cs typeface="Cambria Math" panose="02040503050406030204" charset="0"/>
                          </a:rPr>
                        </m:ctrlPr>
                      </m:funcPr>
                      <m:fName>
                        <m:sSub>
                          <m:sSubPr>
                            <m:ctrlPr>
                              <a:rPr lang="en-US" altLang="zh-CN" sz="1600">
                                <a:latin typeface="Cambria Math" panose="02040503050406030204" charset="0"/>
                                <a:cs typeface="Cambria Math" panose="02040503050406030204" charset="0"/>
                              </a:rPr>
                            </m:ctrlPr>
                          </m:sSubPr>
                          <m:e>
                            <m:r>
                              <m:rPr>
                                <m:sty m:val="p"/>
                              </m:rPr>
                              <a:rPr lang="en-US" altLang="zh-CN" sz="1600">
                                <a:latin typeface="Cambria Math" panose="02040503050406030204" charset="0"/>
                                <a:cs typeface="Cambria Math" panose="02040503050406030204" charset="0"/>
                              </a:rPr>
                              <m:t>log</m:t>
                            </m:r>
                          </m:e>
                          <m:sub>
                            <m:r>
                              <a:rPr lang="en-US" altLang="zh-CN" sz="1600" i="1">
                                <a:latin typeface="Cambria Math" panose="02040503050406030204" charset="0"/>
                                <a:cs typeface="Cambria Math" panose="02040503050406030204" charset="0"/>
                              </a:rPr>
                              <m:t>x</m:t>
                            </m:r>
                          </m:sub>
                        </m:sSub>
                      </m:fName>
                      <m:e>
                        <m:r>
                          <a:rPr lang="en-US" altLang="zh-CN" sz="1600" i="1">
                            <a:latin typeface="Cambria Math" panose="02040503050406030204" charset="0"/>
                            <a:cs typeface="Cambria Math" panose="02040503050406030204" charset="0"/>
                          </a:rPr>
                          <m:t>𝑴</m:t>
                        </m:r>
                      </m:e>
                    </m:func>
                  </m:oMath>
                </a14:m>
                <a:r>
                  <a:rPr lang="zh-CN" altLang="en-US" sz="1600"/>
                  <a:t> 个牌子</a:t>
                </a:r>
                <a:r>
                  <a:rPr lang="zh-CN" altLang="en-US"/>
                  <a:t>。效率</a:t>
                </a:r>
                <a:r>
                  <a:rPr lang="en-US" altLang="zh-CN"/>
                  <a:t>E=M/</a:t>
                </a:r>
                <a:r>
                  <a:rPr lang="zh-CN" altLang="en-US"/>
                  <a:t>牌子</a:t>
                </a:r>
                <a:r>
                  <a:rPr lang="zh-CN" altLang="en-US"/>
                  <a:t>数</a:t>
                </a:r>
                <a:endParaRPr lang="zh-CN" altLang="en-US"/>
              </a:p>
              <a:p>
                <a:r>
                  <a:rPr lang="zh-CN" altLang="en-US"/>
                  <a:t>求下导会发现，最佳进制是</a:t>
                </a:r>
                <a:r>
                  <a:rPr lang="en-US" altLang="zh-CN"/>
                  <a:t>e</a:t>
                </a:r>
                <a:r>
                  <a:rPr lang="zh-CN" altLang="en-US"/>
                  <a:t>。但是用</a:t>
                </a:r>
                <a:r>
                  <a:rPr lang="en-US" altLang="zh-CN"/>
                  <a:t>e</a:t>
                </a:r>
                <a:r>
                  <a:rPr lang="zh-CN" altLang="en-US"/>
                  <a:t>做进制多少有点倒反天罡。因此，历史上只出现过</a:t>
                </a:r>
                <a:r>
                  <a:rPr lang="en-US" altLang="zh-CN"/>
                  <a:t>2</a:t>
                </a:r>
                <a:r>
                  <a:rPr lang="zh-CN" altLang="en-US"/>
                  <a:t>，</a:t>
                </a:r>
                <a:r>
                  <a:rPr lang="en-US" altLang="zh-CN"/>
                  <a:t>3</a:t>
                </a:r>
                <a:r>
                  <a:rPr lang="zh-CN" altLang="en-US"/>
                  <a:t>进制的计算机</a:t>
                </a:r>
                <a:r>
                  <a:rPr lang="en-US" altLang="zh-CN"/>
                  <a:t>(</a:t>
                </a:r>
                <a:r>
                  <a:rPr lang="zh-CN" altLang="en-US"/>
                  <a:t>接近</a:t>
                </a:r>
                <a:r>
                  <a:rPr lang="en-US" altLang="zh-CN"/>
                  <a:t>e)</a:t>
                </a:r>
                <a:r>
                  <a:rPr lang="zh-CN" altLang="en-US"/>
                  <a:t>。</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4114800" y="3810000"/>
                <a:ext cx="4572000" cy="188531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sym typeface="+mn-ea"/>
              </a:rPr>
              <a:t>计算机中的数据存储</a:t>
            </a:r>
            <a:endParaRPr lang="zh-CN" altLang="en-US">
              <a:ea typeface="宋体" panose="02010600030101010101" pitchFamily="2" charset="-122"/>
            </a:endParaRPr>
          </a:p>
        </p:txBody>
      </p:sp>
      <p:sp>
        <p:nvSpPr>
          <p:cNvPr id="23554" name="内容占位符 2"/>
          <p:cNvSpPr>
            <a:spLocks noGrp="1"/>
          </p:cNvSpPr>
          <p:nvPr>
            <p:ph idx="1"/>
          </p:nvPr>
        </p:nvSpPr>
        <p:spPr>
          <a:xfrm>
            <a:off x="457200" y="1600200"/>
            <a:ext cx="8305800" cy="4419600"/>
          </a:xfrm>
        </p:spPr>
        <p:txBody>
          <a:bodyPr vert="horz" wrap="square" lIns="91440" tIns="45720" rIns="91440" bIns="45720" anchor="t" anchorCtr="0"/>
          <a:p>
            <a:pPr marL="0" indent="0">
              <a:buNone/>
            </a:pPr>
            <a:endParaRPr lang="zh-CN" altLang="en-US">
              <a:ea typeface="宋体" panose="02010600030101010101" pitchFamily="2" charset="-122"/>
            </a:endParaRPr>
          </a:p>
          <a:p>
            <a:pPr marL="0" indent="0">
              <a:buNone/>
            </a:pPr>
            <a:endParaRPr lang="zh-CN" altLang="en-US">
              <a:ea typeface="宋体" panose="02010600030101010101" pitchFamily="2" charset="-122"/>
            </a:endParaRPr>
          </a:p>
        </p:txBody>
      </p:sp>
      <p:sp>
        <p:nvSpPr>
          <p:cNvPr id="23555"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88340" y="1718945"/>
            <a:ext cx="3323590" cy="3169285"/>
          </a:xfrm>
          <a:prstGeom prst="rect">
            <a:avLst/>
          </a:prstGeom>
          <a:noFill/>
        </p:spPr>
        <p:txBody>
          <a:bodyPr wrap="square" rtlCol="0">
            <a:spAutoFit/>
          </a:bodyPr>
          <a:p>
            <a:r>
              <a:rPr lang="zh-CN" altLang="en-US"/>
              <a:t>有意思的是，三进制计算机从苏联当时的实验结果来看稳定性、性能、性价比等都好于二进制计算机。</a:t>
            </a:r>
            <a:endParaRPr lang="zh-CN" altLang="en-US"/>
          </a:p>
          <a:p>
            <a:r>
              <a:rPr lang="zh-CN" altLang="en-US"/>
              <a:t>不过后面还是进了历史的收藏夹吃灰，一方面是很难找到有三种稳定状态的材料</a:t>
            </a:r>
            <a:r>
              <a:rPr lang="en-US" altLang="zh-CN"/>
              <a:t>(</a:t>
            </a:r>
            <a:r>
              <a:rPr lang="zh-CN" altLang="en-US"/>
              <a:t>三进制中是负电压、零电压、正电压</a:t>
            </a:r>
            <a:r>
              <a:rPr lang="en-US" altLang="zh-CN"/>
              <a:t>)</a:t>
            </a:r>
            <a:r>
              <a:rPr lang="zh-CN" altLang="en-US"/>
              <a:t>，另一方面就是政治因素</a:t>
            </a:r>
            <a:r>
              <a:rPr lang="zh-CN" altLang="en-US"/>
              <a:t>了。</a:t>
            </a:r>
            <a:endParaRPr lang="zh-CN" altLang="en-US"/>
          </a:p>
        </p:txBody>
      </p:sp>
      <p:pic>
        <p:nvPicPr>
          <p:cNvPr id="3" name="图片 2" descr="bca7266b-c97c-4b30-9731-7201bbe7c4bd"/>
          <p:cNvPicPr>
            <a:picLocks noChangeAspect="1"/>
          </p:cNvPicPr>
          <p:nvPr/>
        </p:nvPicPr>
        <p:blipFill>
          <a:blip r:embed="rId1"/>
          <a:stretch>
            <a:fillRect/>
          </a:stretch>
        </p:blipFill>
        <p:spPr>
          <a:xfrm>
            <a:off x="4038600" y="1913255"/>
            <a:ext cx="4670425" cy="3031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进制转换</a:t>
            </a:r>
            <a:endParaRPr lang="zh-CN" altLang="en-US">
              <a:ea typeface="宋体" panose="02010600030101010101" pitchFamily="2" charset="-122"/>
            </a:endParaRPr>
          </a:p>
        </p:txBody>
      </p:sp>
      <mc:AlternateContent xmlns:mc="http://schemas.openxmlformats.org/markup-compatibility/2006">
        <mc:Choice xmlns:a14="http://schemas.microsoft.com/office/drawing/2010/main" Requires="a14">
          <p:sp>
            <p:nvSpPr>
              <p:cNvPr id="24578" name="内容占位符 2"/>
              <p:cNvSpPr>
                <a:spLocks noGrp="1"/>
              </p:cNvSpPr>
              <p:nvPr>
                <p:ph idx="1"/>
              </p:nvPr>
            </p:nvSpPr>
            <p:spPr/>
            <p:txBody>
              <a:bodyPr vert="horz" wrap="square" lIns="91440" tIns="45720" rIns="91440" bIns="45720" anchor="t" anchorCtr="0"/>
              <a:p>
                <a:r>
                  <a:rPr lang="zh-CN" altLang="en-US" sz="1600">
                    <a:ea typeface="宋体" panose="02010600030101010101" pitchFamily="2" charset="-122"/>
                  </a:rPr>
                  <a:t>现实中的数据一般是十进制的，那么交由计算机存储就必定需要进行二进制的转换。</a:t>
                </a:r>
                <a:endParaRPr lang="zh-CN" altLang="en-US" sz="1600">
                  <a:ea typeface="宋体" panose="02010600030101010101" pitchFamily="2" charset="-122"/>
                </a:endParaRPr>
              </a:p>
              <a:p>
                <a:r>
                  <a:rPr lang="zh-CN" altLang="en-US" sz="1600">
                    <a:ea typeface="宋体" panose="02010600030101010101" pitchFamily="2" charset="-122"/>
                  </a:rPr>
                  <a:t>我们先来介绍一下十进制</a:t>
                </a:r>
                <a:r>
                  <a:rPr lang="zh-CN" altLang="en-US" sz="1600">
                    <a:ea typeface="宋体" panose="02010600030101010101" pitchFamily="2" charset="-122"/>
                  </a:rPr>
                  <a:t>是怎么表述一个数字</a:t>
                </a:r>
                <a:r>
                  <a:rPr lang="zh-CN" altLang="en-US" sz="1600">
                    <a:ea typeface="宋体" panose="02010600030101010101" pitchFamily="2" charset="-122"/>
                  </a:rPr>
                  <a:t>的：</a:t>
                </a:r>
                <a:endParaRPr lang="zh-CN" altLang="en-US" sz="1600">
                  <a:ea typeface="宋体" panose="02010600030101010101" pitchFamily="2" charset="-122"/>
                </a:endParaRPr>
              </a:p>
              <a:p>
                <a:r>
                  <a:rPr lang="en-US" altLang="zh-CN" sz="1600">
                    <a:ea typeface="宋体" panose="02010600030101010101" pitchFamily="2" charset="-122"/>
                  </a:rPr>
                  <a:t>114514=1*10^6+1*10^5+4*10^4+5*10^3+1*10+4</a:t>
                </a:r>
                <a:endParaRPr lang="en-US" altLang="zh-CN" sz="1600">
                  <a:ea typeface="宋体" panose="02010600030101010101" pitchFamily="2" charset="-122"/>
                </a:endParaRPr>
              </a:p>
              <a:p>
                <a:r>
                  <a:rPr lang="zh-CN" altLang="en-US" sz="1600">
                    <a:ea typeface="宋体" panose="02010600030101010101" pitchFamily="2" charset="-122"/>
                  </a:rPr>
                  <a:t>相应的，</a:t>
                </a:r>
                <a:r>
                  <a:rPr lang="en-US" altLang="zh-CN" sz="1600">
                    <a:ea typeface="宋体" panose="02010600030101010101" pitchFamily="2" charset="-122"/>
                  </a:rPr>
                  <a:t>114514</a:t>
                </a:r>
                <a:r>
                  <a:rPr lang="zh-CN" altLang="en-US" sz="1600">
                    <a:ea typeface="宋体" panose="02010600030101010101" pitchFamily="2" charset="-122"/>
                  </a:rPr>
                  <a:t>的二进制表示如下：</a:t>
                </a:r>
                <a:endParaRPr lang="zh-CN" altLang="en-US" sz="1600">
                  <a:ea typeface="宋体" panose="02010600030101010101" pitchFamily="2" charset="-122"/>
                </a:endParaRPr>
              </a:p>
              <a:p>
                <a:r>
                  <a:rPr lang="en-US" altLang="zh-CN" sz="1600">
                    <a:ea typeface="宋体" panose="02010600030101010101" pitchFamily="2" charset="-122"/>
                  </a:rPr>
                  <a:t>114514=1*2^16+1*2^15+0*2^14+1*2^13+1*2^12+1*2^11+1*2^10+1*2^9+1*2^8+0*2^7+1*2^6+0*2^5+1*2^4+0*2^3+0*2^2+1*2^1+0*2^0</a:t>
                </a:r>
                <a:endParaRPr lang="en-US" altLang="zh-CN" sz="1600">
                  <a:ea typeface="宋体" panose="02010600030101010101" pitchFamily="2" charset="-122"/>
                </a:endParaRPr>
              </a:p>
              <a:p>
                <a:r>
                  <a:rPr lang="zh-CN" altLang="en-US" sz="1600">
                    <a:ea typeface="宋体" panose="02010600030101010101" pitchFamily="2" charset="-122"/>
                  </a:rPr>
                  <a:t>那么</a:t>
                </a:r>
                <a:r>
                  <a:rPr lang="en-US" altLang="zh-CN" sz="1600">
                    <a:ea typeface="宋体" panose="02010600030101010101" pitchFamily="2" charset="-122"/>
                  </a:rPr>
                  <a:t>114514 </a:t>
                </a:r>
                <a:r>
                  <a:rPr lang="zh-CN" altLang="en-US" sz="1600">
                    <a:ea typeface="宋体" panose="02010600030101010101" pitchFamily="2" charset="-122"/>
                  </a:rPr>
                  <a:t>在对应的二进制下的表示就是</a:t>
                </a:r>
                <a:r>
                  <a:rPr lang="zh-CN" altLang="en-US" sz="1600">
                    <a:ea typeface="宋体" panose="02010600030101010101" pitchFamily="2" charset="-122"/>
                    <a:sym typeface="+mn-ea"/>
                  </a:rPr>
                  <a:t>11011111101010010</a:t>
                </a:r>
                <a:endParaRPr lang="zh-CN" altLang="en-US" sz="1600">
                  <a:ea typeface="宋体" panose="02010600030101010101" pitchFamily="2" charset="-122"/>
                  <a:sym typeface="+mn-ea"/>
                </a:endParaRPr>
              </a:p>
              <a:p>
                <a:r>
                  <a:rPr lang="zh-CN" altLang="en-US" sz="1600">
                    <a:ea typeface="宋体" panose="02010600030101010101" pitchFamily="2" charset="-122"/>
                    <a:sym typeface="+mn-ea"/>
                  </a:rPr>
                  <a:t>现在，我们用数学语言规范一下将一个十进制数整数</a:t>
                </a:r>
                <a:r>
                  <a:rPr lang="en-US" altLang="zh-CN" sz="1600">
                    <a:ea typeface="宋体" panose="02010600030101010101" pitchFamily="2" charset="-122"/>
                    <a:sym typeface="+mn-ea"/>
                  </a:rPr>
                  <a:t>x</a:t>
                </a:r>
                <a:r>
                  <a:rPr lang="zh-CN" altLang="en-US" sz="1600">
                    <a:ea typeface="宋体" panose="02010600030101010101" pitchFamily="2" charset="-122"/>
                    <a:sym typeface="+mn-ea"/>
                  </a:rPr>
                  <a:t>转换为</a:t>
                </a:r>
                <a:r>
                  <a:rPr lang="en-US" altLang="zh-CN" sz="1600">
                    <a:ea typeface="宋体" panose="02010600030101010101" pitchFamily="2" charset="-122"/>
                    <a:sym typeface="+mn-ea"/>
                  </a:rPr>
                  <a:t>n</a:t>
                </a:r>
                <a:r>
                  <a:rPr lang="zh-CN" altLang="en-US" sz="1600">
                    <a:ea typeface="宋体" panose="02010600030101010101" pitchFamily="2" charset="-122"/>
                    <a:sym typeface="+mn-ea"/>
                  </a:rPr>
                  <a:t>进制的这件事</a:t>
                </a:r>
                <a:endParaRPr lang="zh-CN" altLang="en-US" sz="1600">
                  <a:ea typeface="宋体" panose="02010600030101010101" pitchFamily="2" charset="-122"/>
                  <a:sym typeface="+mn-ea"/>
                </a:endParaRPr>
              </a:p>
              <a:p>
                <a:r>
                  <a:rPr lang="zh-CN" altLang="en-US" sz="1600">
                    <a:ea typeface="宋体" panose="02010600030101010101" pitchFamily="2" charset="-122"/>
                    <a:sym typeface="+mn-ea"/>
                  </a:rPr>
                  <a:t>将</a:t>
                </a:r>
                <a:r>
                  <a:rPr lang="en-US" altLang="zh-CN" sz="1600">
                    <a:ea typeface="宋体" panose="02010600030101010101" pitchFamily="2" charset="-122"/>
                    <a:sym typeface="+mn-ea"/>
                  </a:rPr>
                  <a:t>x</a:t>
                </a:r>
                <a:r>
                  <a:rPr lang="zh-CN" altLang="en-US" sz="1600">
                    <a:ea typeface="宋体" panose="02010600030101010101" pitchFamily="2" charset="-122"/>
                    <a:sym typeface="+mn-ea"/>
                  </a:rPr>
                  <a:t>展开为</a:t>
                </a:r>
                <a14:m>
                  <m:oMath xmlns:m="http://schemas.openxmlformats.org/officeDocument/2006/math">
                    <m:nary>
                      <m:naryPr>
                        <m:chr m:val="∑"/>
                        <m:limLoc m:val="undOvr"/>
                        <m:ctrlPr>
                          <a:rPr lang="en-US" altLang="zh-CN" sz="1600" i="1">
                            <a:latin typeface="Cambria Math" panose="02040503050406030204" charset="0"/>
                            <a:ea typeface="宋体" panose="02010600030101010101" pitchFamily="2" charset="-122"/>
                            <a:cs typeface="Cambria Math" panose="02040503050406030204" charset="0"/>
                            <a:sym typeface="+mn-ea"/>
                          </a:rPr>
                        </m:ctrlPr>
                      </m:naryPr>
                      <m:sub>
                        <m:r>
                          <a:rPr lang="en-US" altLang="zh-CN" sz="1600" i="1">
                            <a:latin typeface="Cambria Math" panose="02040503050406030204" charset="0"/>
                            <a:ea typeface="宋体" panose="02010600030101010101" pitchFamily="2" charset="-122"/>
                            <a:cs typeface="Cambria Math" panose="02040503050406030204" charset="0"/>
                            <a:sym typeface="+mn-ea"/>
                          </a:rPr>
                          <m:t>i</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0</m:t>
                        </m:r>
                      </m:sub>
                      <m:sup>
                        <m:r>
                          <a:rPr lang="en-US" altLang="zh-CN" sz="1600" i="1">
                            <a:latin typeface="Cambria Math" panose="02040503050406030204" charset="0"/>
                            <a:ea typeface="宋体" panose="02010600030101010101" pitchFamily="2" charset="-122"/>
                            <a:cs typeface="Cambria Math" panose="02040503050406030204" charset="0"/>
                            <a:sym typeface="+mn-ea"/>
                          </a:rPr>
                          <m:t>n</m:t>
                        </m:r>
                      </m:sup>
                      <m:e>
                        <m:r>
                          <a:rPr lang="en-US" altLang="zh-CN" sz="1600" i="1">
                            <a:latin typeface="Cambria Math" panose="02040503050406030204" charset="0"/>
                            <a:ea typeface="宋体" panose="02010600030101010101" pitchFamily="2" charset="-122"/>
                            <a:cs typeface="Cambria Math" panose="02040503050406030204" charset="0"/>
                            <a:sym typeface="+mn-ea"/>
                          </a:rPr>
                          <m:t>ai∗n</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𝑖</m:t>
                        </m:r>
                      </m:e>
                    </m:nary>
                  </m:oMath>
                </a14:m>
                <a:r>
                  <a:rPr lang="en-US" altLang="zh-CN" sz="1600" i="1">
                    <a:latin typeface="Cambria Math" panose="02040503050406030204" charset="0"/>
                    <a:ea typeface="宋体" panose="02010600030101010101" pitchFamily="2" charset="-122"/>
                    <a:cs typeface="Cambria Math" panose="02040503050406030204" charset="0"/>
                    <a:sym typeface="+mn-ea"/>
                  </a:rPr>
                  <a:t>     </a:t>
                </a:r>
                <a:r>
                  <a:rPr lang="zh-CN" altLang="en-US" sz="1600">
                    <a:latin typeface="Cambria Math" panose="02040503050406030204" charset="0"/>
                    <a:ea typeface="宋体" panose="02010600030101010101" pitchFamily="2" charset="-122"/>
                    <a:cs typeface="Cambria Math" panose="02040503050406030204" charset="0"/>
                    <a:sym typeface="+mn-ea"/>
                  </a:rPr>
                  <a:t>其中有</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ai</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r>
                  <a:rPr lang="en-US" altLang="zh-CN" sz="1600" i="1">
                    <a:latin typeface="Cambria Math" panose="02040503050406030204" charset="0"/>
                    <a:ea typeface="宋体" panose="02010600030101010101" pitchFamily="2" charset="-122"/>
                    <a:cs typeface="Cambria Math" panose="02040503050406030204" charset="0"/>
                    <a:sym typeface="+mn-ea"/>
                  </a:rPr>
                  <a:t>N</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0</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𝑛</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endParaRPr lang="en-US" altLang="zh-CN" sz="1600" i="1">
                  <a:latin typeface="Cambria Math" panose="02040503050406030204" charset="0"/>
                  <a:ea typeface="宋体" panose="02010600030101010101" pitchFamily="2" charset="-122"/>
                  <a:cs typeface="Cambria Math" panose="02040503050406030204" charset="0"/>
                  <a:sym typeface="+mn-ea"/>
                </a:endParaRPr>
              </a:p>
              <a:p>
                <a:r>
                  <a:rPr lang="zh-CN" altLang="en-US" sz="1600">
                    <a:latin typeface="Cambria Math" panose="02040503050406030204" charset="0"/>
                    <a:ea typeface="宋体" panose="02010600030101010101" pitchFamily="2" charset="-122"/>
                    <a:cs typeface="Cambria Math" panose="02040503050406030204" charset="0"/>
                    <a:sym typeface="+mn-ea"/>
                  </a:rPr>
                  <a:t>所得到的数字串</a:t>
                </a:r>
                <a:r>
                  <a:rPr lang="en-US" altLang="zh-CN" sz="1600">
                    <a:latin typeface="Cambria Math" panose="02040503050406030204" charset="0"/>
                    <a:ea typeface="宋体" panose="02010600030101010101" pitchFamily="2" charset="-122"/>
                    <a:cs typeface="Cambria Math" panose="02040503050406030204" charset="0"/>
                    <a:sym typeface="+mn-ea"/>
                  </a:rPr>
                  <a:t>an……a0</a:t>
                </a:r>
                <a:r>
                  <a:rPr lang="zh-CN" altLang="en-US" sz="1600">
                    <a:latin typeface="Cambria Math" panose="02040503050406030204" charset="0"/>
                    <a:ea typeface="宋体" panose="02010600030101010101" pitchFamily="2" charset="-122"/>
                    <a:cs typeface="Cambria Math" panose="02040503050406030204" charset="0"/>
                    <a:sym typeface="+mn-ea"/>
                  </a:rPr>
                  <a:t>即十进制数</a:t>
                </a:r>
                <a:r>
                  <a:rPr lang="en-US" altLang="zh-CN" sz="1600">
                    <a:latin typeface="Cambria Math" panose="02040503050406030204" charset="0"/>
                    <a:ea typeface="宋体" panose="02010600030101010101" pitchFamily="2" charset="-122"/>
                    <a:cs typeface="Cambria Math" panose="02040503050406030204" charset="0"/>
                    <a:sym typeface="+mn-ea"/>
                  </a:rPr>
                  <a:t>x</a:t>
                </a:r>
                <a:r>
                  <a:rPr lang="zh-CN" altLang="en-US" sz="1600">
                    <a:latin typeface="Cambria Math" panose="02040503050406030204" charset="0"/>
                    <a:ea typeface="宋体" panose="02010600030101010101" pitchFamily="2" charset="-122"/>
                    <a:cs typeface="Cambria Math" panose="02040503050406030204" charset="0"/>
                    <a:sym typeface="+mn-ea"/>
                  </a:rPr>
                  <a:t>在</a:t>
                </a:r>
                <a:r>
                  <a:rPr lang="en-US" altLang="zh-CN" sz="1600">
                    <a:latin typeface="Cambria Math" panose="02040503050406030204" charset="0"/>
                    <a:ea typeface="宋体" panose="02010600030101010101" pitchFamily="2" charset="-122"/>
                    <a:cs typeface="Cambria Math" panose="02040503050406030204" charset="0"/>
                    <a:sym typeface="+mn-ea"/>
                  </a:rPr>
                  <a:t>n</a:t>
                </a:r>
                <a:r>
                  <a:rPr lang="zh-CN" altLang="en-US" sz="1600">
                    <a:latin typeface="Cambria Math" panose="02040503050406030204" charset="0"/>
                    <a:ea typeface="宋体" panose="02010600030101010101" pitchFamily="2" charset="-122"/>
                    <a:cs typeface="Cambria Math" panose="02040503050406030204" charset="0"/>
                    <a:sym typeface="+mn-ea"/>
                  </a:rPr>
                  <a:t>进制下的表示</a:t>
                </a:r>
                <a:endParaRPr lang="zh-CN" altLang="en-US" sz="1600">
                  <a:latin typeface="Cambria Math" panose="02040503050406030204" charset="0"/>
                  <a:ea typeface="宋体" panose="02010600030101010101" pitchFamily="2" charset="-122"/>
                  <a:cs typeface="Cambria Math" panose="02040503050406030204" charset="0"/>
                  <a:sym typeface="+mn-ea"/>
                </a:endParaRPr>
              </a:p>
              <a:p>
                <a:r>
                  <a:rPr lang="zh-CN" altLang="en-US" sz="1600">
                    <a:latin typeface="Cambria Math" panose="02040503050406030204" charset="0"/>
                    <a:ea typeface="宋体" panose="02010600030101010101" pitchFamily="2" charset="-122"/>
                    <a:cs typeface="Cambria Math" panose="02040503050406030204" charset="0"/>
                    <a:sym typeface="+mn-ea"/>
                  </a:rPr>
                  <a:t>别的进制转到十进制很简单</a:t>
                </a:r>
                <a:r>
                  <a:rPr lang="en-US" altLang="zh-CN" sz="1600">
                    <a:latin typeface="Cambria Math" panose="02040503050406030204" charset="0"/>
                    <a:ea typeface="宋体" panose="02010600030101010101" pitchFamily="2" charset="-122"/>
                    <a:cs typeface="Cambria Math" panose="02040503050406030204" charset="0"/>
                    <a:sym typeface="+mn-ea"/>
                  </a:rPr>
                  <a:t> </a:t>
                </a:r>
                <a:r>
                  <a:rPr lang="zh-CN" altLang="en-US" sz="1600">
                    <a:latin typeface="Cambria Math" panose="02040503050406030204" charset="0"/>
                    <a:ea typeface="宋体" panose="02010600030101010101" pitchFamily="2" charset="-122"/>
                    <a:cs typeface="Cambria Math" panose="02040503050406030204" charset="0"/>
                    <a:sym typeface="+mn-ea"/>
                  </a:rPr>
                  <a:t>比如</a:t>
                </a:r>
                <a:r>
                  <a:rPr lang="en-US" altLang="zh-CN" sz="1600">
                    <a:latin typeface="Cambria Math" panose="02040503050406030204" charset="0"/>
                    <a:ea typeface="宋体" panose="02010600030101010101" pitchFamily="2" charset="-122"/>
                    <a:cs typeface="Cambria Math" panose="02040503050406030204" charset="0"/>
                    <a:sym typeface="+mn-ea"/>
                  </a:rPr>
                  <a:t>1101(7</a:t>
                </a:r>
                <a:r>
                  <a:rPr lang="zh-CN" altLang="en-US" sz="1600">
                    <a:latin typeface="Cambria Math" panose="02040503050406030204" charset="0"/>
                    <a:ea typeface="宋体" panose="02010600030101010101" pitchFamily="2" charset="-122"/>
                    <a:cs typeface="Cambria Math" panose="02040503050406030204" charset="0"/>
                    <a:sym typeface="+mn-ea"/>
                  </a:rPr>
                  <a:t>进制</a:t>
                </a:r>
                <a:r>
                  <a:rPr lang="en-US" altLang="zh-CN" sz="1600">
                    <a:latin typeface="Cambria Math" panose="02040503050406030204" charset="0"/>
                    <a:ea typeface="宋体" panose="02010600030101010101" pitchFamily="2" charset="-122"/>
                    <a:cs typeface="Cambria Math" panose="02040503050406030204" charset="0"/>
                    <a:sym typeface="+mn-ea"/>
                  </a:rPr>
                  <a:t>)</a:t>
                </a:r>
                <a:r>
                  <a:rPr lang="zh-CN" altLang="en-US" sz="1600">
                    <a:latin typeface="Cambria Math" panose="02040503050406030204" charset="0"/>
                    <a:ea typeface="宋体" panose="02010600030101010101" pitchFamily="2" charset="-122"/>
                    <a:cs typeface="Cambria Math" panose="02040503050406030204" charset="0"/>
                    <a:sym typeface="+mn-ea"/>
                  </a:rPr>
                  <a:t>对应的十进制就是</a:t>
                </a:r>
                <a:r>
                  <a:rPr lang="en-US" altLang="zh-CN" sz="1600">
                    <a:latin typeface="Cambria Math" panose="02040503050406030204" charset="0"/>
                    <a:ea typeface="宋体" panose="02010600030101010101" pitchFamily="2" charset="-122"/>
                    <a:cs typeface="Cambria Math" panose="02040503050406030204" charset="0"/>
                    <a:sym typeface="+mn-ea"/>
                  </a:rPr>
                  <a:t>1*7^3+1*7^2+0*7^1+1=393</a:t>
                </a:r>
                <a:endParaRPr lang="zh-CN" altLang="en-US" sz="1600">
                  <a:latin typeface="Cambria Math" panose="02040503050406030204" charset="0"/>
                  <a:ea typeface="宋体" panose="02010600030101010101" pitchFamily="2" charset="-122"/>
                  <a:cs typeface="Cambria Math" panose="02040503050406030204" charset="0"/>
                  <a:sym typeface="+mn-ea"/>
                </a:endParaRPr>
              </a:p>
              <a:p>
                <a:endParaRPr lang="en-US" altLang="zh-CN" sz="1600" i="1">
                  <a:latin typeface="Cambria Math" panose="02040503050406030204" charset="0"/>
                  <a:ea typeface="宋体" panose="02010600030101010101" pitchFamily="2" charset="-122"/>
                  <a:cs typeface="Cambria Math" panose="02040503050406030204" charset="0"/>
                  <a:sym typeface="+mn-ea"/>
                </a:endParaRPr>
              </a:p>
              <a:p>
                <a:pPr marL="0" indent="0">
                  <a:buNone/>
                </a:pPr>
                <a:endParaRPr lang="en-US" altLang="zh-CN" sz="1600" i="1">
                  <a:latin typeface="Cambria Math" panose="02040503050406030204" charset="0"/>
                  <a:ea typeface="宋体" panose="02010600030101010101" pitchFamily="2" charset="-122"/>
                  <a:cs typeface="Cambria Math" panose="02040503050406030204" charset="0"/>
                  <a:sym typeface="+mn-ea"/>
                </a:endParaRPr>
              </a:p>
              <a:p>
                <a:pPr marL="0" indent="0">
                  <a:buNone/>
                </a:pPr>
                <a:endParaRPr lang="zh-CN" altLang="en-US" sz="1600">
                  <a:ea typeface="宋体" panose="02010600030101010101" pitchFamily="2" charset="-122"/>
                  <a:sym typeface="+mn-ea"/>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p:txBody>
          </p:sp>
        </mc:Choice>
        <mc:Fallback>
          <p:sp>
            <p:nvSpPr>
              <p:cNvPr id="24578" name="内容占位符 2"/>
              <p:cNvSpPr>
                <a:spLocks noRot="1" noChangeAspect="1" noMove="1" noResize="1" noEditPoints="1" noAdjustHandles="1" noChangeArrowheads="1" noChangeShapeType="1" noTextEdit="1"/>
              </p:cNvSpPr>
              <p:nvPr>
                <p:ph idx="1"/>
              </p:nvPr>
            </p:nvSpPr>
            <p:spPr>
              <a:blipFill rotWithShape="1">
                <a:blip r:embed="rId1"/>
                <a:stretch>
                  <a:fillRect b="-11322"/>
                </a:stretch>
              </a:blipFill>
            </p:spPr>
            <p:txBody>
              <a:bodyPr/>
              <a:lstStyle/>
              <a:p>
                <a:r>
                  <a:rPr lang="zh-CN" altLang="en-US">
                    <a:noFill/>
                  </a:rPr>
                  <a:t> </a:t>
                </a:r>
              </a:p>
            </p:txBody>
          </p:sp>
        </mc:Fallback>
      </mc:AlternateContent>
      <p:sp>
        <p:nvSpPr>
          <p:cNvPr id="24579"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数的表示</a:t>
            </a:r>
            <a:r>
              <a:rPr lang="en-US" altLang="zh-CN">
                <a:ea typeface="宋体" panose="02010600030101010101" pitchFamily="2" charset="-122"/>
              </a:rPr>
              <a:t> </a:t>
            </a:r>
            <a:endParaRPr lang="zh-CN" altLang="en-US">
              <a:ea typeface="宋体" panose="02010600030101010101" pitchFamily="2" charset="-122"/>
            </a:endParaRPr>
          </a:p>
        </p:txBody>
      </p:sp>
      <p:sp>
        <p:nvSpPr>
          <p:cNvPr id="25602" name="内容占位符 2"/>
          <p:cNvSpPr>
            <a:spLocks noGrp="1"/>
          </p:cNvSpPr>
          <p:nvPr>
            <p:ph idx="1"/>
          </p:nvPr>
        </p:nvSpPr>
        <p:spPr/>
        <p:txBody>
          <a:bodyPr vert="horz" wrap="square" lIns="91440" tIns="45720" rIns="91440" bIns="45720" anchor="t" anchorCtr="0"/>
          <a:p>
            <a:pPr marL="0" indent="0">
              <a:buNone/>
            </a:pPr>
            <a:r>
              <a:rPr lang="zh-CN" altLang="en-US" sz="1600">
                <a:ea typeface="宋体" panose="02010600030101010101" pitchFamily="2" charset="-122"/>
              </a:rPr>
              <a:t>那么十进制整数换到别的</a:t>
            </a:r>
            <a:r>
              <a:rPr lang="zh-CN" altLang="en-US" sz="1600">
                <a:ea typeface="宋体" panose="02010600030101010101" pitchFamily="2" charset="-122"/>
              </a:rPr>
              <a:t>进制具体该如何操作呢，很简单，将十进制整数</a:t>
            </a:r>
            <a:r>
              <a:rPr lang="en-US" altLang="zh-CN" sz="1600">
                <a:ea typeface="宋体" panose="02010600030101010101" pitchFamily="2" charset="-122"/>
              </a:rPr>
              <a:t>x</a:t>
            </a:r>
            <a:r>
              <a:rPr lang="zh-CN" altLang="en-US" sz="1600">
                <a:ea typeface="宋体" panose="02010600030101010101" pitchFamily="2" charset="-122"/>
              </a:rPr>
              <a:t>转换为</a:t>
            </a:r>
            <a:r>
              <a:rPr lang="en-US" altLang="zh-CN" sz="1600">
                <a:ea typeface="宋体" panose="02010600030101010101" pitchFamily="2" charset="-122"/>
              </a:rPr>
              <a:t>n</a:t>
            </a:r>
            <a:r>
              <a:rPr lang="zh-CN" altLang="en-US" sz="1600">
                <a:ea typeface="宋体" panose="02010600030101010101" pitchFamily="2" charset="-122"/>
              </a:rPr>
              <a:t>进制下的表示，只需不断用</a:t>
            </a:r>
            <a:r>
              <a:rPr lang="en-US" altLang="zh-CN" sz="1600">
                <a:ea typeface="宋体" panose="02010600030101010101" pitchFamily="2" charset="-122"/>
              </a:rPr>
              <a:t>n</a:t>
            </a:r>
            <a:r>
              <a:rPr lang="zh-CN" altLang="en-US" sz="1600">
                <a:ea typeface="宋体" panose="02010600030101010101" pitchFamily="2" charset="-122"/>
              </a:rPr>
              <a:t>去除整数</a:t>
            </a:r>
            <a:r>
              <a:rPr lang="en-US" altLang="zh-CN" sz="1600">
                <a:ea typeface="宋体" panose="02010600030101010101" pitchFamily="2" charset="-122"/>
              </a:rPr>
              <a:t>x </a:t>
            </a:r>
            <a:r>
              <a:rPr lang="zh-CN" altLang="en-US" sz="1600">
                <a:ea typeface="宋体" panose="02010600030101010101" pitchFamily="2" charset="-122"/>
              </a:rPr>
              <a:t>将每次所得到的余数从右到左排列好就</a:t>
            </a:r>
            <a:r>
              <a:rPr lang="en-US" altLang="zh-CN" sz="1600">
                <a:ea typeface="宋体" panose="02010600030101010101" pitchFamily="2" charset="-122"/>
              </a:rPr>
              <a:t>ok</a:t>
            </a:r>
            <a:r>
              <a:rPr lang="zh-CN" altLang="en-US" sz="1600">
                <a:ea typeface="宋体" panose="02010600030101010101" pitchFamily="2" charset="-122"/>
              </a:rPr>
              <a:t>了，这个过程在商等于</a:t>
            </a:r>
            <a:r>
              <a:rPr lang="en-US" altLang="zh-CN" sz="1600">
                <a:ea typeface="宋体" panose="02010600030101010101" pitchFamily="2" charset="-122"/>
              </a:rPr>
              <a:t>0</a:t>
            </a:r>
            <a:r>
              <a:rPr lang="zh-CN" altLang="en-US" sz="1600">
                <a:ea typeface="宋体" panose="02010600030101010101" pitchFamily="2" charset="-122"/>
              </a:rPr>
              <a:t>的时候</a:t>
            </a:r>
            <a:r>
              <a:rPr lang="zh-CN" altLang="en-US" sz="1600">
                <a:ea typeface="宋体" panose="02010600030101010101" pitchFamily="2" charset="-122"/>
              </a:rPr>
              <a:t>停止。我们详细描述一下这个</a:t>
            </a:r>
            <a:r>
              <a:rPr lang="zh-CN" altLang="en-US" sz="1600">
                <a:ea typeface="宋体" panose="02010600030101010101" pitchFamily="2" charset="-122"/>
              </a:rPr>
              <a:t>过程。</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我们用</a:t>
            </a:r>
            <a:r>
              <a:rPr lang="en-US" altLang="zh-CN" sz="1600">
                <a:ea typeface="宋体" panose="02010600030101010101" pitchFamily="2" charset="-122"/>
              </a:rPr>
              <a:t>2024(10 </a:t>
            </a:r>
            <a:r>
              <a:rPr lang="zh-CN" altLang="en-US" sz="1600">
                <a:ea typeface="宋体" panose="02010600030101010101" pitchFamily="2" charset="-122"/>
              </a:rPr>
              <a:t>进制</a:t>
            </a:r>
            <a:r>
              <a:rPr lang="en-US" altLang="zh-CN" sz="1600">
                <a:ea typeface="宋体" panose="02010600030101010101" pitchFamily="2" charset="-122"/>
              </a:rPr>
              <a:t>)</a:t>
            </a:r>
            <a:r>
              <a:rPr lang="zh-CN" altLang="en-US" sz="1600">
                <a:ea typeface="宋体" panose="02010600030101010101" pitchFamily="2" charset="-122"/>
              </a:rPr>
              <a:t>作为例子，转换为</a:t>
            </a:r>
            <a:r>
              <a:rPr lang="en-US" altLang="zh-CN" sz="1600">
                <a:ea typeface="宋体" panose="02010600030101010101" pitchFamily="2" charset="-122"/>
              </a:rPr>
              <a:t>8</a:t>
            </a:r>
            <a:r>
              <a:rPr lang="zh-CN" altLang="en-US" sz="1600">
                <a:ea typeface="宋体" panose="02010600030101010101" pitchFamily="2" charset="-122"/>
              </a:rPr>
              <a:t>进制</a:t>
            </a:r>
            <a:endParaRPr lang="zh-CN" altLang="en-US" sz="1600">
              <a:ea typeface="宋体" panose="02010600030101010101" pitchFamily="2" charset="-122"/>
            </a:endParaRPr>
          </a:p>
          <a:p>
            <a:pPr marL="0" indent="0">
              <a:buNone/>
            </a:pPr>
            <a:r>
              <a:rPr lang="en-US" altLang="zh-CN" sz="1600">
                <a:ea typeface="宋体" panose="02010600030101010101" pitchFamily="2" charset="-122"/>
              </a:rPr>
              <a:t>2024/8=253.......0</a:t>
            </a:r>
            <a:endParaRPr lang="en-US" altLang="zh-CN" sz="1600">
              <a:ea typeface="宋体" panose="02010600030101010101" pitchFamily="2" charset="-122"/>
            </a:endParaRPr>
          </a:p>
          <a:p>
            <a:pPr marL="0" indent="0">
              <a:buNone/>
            </a:pPr>
            <a:r>
              <a:rPr lang="en-US" altLang="zh-CN" sz="1600">
                <a:ea typeface="宋体" panose="02010600030101010101" pitchFamily="2" charset="-122"/>
              </a:rPr>
              <a:t>253/8=31......5</a:t>
            </a:r>
            <a:endParaRPr lang="en-US" altLang="zh-CN" sz="1600">
              <a:ea typeface="宋体" panose="02010600030101010101" pitchFamily="2" charset="-122"/>
            </a:endParaRPr>
          </a:p>
          <a:p>
            <a:pPr marL="0" indent="0">
              <a:buNone/>
            </a:pPr>
            <a:r>
              <a:rPr lang="en-US" altLang="zh-CN" sz="1600">
                <a:ea typeface="宋体" panose="02010600030101010101" pitchFamily="2" charset="-122"/>
              </a:rPr>
              <a:t>31/8=3......7</a:t>
            </a:r>
            <a:endParaRPr lang="en-US" altLang="zh-CN" sz="1600">
              <a:ea typeface="宋体" panose="02010600030101010101" pitchFamily="2" charset="-122"/>
            </a:endParaRPr>
          </a:p>
          <a:p>
            <a:pPr marL="0" indent="0">
              <a:buNone/>
            </a:pPr>
            <a:r>
              <a:rPr lang="en-US" altLang="zh-CN" sz="1600">
                <a:ea typeface="宋体" panose="02010600030101010101" pitchFamily="2" charset="-122"/>
              </a:rPr>
              <a:t>3/8=0.......3(</a:t>
            </a:r>
            <a:r>
              <a:rPr lang="zh-CN" altLang="en-US" sz="1600">
                <a:ea typeface="宋体" panose="02010600030101010101" pitchFamily="2" charset="-122"/>
              </a:rPr>
              <a:t>终止</a:t>
            </a:r>
            <a:r>
              <a:rPr lang="en-US" altLang="zh-CN" sz="1600">
                <a:ea typeface="宋体" panose="02010600030101010101" pitchFamily="2" charset="-122"/>
              </a:rPr>
              <a:t>)</a:t>
            </a:r>
            <a:endParaRPr lang="en-US" altLang="zh-CN" sz="1600">
              <a:ea typeface="宋体" panose="02010600030101010101" pitchFamily="2" charset="-122"/>
            </a:endParaRPr>
          </a:p>
          <a:p>
            <a:pPr marL="0" indent="0">
              <a:buNone/>
            </a:pPr>
            <a:r>
              <a:rPr lang="zh-CN" altLang="en-US" sz="1600">
                <a:ea typeface="宋体" panose="02010600030101010101" pitchFamily="2" charset="-122"/>
              </a:rPr>
              <a:t>我们将上面所有的余数，从上往下依次从右向左排列好</a:t>
            </a:r>
            <a:r>
              <a:rPr lang="en-US" altLang="zh-CN" sz="1600">
                <a:ea typeface="宋体" panose="02010600030101010101" pitchFamily="2" charset="-122"/>
              </a:rPr>
              <a:t> </a:t>
            </a:r>
            <a:r>
              <a:rPr lang="zh-CN" altLang="en-US" sz="1600">
                <a:ea typeface="宋体" panose="02010600030101010101" pitchFamily="2" charset="-122"/>
              </a:rPr>
              <a:t>得到</a:t>
            </a:r>
            <a:r>
              <a:rPr lang="en-US" altLang="zh-CN" sz="1600">
                <a:ea typeface="宋体" panose="02010600030101010101" pitchFamily="2" charset="-122"/>
              </a:rPr>
              <a:t>3750(8</a:t>
            </a:r>
            <a:r>
              <a:rPr lang="zh-CN" altLang="en-US" sz="1600">
                <a:ea typeface="宋体" panose="02010600030101010101" pitchFamily="2" charset="-122"/>
              </a:rPr>
              <a:t>进制</a:t>
            </a:r>
            <a:r>
              <a:rPr lang="en-US" altLang="zh-CN" sz="1600">
                <a:ea typeface="宋体" panose="02010600030101010101" pitchFamily="2" charset="-122"/>
              </a:rPr>
              <a:t>)</a:t>
            </a:r>
            <a:endParaRPr lang="en-US" altLang="zh-CN" sz="1600">
              <a:ea typeface="宋体" panose="02010600030101010101" pitchFamily="2" charset="-122"/>
            </a:endParaRPr>
          </a:p>
          <a:p>
            <a:pPr marL="0" indent="0">
              <a:buNone/>
            </a:pPr>
            <a:r>
              <a:rPr lang="zh-CN" altLang="en-US" sz="1600">
                <a:ea typeface="宋体" panose="02010600030101010101" pitchFamily="2" charset="-122"/>
              </a:rPr>
              <a:t>为什么从右</a:t>
            </a:r>
            <a:r>
              <a:rPr lang="zh-CN" altLang="en-US" sz="1600">
                <a:ea typeface="宋体" panose="02010600030101010101" pitchFamily="2" charset="-122"/>
              </a:rPr>
              <a:t>往左？</a:t>
            </a:r>
            <a:endParaRPr lang="zh-CN" altLang="en-US" sz="1600">
              <a:ea typeface="宋体" panose="02010600030101010101" pitchFamily="2" charset="-122"/>
            </a:endParaRPr>
          </a:p>
          <a:p>
            <a:pPr marL="0" indent="0">
              <a:buNone/>
            </a:pPr>
            <a:r>
              <a:rPr lang="en-US" altLang="zh-CN" sz="1600">
                <a:ea typeface="宋体" panose="02010600030101010101" pitchFamily="2" charset="-122"/>
              </a:rPr>
              <a:t>2024=3*8^3+7*8^2+5*8^1+0*8^0</a:t>
            </a:r>
            <a:endParaRPr lang="en-US" altLang="zh-CN" sz="1600">
              <a:ea typeface="宋体" panose="02010600030101010101" pitchFamily="2" charset="-122"/>
            </a:endParaRPr>
          </a:p>
          <a:p>
            <a:pPr marL="0" indent="0">
              <a:buNone/>
            </a:pPr>
            <a:r>
              <a:rPr lang="zh-CN" altLang="en-US" sz="1600">
                <a:ea typeface="宋体" panose="02010600030101010101" pitchFamily="2" charset="-122"/>
              </a:rPr>
              <a:t>咱们每次做除法的时候所得到的余数</a:t>
            </a:r>
            <a:r>
              <a:rPr lang="en-US" altLang="zh-CN" sz="1600">
                <a:ea typeface="宋体" panose="02010600030101010101" pitchFamily="2" charset="-122"/>
              </a:rPr>
              <a:t> </a:t>
            </a:r>
            <a:r>
              <a:rPr lang="zh-CN" altLang="en-US" sz="1600">
                <a:ea typeface="宋体" panose="02010600030101010101" pitchFamily="2" charset="-122"/>
              </a:rPr>
              <a:t>其实就上面那个多项式不断进行把右端系数弹出的过程。因此需要从右到左的排列起来。</a:t>
            </a:r>
            <a:endParaRPr lang="en-US" altLang="zh-CN" sz="1600">
              <a:ea typeface="宋体" panose="02010600030101010101" pitchFamily="2" charset="-122"/>
            </a:endParaRPr>
          </a:p>
        </p:txBody>
      </p:sp>
      <p:sp>
        <p:nvSpPr>
          <p:cNvPr id="25603"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520065" y="1680210"/>
            <a:ext cx="1384935" cy="398780"/>
          </a:xfrm>
          <a:prstGeom prst="rect">
            <a:avLst/>
          </a:prstGeom>
          <a:noFill/>
        </p:spPr>
        <p:txBody>
          <a:bodyPr wrap="square" rtlCol="0">
            <a:spAutoFit/>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26626" name="内容占位符 2"/>
          <p:cNvSpPr>
            <a:spLocks noGrp="1"/>
          </p:cNvSpPr>
          <p:nvPr>
            <p:ph idx="1"/>
          </p:nvPr>
        </p:nvSpPr>
        <p:spPr>
          <a:xfrm>
            <a:off x="438150" y="1562100"/>
            <a:ext cx="8305800" cy="4419600"/>
          </a:xfrm>
        </p:spPr>
        <p:txBody>
          <a:bodyPr vert="horz" wrap="square" lIns="91440" tIns="45720" rIns="91440" bIns="45720" anchor="t" anchorCtr="0"/>
          <a:p>
            <a:pPr>
              <a:buFont typeface="Wingdings" panose="05000000000000000000" charset="0"/>
              <a:buChar char="l"/>
            </a:pPr>
            <a:r>
              <a:rPr lang="zh-CN" altLang="en-US" sz="1600">
                <a:ea typeface="宋体" panose="02010600030101010101" pitchFamily="2" charset="-122"/>
              </a:rPr>
              <a:t>这里需要注意一点</a:t>
            </a:r>
            <a:r>
              <a:rPr lang="en-US" altLang="zh-CN" sz="1600">
                <a:ea typeface="宋体" panose="02010600030101010101" pitchFamily="2" charset="-122"/>
              </a:rPr>
              <a:t> </a:t>
            </a:r>
            <a:r>
              <a:rPr lang="zh-CN" altLang="en-US" sz="1600">
                <a:ea typeface="宋体" panose="02010600030101010101" pitchFamily="2" charset="-122"/>
              </a:rPr>
              <a:t>十六进制的转换</a:t>
            </a:r>
            <a:r>
              <a:rPr lang="en-US" altLang="zh-CN" sz="1600">
                <a:ea typeface="宋体" panose="02010600030101010101" pitchFamily="2" charset="-122"/>
              </a:rPr>
              <a:t> </a:t>
            </a:r>
            <a:r>
              <a:rPr lang="zh-CN" altLang="en-US" sz="1600">
                <a:ea typeface="宋体" panose="02010600030101010101" pitchFamily="2" charset="-122"/>
              </a:rPr>
              <a:t>当你的系数</a:t>
            </a:r>
            <a:r>
              <a:rPr lang="en-US" altLang="zh-CN" sz="1600">
                <a:ea typeface="宋体" panose="02010600030101010101" pitchFamily="2" charset="-122"/>
              </a:rPr>
              <a:t>&gt;=10</a:t>
            </a:r>
            <a:r>
              <a:rPr lang="zh-CN" altLang="en-US" sz="1600">
                <a:ea typeface="宋体" panose="02010600030101010101" pitchFamily="2" charset="-122"/>
              </a:rPr>
              <a:t>的时候我们用</a:t>
            </a:r>
            <a:r>
              <a:rPr lang="en-US" altLang="zh-CN" sz="1600">
                <a:ea typeface="宋体" panose="02010600030101010101" pitchFamily="2" charset="-122"/>
              </a:rPr>
              <a:t>A B C D E F</a:t>
            </a:r>
            <a:r>
              <a:rPr lang="zh-CN" altLang="en-US" sz="1600">
                <a:ea typeface="宋体" panose="02010600030101010101" pitchFamily="2" charset="-122"/>
              </a:rPr>
              <a:t>对应到</a:t>
            </a:r>
            <a:r>
              <a:rPr lang="en-US" altLang="zh-CN" sz="1600">
                <a:ea typeface="宋体" panose="02010600030101010101" pitchFamily="2" charset="-122"/>
              </a:rPr>
              <a:t>10 11 12 13 14 15</a:t>
            </a:r>
            <a:r>
              <a:rPr lang="zh-CN" altLang="en-US" sz="1600">
                <a:ea typeface="宋体" panose="02010600030101010101" pitchFamily="2" charset="-122"/>
              </a:rPr>
              <a:t>（没有</a:t>
            </a:r>
            <a:r>
              <a:rPr lang="en-US" altLang="zh-CN" sz="1600">
                <a:ea typeface="宋体" panose="02010600030101010101" pitchFamily="2" charset="-122"/>
              </a:rPr>
              <a:t>16,</a:t>
            </a:r>
            <a:r>
              <a:rPr lang="zh-CN" altLang="en-US" sz="1600">
                <a:ea typeface="宋体" panose="02010600030101010101" pitchFamily="2" charset="-122"/>
              </a:rPr>
              <a:t>想想为什么</a:t>
            </a:r>
            <a:r>
              <a:rPr lang="en-US" altLang="zh-CN" sz="1600">
                <a:ea typeface="宋体" panose="02010600030101010101" pitchFamily="2" charset="-122"/>
              </a:rPr>
              <a:t> doge</a:t>
            </a:r>
            <a:r>
              <a:rPr lang="zh-CN" altLang="en-US" sz="1600">
                <a:ea typeface="宋体" panose="02010600030101010101" pitchFamily="2" charset="-122"/>
              </a:rPr>
              <a:t>）在我们实际编程的时候</a:t>
            </a:r>
            <a:r>
              <a:rPr lang="en-US" altLang="zh-CN" sz="1600">
                <a:ea typeface="宋体" panose="02010600030101010101" pitchFamily="2" charset="-122"/>
              </a:rPr>
              <a:t> </a:t>
            </a:r>
            <a:r>
              <a:rPr lang="zh-CN" altLang="en-US" sz="1600">
                <a:ea typeface="宋体" panose="02010600030101010101" pitchFamily="2" charset="-122"/>
              </a:rPr>
              <a:t>接触最多的就</a:t>
            </a:r>
            <a:r>
              <a:rPr lang="en-US" altLang="zh-CN" sz="1600">
                <a:ea typeface="宋体" panose="02010600030101010101" pitchFamily="2" charset="-122"/>
              </a:rPr>
              <a:t> </a:t>
            </a:r>
            <a:r>
              <a:rPr lang="zh-CN" altLang="en-US" sz="1600">
                <a:ea typeface="宋体" panose="02010600030101010101" pitchFamily="2" charset="-122"/>
              </a:rPr>
              <a:t>十进制</a:t>
            </a:r>
            <a:r>
              <a:rPr lang="en-US" altLang="zh-CN" sz="1600">
                <a:ea typeface="宋体" panose="02010600030101010101" pitchFamily="2" charset="-122"/>
              </a:rPr>
              <a:t> </a:t>
            </a:r>
            <a:r>
              <a:rPr lang="zh-CN" altLang="en-US" sz="1600">
                <a:ea typeface="宋体" panose="02010600030101010101" pitchFamily="2" charset="-122"/>
              </a:rPr>
              <a:t>八进制</a:t>
            </a:r>
            <a:r>
              <a:rPr lang="en-US" altLang="zh-CN" sz="1600">
                <a:ea typeface="宋体" panose="02010600030101010101" pitchFamily="2" charset="-122"/>
              </a:rPr>
              <a:t> </a:t>
            </a:r>
            <a:r>
              <a:rPr lang="zh-CN" altLang="en-US" sz="1600">
                <a:ea typeface="宋体" panose="02010600030101010101" pitchFamily="2" charset="-122"/>
              </a:rPr>
              <a:t>二进制</a:t>
            </a:r>
            <a:r>
              <a:rPr lang="en-US" altLang="zh-CN" sz="1600">
                <a:ea typeface="宋体" panose="02010600030101010101" pitchFamily="2" charset="-122"/>
              </a:rPr>
              <a:t> </a:t>
            </a:r>
            <a:r>
              <a:rPr lang="zh-CN" altLang="en-US" sz="1600">
                <a:ea typeface="宋体" panose="02010600030101010101" pitchFamily="2" charset="-122"/>
              </a:rPr>
              <a:t>十六进制</a:t>
            </a:r>
            <a:endParaRPr lang="zh-CN" altLang="en-US" sz="1600">
              <a:ea typeface="宋体" panose="02010600030101010101" pitchFamily="2" charset="-122"/>
            </a:endParaRPr>
          </a:p>
          <a:p>
            <a:pPr>
              <a:buFont typeface="Wingdings" panose="05000000000000000000" charset="0"/>
              <a:buChar char="l"/>
            </a:pPr>
            <a:r>
              <a:rPr lang="zh-CN" altLang="en-US" sz="1600">
                <a:ea typeface="宋体" panose="02010600030101010101" pitchFamily="2" charset="-122"/>
              </a:rPr>
              <a:t>二进制是计算机底层的数据</a:t>
            </a:r>
            <a:r>
              <a:rPr lang="zh-CN" altLang="en-US" sz="1600">
                <a:ea typeface="宋体" panose="02010600030101010101" pitchFamily="2" charset="-122"/>
              </a:rPr>
              <a:t>表示</a:t>
            </a:r>
            <a:endParaRPr lang="zh-CN" altLang="en-US" sz="1600">
              <a:ea typeface="宋体" panose="02010600030101010101" pitchFamily="2" charset="-122"/>
            </a:endParaRPr>
          </a:p>
          <a:p>
            <a:pPr>
              <a:buFont typeface="Wingdings" panose="05000000000000000000" charset="0"/>
              <a:buChar char="l"/>
            </a:pPr>
            <a:r>
              <a:rPr lang="zh-CN" altLang="en-US" sz="1600">
                <a:ea typeface="宋体" panose="02010600030101010101" pitchFamily="2" charset="-122"/>
              </a:rPr>
              <a:t>十六进制是</a:t>
            </a:r>
            <a:r>
              <a:rPr lang="en-US" altLang="zh-CN" sz="1600">
                <a:ea typeface="宋体" panose="02010600030101010101" pitchFamily="2" charset="-122"/>
              </a:rPr>
              <a:t>c</a:t>
            </a:r>
            <a:r>
              <a:rPr lang="zh-CN" altLang="en-US" sz="1600">
                <a:ea typeface="宋体" panose="02010600030101010101" pitchFamily="2" charset="-122"/>
              </a:rPr>
              <a:t>语言你打印一个变量指针时所看见的数</a:t>
            </a:r>
            <a:r>
              <a:rPr lang="en-US" altLang="zh-CN" sz="1600">
                <a:ea typeface="宋体" panose="02010600030101010101" pitchFamily="2" charset="-122"/>
              </a:rPr>
              <a:t> </a:t>
            </a:r>
            <a:r>
              <a:rPr lang="zh-CN" altLang="en-US" sz="1600">
                <a:ea typeface="宋体" panose="02010600030101010101" pitchFamily="2" charset="-122"/>
              </a:rPr>
              <a:t>（主要是十六进制表示比较</a:t>
            </a:r>
            <a:r>
              <a:rPr lang="zh-CN" altLang="en-US" sz="1600">
                <a:ea typeface="宋体" panose="02010600030101010101" pitchFamily="2" charset="-122"/>
              </a:rPr>
              <a:t>方便）</a:t>
            </a:r>
            <a:endParaRPr lang="zh-CN" altLang="en-US" sz="1600">
              <a:ea typeface="宋体" panose="02010600030101010101" pitchFamily="2" charset="-122"/>
            </a:endParaRPr>
          </a:p>
          <a:p>
            <a:pPr>
              <a:buFont typeface="Wingdings" panose="05000000000000000000" charset="0"/>
              <a:buChar char="l"/>
            </a:pPr>
            <a:r>
              <a:rPr lang="zh-CN" altLang="en-US" sz="1600">
                <a:ea typeface="宋体" panose="02010600030101010101" pitchFamily="2" charset="-122"/>
              </a:rPr>
              <a:t>八进制，过去底层架构常用，主要是当时的晶体管工艺没有那么</a:t>
            </a:r>
            <a:r>
              <a:rPr lang="zh-CN" altLang="en-US" sz="1600">
                <a:ea typeface="宋体" panose="02010600030101010101" pitchFamily="2" charset="-122"/>
              </a:rPr>
              <a:t>发达。</a:t>
            </a:r>
            <a:endParaRPr lang="zh-CN" altLang="en-US" sz="1600">
              <a:ea typeface="宋体" panose="02010600030101010101" pitchFamily="2" charset="-122"/>
            </a:endParaRPr>
          </a:p>
          <a:p>
            <a:pPr marL="0" indent="0">
              <a:buFont typeface="Wingdings" panose="05000000000000000000" charset="0"/>
              <a:buNone/>
            </a:pPr>
            <a:r>
              <a:rPr lang="zh-CN" altLang="en-US" sz="1600">
                <a:ea typeface="宋体" panose="02010600030101010101" pitchFamily="2" charset="-122"/>
              </a:rPr>
              <a:t>上面列出的四个进制是我们后面常用到的，讲一下八进制、二进制、</a:t>
            </a:r>
            <a:r>
              <a:rPr lang="zh-CN" altLang="en-US" sz="1600">
                <a:ea typeface="宋体" panose="02010600030101010101" pitchFamily="2" charset="-122"/>
              </a:rPr>
              <a:t>十六进制互相转换的一些技巧，毕竟不能什么都先转到十进制，才转到对应进制吧。（不然大伙期中考试写不完</a:t>
            </a:r>
            <a:r>
              <a:rPr lang="zh-CN" altLang="en-US" sz="1600">
                <a:ea typeface="宋体" panose="02010600030101010101" pitchFamily="2" charset="-122"/>
              </a:rPr>
              <a:t>的）</a:t>
            </a: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p:txBody>
      </p:sp>
      <p:sp>
        <p:nvSpPr>
          <p:cNvPr id="2662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18b2032d-23df-4ff6-be28-95408911438b}"/>
  <p:tag name="TABLE_ENDDRAG_ORIGIN_RECT" val="503*280"/>
  <p:tag name="TABLE_ENDDRAG_RECT" val="108*150*503*280"/>
</p:tagLst>
</file>

<file path=ppt/tags/tag2.xml><?xml version="1.0" encoding="utf-8"?>
<p:tagLst xmlns:p="http://schemas.openxmlformats.org/presentationml/2006/main">
  <p:tag name="KSO_WM_UNIT_TABLE_BEAUTIFY" val="smartTable{9488a35a-6a13-4cec-850b-0acd1dc7548f}"/>
</p:tagLst>
</file>

<file path=ppt/tags/tag3.xml><?xml version="1.0" encoding="utf-8"?>
<p:tagLst xmlns:p="http://schemas.openxmlformats.org/presentationml/2006/main">
  <p:tag name="KSO_WPP_MARK_KEY" val="2d315f40-99d5-4103-861e-df67ff291bae"/>
  <p:tag name="COMMONDATA" val="eyJoZGlkIjoiNDYyZDE4NTQ4MWM5ODM4OGFiODQ2ODQyMGJjYmViZGUifQ=="/>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2985</Words>
  <Application>WPS 演示</Application>
  <PresentationFormat>ȫʾ(4:3)</PresentationFormat>
  <Paragraphs>344</Paragraphs>
  <Slides>15</Slides>
  <Notes>7</Notes>
  <HiddenSlides>2</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Comic Sans MS</vt:lpstr>
      <vt:lpstr>Times New Roman</vt:lpstr>
      <vt:lpstr>微软雅黑</vt:lpstr>
      <vt:lpstr>Arial Unicode MS</vt:lpstr>
      <vt:lpstr>Wingdings</vt:lpstr>
      <vt:lpstr>Huawei Sans</vt:lpstr>
      <vt:lpstr>ESRI AMFM Electric</vt:lpstr>
      <vt:lpstr>方正兰亭黑简体</vt:lpstr>
      <vt:lpstr>黑体</vt:lpstr>
      <vt:lpstr>Cambria Math</vt:lpstr>
      <vt:lpstr>Wingdings</vt:lpstr>
      <vt:lpstr>icfp99</vt:lpstr>
      <vt:lpstr>CPU调度</vt:lpstr>
      <vt:lpstr>Outline</vt:lpstr>
      <vt:lpstr>CPU调度</vt:lpstr>
      <vt:lpstr>First In, First Out (FIFO)</vt:lpstr>
      <vt:lpstr>First In, First Out (FIFO)</vt:lpstr>
      <vt:lpstr>Shortest Job First (SJF)</vt:lpstr>
      <vt:lpstr>Shortest Job First (SJF)</vt:lpstr>
      <vt:lpstr>Shortest Time-to-Completion First (STCF) </vt:lpstr>
      <vt:lpstr>平均Turnaround Time的问题</vt:lpstr>
      <vt:lpstr>CPU调度</vt:lpstr>
      <vt:lpstr>Round Robin</vt:lpstr>
      <vt:lpstr>考虑I/O</vt:lpstr>
      <vt:lpstr>考虑I/O</vt:lpstr>
      <vt:lpstr>课堂练习</vt:lpstr>
      <vt:lpstr>练习答案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Exceptional Control Flow �</dc:title>
  <dc:creator>Microsoft Office User</dc:creator>
  <cp:lastModifiedBy>2022201283</cp:lastModifiedBy>
  <cp:revision>115</cp:revision>
  <dcterms:created xsi:type="dcterms:W3CDTF">2022-03-15T12:34:00Z</dcterms:created>
  <dcterms:modified xsi:type="dcterms:W3CDTF">2024-07-06T14:56:16Z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0217699EC4AF46B6A1444077FD826089_13</vt:lpwstr>
  </property>
  <property fmtid="{D5CDD505-2E9C-101B-9397-08002B2CF9AE}" pid="3" name="KSOProductBuildVer">
    <vt:lpwstr>2052-11.1.0.14309</vt:lpwstr>
  </property>
</Properties>
</file>