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7"/>
  </p:notesMasterIdLst>
  <p:sldIdLst>
    <p:sldId id="256" r:id="rId2"/>
    <p:sldId id="259" r:id="rId3"/>
    <p:sldId id="265" r:id="rId4"/>
    <p:sldId id="26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F7777"/>
    <a:srgbClr val="3B6C9D"/>
    <a:srgbClr val="6EA45A"/>
    <a:srgbClr val="EDB04D"/>
    <a:srgbClr val="A9A9A9"/>
    <a:srgbClr val="83512C"/>
    <a:srgbClr val="230F00"/>
    <a:srgbClr val="007AAA"/>
    <a:srgbClr val="869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7937" autoAdjust="0"/>
  </p:normalViewPr>
  <p:slideViewPr>
    <p:cSldViewPr snapToGrid="0">
      <p:cViewPr varScale="1">
        <p:scale>
          <a:sx n="66" d="100"/>
          <a:sy n="66" d="100"/>
        </p:scale>
        <p:origin x="78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DAE8-B4C9-4C47-8BA7-7B21B39F0597}" type="datetimeFigureOut">
              <a:rPr lang="zh-CN" altLang="en-US" smtClean="0"/>
              <a:t>2014-07-29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C2EE-BA8C-46DE-BAA8-985FD9559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9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首先回顾上节课的内容。军用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大机构商用</a:t>
            </a:r>
            <a:r>
              <a:rPr lang="en-US" altLang="zh-CN" dirty="0" smtClean="0"/>
              <a:t>-</a:t>
            </a:r>
            <a:r>
              <a:rPr lang="zh-CN" altLang="en-US" smtClean="0"/>
              <a:t>小机构商用</a:t>
            </a:r>
            <a:r>
              <a:rPr lang="en-US" altLang="zh-CN" smtClean="0"/>
              <a:t>-</a:t>
            </a:r>
            <a:r>
              <a:rPr lang="zh-CN" altLang="en-US" dirty="0" smtClean="0"/>
              <a:t>个人耐用品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个人消费品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4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 descr="컴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4" b="58519"/>
          <a:stretch>
            <a:fillRect/>
          </a:stretch>
        </p:blipFill>
        <p:spPr bwMode="auto">
          <a:xfrm>
            <a:off x="1" y="0"/>
            <a:ext cx="3622188" cy="284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 descr="종이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6" r="61581" b="12195"/>
          <a:stretch>
            <a:fillRect/>
          </a:stretch>
        </p:blipFill>
        <p:spPr bwMode="auto">
          <a:xfrm>
            <a:off x="1" y="2917825"/>
            <a:ext cx="3512743" cy="310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 descr="시계커피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1" r="86340" b="12195"/>
          <a:stretch>
            <a:fillRect/>
          </a:stretch>
        </p:blipFill>
        <p:spPr bwMode="auto">
          <a:xfrm>
            <a:off x="1" y="2406650"/>
            <a:ext cx="1248967" cy="361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5" descr="키보드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64909" r="45209" b="5806"/>
          <a:stretch>
            <a:fillRect/>
          </a:stretch>
        </p:blipFill>
        <p:spPr bwMode="auto">
          <a:xfrm>
            <a:off x="1178985" y="4451350"/>
            <a:ext cx="4125889" cy="20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" descr="표지-이미지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9" b="62779"/>
          <a:stretch>
            <a:fillRect/>
          </a:stretch>
        </p:blipFill>
        <p:spPr bwMode="auto">
          <a:xfrm>
            <a:off x="0" y="1"/>
            <a:ext cx="3403207" cy="25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15"/>
          <p:cNvGrpSpPr>
            <a:grpSpLocks/>
          </p:cNvGrpSpPr>
          <p:nvPr userDrawn="1"/>
        </p:nvGrpSpPr>
        <p:grpSpPr bwMode="auto">
          <a:xfrm>
            <a:off x="5255432" y="3067040"/>
            <a:ext cx="2921175" cy="3392509"/>
            <a:chOff x="5302259" y="3173409"/>
            <a:chExt cx="2190912" cy="3392509"/>
          </a:xfrm>
        </p:grpSpPr>
        <p:pic>
          <p:nvPicPr>
            <p:cNvPr id="11" name="그림 8" descr="아이패드.png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1" t="50533" r="13260" b="-5"/>
            <a:stretch>
              <a:fillRect/>
            </a:stretch>
          </p:blipFill>
          <p:spPr bwMode="auto">
            <a:xfrm>
              <a:off x="5302259" y="3173409"/>
              <a:ext cx="2190912" cy="3392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9" descr="표지-이미지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8" t="66505" r="16055" b="2078"/>
            <a:stretch>
              <a:fillRect/>
            </a:stretch>
          </p:blipFill>
          <p:spPr bwMode="auto">
            <a:xfrm>
              <a:off x="5464282" y="4263944"/>
              <a:ext cx="1834869" cy="21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76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316 -4.81481E-6 L 5.55556E-7 -4.8148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3542 -1.85185E-6 L 2.5E-6 -1.85185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3541 0.04606 L 4.375E-6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2" descr="오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/>
          <a:stretch>
            <a:fillRect/>
          </a:stretch>
        </p:blipFill>
        <p:spPr bwMode="auto">
          <a:xfrm>
            <a:off x="9480376" y="1"/>
            <a:ext cx="2714263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왼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r="76357"/>
          <a:stretch>
            <a:fillRect/>
          </a:stretch>
        </p:blipFill>
        <p:spPr bwMode="auto">
          <a:xfrm>
            <a:off x="2" y="4560889"/>
            <a:ext cx="2161737" cy="22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키보드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74307" r="24841" b="-5"/>
          <a:stretch>
            <a:fillRect/>
          </a:stretch>
        </p:blipFill>
        <p:spPr bwMode="auto">
          <a:xfrm>
            <a:off x="3782914" y="5095876"/>
            <a:ext cx="4381534" cy="17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명암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 L -3.88889E-6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962 2.59259E-6 L 4.44444E-6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2" descr="오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/>
          <a:stretch>
            <a:fillRect/>
          </a:stretch>
        </p:blipFill>
        <p:spPr bwMode="auto">
          <a:xfrm>
            <a:off x="9480376" y="1"/>
            <a:ext cx="2714263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왼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r="76357"/>
          <a:stretch>
            <a:fillRect/>
          </a:stretch>
        </p:blipFill>
        <p:spPr bwMode="auto">
          <a:xfrm>
            <a:off x="2" y="4560889"/>
            <a:ext cx="2161737" cy="22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키보드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74307" r="24841" b="-5"/>
          <a:stretch>
            <a:fillRect/>
          </a:stretch>
        </p:blipFill>
        <p:spPr bwMode="auto">
          <a:xfrm>
            <a:off x="3782914" y="5095876"/>
            <a:ext cx="4381534" cy="17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명암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91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2" descr="오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/>
          <a:stretch>
            <a:fillRect/>
          </a:stretch>
        </p:blipFill>
        <p:spPr bwMode="auto">
          <a:xfrm>
            <a:off x="9480376" y="1"/>
            <a:ext cx="2714263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왼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r="76357"/>
          <a:stretch>
            <a:fillRect/>
          </a:stretch>
        </p:blipFill>
        <p:spPr bwMode="auto">
          <a:xfrm>
            <a:off x="2" y="4560889"/>
            <a:ext cx="2161737" cy="22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키보드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74307" r="24841" b="-5"/>
          <a:stretch>
            <a:fillRect/>
          </a:stretch>
        </p:blipFill>
        <p:spPr bwMode="auto">
          <a:xfrm>
            <a:off x="3791744" y="5095876"/>
            <a:ext cx="4381534" cy="17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명암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30"/>
          <p:cNvGrpSpPr>
            <a:grpSpLocks/>
          </p:cNvGrpSpPr>
          <p:nvPr userDrawn="1"/>
        </p:nvGrpSpPr>
        <p:grpSpPr bwMode="auto">
          <a:xfrm>
            <a:off x="1185334" y="1866901"/>
            <a:ext cx="9821333" cy="3414713"/>
            <a:chOff x="1733405" y="1346298"/>
            <a:chExt cx="5964707" cy="3415061"/>
          </a:xfrm>
        </p:grpSpPr>
        <p:sp>
          <p:nvSpPr>
            <p:cNvPr id="9" name="직사각형 7"/>
            <p:cNvSpPr/>
            <p:nvPr userDrawn="1"/>
          </p:nvSpPr>
          <p:spPr>
            <a:xfrm>
              <a:off x="1733405" y="1346298"/>
              <a:ext cx="5964707" cy="3415061"/>
            </a:xfrm>
            <a:prstGeom prst="rect">
              <a:avLst/>
            </a:prstGeom>
            <a:gradFill flip="none" rotWithShape="1">
              <a:gsLst>
                <a:gs pos="0">
                  <a:srgbClr val="E8E8E8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10" name="직사각형 8"/>
            <p:cNvSpPr/>
            <p:nvPr userDrawn="1"/>
          </p:nvSpPr>
          <p:spPr>
            <a:xfrm>
              <a:off x="1733405" y="1346298"/>
              <a:ext cx="5964707" cy="3746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</p:grpSp>
      <p:grpSp>
        <p:nvGrpSpPr>
          <p:cNvPr id="11" name="그룹 25"/>
          <p:cNvGrpSpPr>
            <a:grpSpLocks/>
          </p:cNvGrpSpPr>
          <p:nvPr userDrawn="1"/>
        </p:nvGrpSpPr>
        <p:grpSpPr bwMode="auto">
          <a:xfrm>
            <a:off x="965200" y="904876"/>
            <a:ext cx="10261600" cy="1012825"/>
            <a:chOff x="723900" y="904875"/>
            <a:chExt cx="7696200" cy="1012825"/>
          </a:xfrm>
        </p:grpSpPr>
        <p:grpSp>
          <p:nvGrpSpPr>
            <p:cNvPr id="12" name="그룹 35"/>
            <p:cNvGrpSpPr>
              <a:grpSpLocks/>
            </p:cNvGrpSpPr>
            <p:nvPr userDrawn="1"/>
          </p:nvGrpSpPr>
          <p:grpSpPr bwMode="auto">
            <a:xfrm>
              <a:off x="723900" y="904875"/>
              <a:ext cx="7696200" cy="1012825"/>
              <a:chOff x="723899" y="908050"/>
              <a:chExt cx="7696202" cy="847878"/>
            </a:xfrm>
          </p:grpSpPr>
          <p:sp>
            <p:nvSpPr>
              <p:cNvPr id="14" name="직사각형 12"/>
              <p:cNvSpPr/>
              <p:nvPr userDrawn="1"/>
            </p:nvSpPr>
            <p:spPr>
              <a:xfrm>
                <a:off x="723899" y="908050"/>
                <a:ext cx="7696202" cy="847878"/>
              </a:xfrm>
              <a:prstGeom prst="rect">
                <a:avLst/>
              </a:prstGeom>
              <a:solidFill>
                <a:srgbClr val="0045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15" name="직사각형 13"/>
              <p:cNvSpPr/>
              <p:nvPr userDrawn="1"/>
            </p:nvSpPr>
            <p:spPr>
              <a:xfrm>
                <a:off x="888999" y="1043604"/>
                <a:ext cx="7366002" cy="576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13" name="이등변 삼각형 11"/>
            <p:cNvSpPr/>
            <p:nvPr userDrawn="1"/>
          </p:nvSpPr>
          <p:spPr bwMode="auto">
            <a:xfrm rot="10800000">
              <a:off x="7931150" y="1323975"/>
              <a:ext cx="201613" cy="174625"/>
            </a:xfrm>
            <a:prstGeom prst="triangle">
              <a:avLst/>
            </a:pr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84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 L -3.88889E-6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962 2.59259E-6 L 4.44444E-6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 descr="마스터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823"/>
            <a:ext cx="10515600" cy="79153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00458A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6531"/>
            <a:ext cx="10515600" cy="5467146"/>
          </a:xfrm>
        </p:spPr>
        <p:txBody>
          <a:bodyPr/>
          <a:lstStyle>
            <a:lvl1pPr>
              <a:defRPr sz="3200" baseline="0">
                <a:latin typeface="+mn-lt"/>
                <a:ea typeface="+mn-ea"/>
              </a:defRPr>
            </a:lvl1pPr>
            <a:lvl2pPr>
              <a:defRPr sz="2800" baseline="0">
                <a:latin typeface="+mn-lt"/>
                <a:ea typeface="+mn-ea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 baseline="0">
                <a:latin typeface="+mn-lt"/>
                <a:ea typeface="+mn-ea"/>
              </a:defRPr>
            </a:lvl3pPr>
            <a:lvl4pPr>
              <a:defRPr sz="1800" baseline="0">
                <a:latin typeface="+mn-lt"/>
                <a:ea typeface="+mn-ea"/>
              </a:defRPr>
            </a:lvl4pPr>
            <a:lvl5pPr>
              <a:defRPr sz="1800" baseline="0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0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컴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4" b="58519"/>
          <a:stretch>
            <a:fillRect/>
          </a:stretch>
        </p:blipFill>
        <p:spPr bwMode="auto">
          <a:xfrm>
            <a:off x="1" y="0"/>
            <a:ext cx="3622188" cy="284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 descr="종이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6" r="61581" b="12195"/>
          <a:stretch>
            <a:fillRect/>
          </a:stretch>
        </p:blipFill>
        <p:spPr bwMode="auto">
          <a:xfrm>
            <a:off x="1" y="2917825"/>
            <a:ext cx="3512743" cy="310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시계커피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1" r="86340" b="12195"/>
          <a:stretch>
            <a:fillRect/>
          </a:stretch>
        </p:blipFill>
        <p:spPr bwMode="auto">
          <a:xfrm>
            <a:off x="1" y="2406650"/>
            <a:ext cx="1248967" cy="361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키보드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64909" r="45209" b="5806"/>
          <a:stretch>
            <a:fillRect/>
          </a:stretch>
        </p:blipFill>
        <p:spPr bwMode="auto">
          <a:xfrm>
            <a:off x="1178985" y="4451350"/>
            <a:ext cx="4125889" cy="20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 descr="표지-이미지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9" b="62779"/>
          <a:stretch>
            <a:fillRect/>
          </a:stretch>
        </p:blipFill>
        <p:spPr bwMode="auto">
          <a:xfrm>
            <a:off x="0" y="1"/>
            <a:ext cx="3403207" cy="25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15"/>
          <p:cNvGrpSpPr>
            <a:grpSpLocks/>
          </p:cNvGrpSpPr>
          <p:nvPr userDrawn="1"/>
        </p:nvGrpSpPr>
        <p:grpSpPr bwMode="auto">
          <a:xfrm>
            <a:off x="5255432" y="3067040"/>
            <a:ext cx="2921175" cy="3392509"/>
            <a:chOff x="5302259" y="3173409"/>
            <a:chExt cx="2190912" cy="3392509"/>
          </a:xfrm>
        </p:grpSpPr>
        <p:pic>
          <p:nvPicPr>
            <p:cNvPr id="9" name="그림 8" descr="아이패드.png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1" t="50533" r="13260" b="-5"/>
            <a:stretch>
              <a:fillRect/>
            </a:stretch>
          </p:blipFill>
          <p:spPr bwMode="auto">
            <a:xfrm>
              <a:off x="5302259" y="3173409"/>
              <a:ext cx="2190912" cy="3392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9" descr="표지-이미지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8" t="66505" r="16055" b="2078"/>
            <a:stretch>
              <a:fillRect/>
            </a:stretch>
          </p:blipFill>
          <p:spPr bwMode="auto">
            <a:xfrm>
              <a:off x="5464282" y="4263944"/>
              <a:ext cx="1834869" cy="21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94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316 -4.81481E-6 L 5.55556E-7 -4.8148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3542 -1.85185E-6 L 2.5E-6 -1.85185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3541 0.04606 L 4.375E-6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2014-07-29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0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03099"/>
            <a:ext cx="10515600" cy="93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9677"/>
            <a:ext cx="10515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59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3" r:id="rId2"/>
    <p:sldLayoutId id="2147483746" r:id="rId3"/>
    <p:sldLayoutId id="2147483744" r:id="rId4"/>
    <p:sldLayoutId id="2147483733" r:id="rId5"/>
    <p:sldLayoutId id="2147483745" r:id="rId6"/>
    <p:sldLayoutId id="214748374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432000" algn="just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9"/>
        </a:buBlip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09200" indent="-252000" algn="just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◦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ü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7014224" y="3210828"/>
            <a:ext cx="457517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北京大学本科生主干基础课</a:t>
            </a:r>
            <a:endParaRPr kumimoji="0" lang="en-US" altLang="zh-CN" sz="105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北京大学信息科学技术学院本科生必修课</a:t>
            </a:r>
            <a:endParaRPr kumimoji="0" lang="en-US" altLang="zh-CN" sz="105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9336844" y="6345324"/>
            <a:ext cx="217719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北京大学  </a:t>
            </a:r>
            <a:r>
              <a:rPr kumimoji="0"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Peking University</a:t>
            </a:r>
            <a:endParaRPr kumimoji="0"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7851083" y="2485219"/>
            <a:ext cx="3600202" cy="64633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200" b="1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陆俊林</a:t>
            </a:r>
            <a:r>
              <a:rPr kumimoji="0" lang="en-US" altLang="ko-KR" sz="4200" b="1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latin typeface="Arial" pitchFamily="34" charset="0"/>
                <a:ea typeface="Arial Unicode MS" pitchFamily="50" charset="-127"/>
                <a:cs typeface="Arial" pitchFamily="34" charset="0"/>
              </a:rPr>
              <a:t> </a:t>
            </a:r>
            <a:endParaRPr kumimoji="0" lang="en-US" altLang="ko-KR" sz="4200" b="1" dirty="0">
              <a:gradFill>
                <a:gsLst>
                  <a:gs pos="100000">
                    <a:srgbClr val="0054A8"/>
                  </a:gs>
                  <a:gs pos="0">
                    <a:srgbClr val="0099CC"/>
                  </a:gs>
                </a:gsLst>
                <a:lin ang="5400000" scaled="0"/>
              </a:gra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03912" y="791801"/>
            <a:ext cx="6150491" cy="1631216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66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 算 机 组 成</a:t>
            </a:r>
            <a:endParaRPr kumimoji="0" lang="en-US" altLang="zh-CN" sz="6600" b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40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ea typeface="Arial Unicode MS" pitchFamily="50" charset="-127"/>
                <a:cs typeface="Arial" pitchFamily="34" charset="0"/>
              </a:rPr>
              <a:t>Computer Organization</a:t>
            </a:r>
            <a:endParaRPr kumimoji="0" lang="en-US" altLang="ko-KR" sz="4000" b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303912" y="791801"/>
            <a:ext cx="6150491" cy="1631216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66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 算 机 组 成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ea typeface="Arial Unicode MS" pitchFamily="50" charset="-127"/>
                <a:cs typeface="Arial" pitchFamily="34" charset="0"/>
              </a:rPr>
              <a:t>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930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0" presetClass="exit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2827337" y="2197101"/>
            <a:ext cx="66926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9pPr>
          </a:lstStyle>
          <a:p>
            <a:r>
              <a:rPr kumimoji="0" lang="zh-CN" altLang="en-US" sz="3200" b="1" dirty="0" smtClean="0">
                <a:solidFill>
                  <a:srgbClr val="4D4D4D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本讲要点</a:t>
            </a:r>
            <a:endParaRPr kumimoji="0" lang="en-US" altLang="ko-KR" sz="3200" b="1" dirty="0">
              <a:solidFill>
                <a:srgbClr val="4D4D4D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2252312" y="2832533"/>
            <a:ext cx="7911966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以个人计算机为主要关注点，</a:t>
            </a:r>
            <a:r>
              <a:rPr lang="zh-CN" altLang="en-US" sz="2400" dirty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介绍</a:t>
            </a:r>
            <a:r>
              <a:rPr lang="zh-CN" altLang="en-US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当前计算机市场的基本情况；介绍</a:t>
            </a:r>
            <a:r>
              <a:rPr lang="zh-CN" altLang="en-US" sz="2400" dirty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计算机行业</a:t>
            </a:r>
            <a:r>
              <a:rPr lang="zh-CN" altLang="en-US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的若干著名</a:t>
            </a:r>
            <a:r>
              <a:rPr lang="zh-CN" altLang="en-US" sz="2400" dirty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“定律”</a:t>
            </a:r>
            <a:r>
              <a:rPr lang="zh-CN" altLang="en-US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；分析“冯</a:t>
            </a:r>
            <a:r>
              <a:rPr lang="en-US" altLang="zh-CN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·</a:t>
            </a:r>
            <a:r>
              <a:rPr lang="zh-CN" altLang="en-US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诺依曼结构”的具体内容，及其与当前个人计算机内部结构的对应关系。</a:t>
            </a:r>
            <a:endParaRPr kumimoji="0" lang="en-US" altLang="zh-CN" sz="2400" dirty="0" smtClean="0">
              <a:solidFill>
                <a:srgbClr val="00458A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458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endParaRPr kumimoji="0" lang="en-US" altLang="ko-KR" sz="2400" dirty="0">
              <a:solidFill>
                <a:srgbClr val="00458A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601913" y="1125559"/>
            <a:ext cx="5384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23850" indent="-32385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9pPr>
          </a:lstStyle>
          <a:p>
            <a:pPr marL="0" indent="0"/>
            <a:r>
              <a:rPr lang="zh-CN" altLang="en-US" sz="3600" b="1" dirty="0" smtClean="0">
                <a:solidFill>
                  <a:srgbClr val="00458A"/>
                </a:solidFill>
                <a:ea typeface="+mn-ea"/>
                <a:cs typeface="Arial" panose="020B0604020202020204" pitchFamily="34" charset="0"/>
              </a:rPr>
              <a:t>第</a:t>
            </a:r>
            <a:r>
              <a:rPr lang="zh-CN" altLang="en-US" sz="3600" b="1" dirty="0">
                <a:solidFill>
                  <a:srgbClr val="00458A"/>
                </a:solidFill>
                <a:ea typeface="+mn-ea"/>
                <a:cs typeface="Arial" panose="020B0604020202020204" pitchFamily="34" charset="0"/>
              </a:rPr>
              <a:t>一</a:t>
            </a:r>
            <a:r>
              <a:rPr lang="zh-CN" altLang="en-US" sz="3600" b="1" dirty="0" smtClean="0">
                <a:solidFill>
                  <a:srgbClr val="00458A"/>
                </a:solidFill>
                <a:ea typeface="+mn-ea"/>
                <a:cs typeface="Arial" panose="020B0604020202020204" pitchFamily="34" charset="0"/>
              </a:rPr>
              <a:t>讲  计算机基本结构</a:t>
            </a:r>
            <a:endParaRPr kumimoji="0" lang="en-US" altLang="ko-KR" sz="3600" b="1" dirty="0">
              <a:solidFill>
                <a:srgbClr val="00458A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7420200" y="576784"/>
            <a:ext cx="2476286" cy="369332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400" b="1" i="1" dirty="0" smtClean="0">
                <a:solidFill>
                  <a:srgbClr val="00458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itchFamily="34" charset="0"/>
              </a:rPr>
              <a:t>Lecture 1</a:t>
            </a:r>
            <a:endParaRPr kumimoji="0" lang="ko-KR" altLang="en-US" sz="2400" b="1" i="1" dirty="0">
              <a:solidFill>
                <a:srgbClr val="00458A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8"/>
          <p:cNvSpPr txBox="1"/>
          <p:nvPr/>
        </p:nvSpPr>
        <p:spPr>
          <a:xfrm>
            <a:off x="4271963" y="1268414"/>
            <a:ext cx="59864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通过学习本课程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了解计算机的发展历程，</a:t>
            </a:r>
            <a:r>
              <a:rPr kumimoji="0"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理解计算机的组成原理，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掌握计算机的设计方法</a:t>
            </a:r>
            <a:endParaRPr kumimoji="0"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" name="그룹 84"/>
          <p:cNvGrpSpPr>
            <a:grpSpLocks/>
          </p:cNvGrpSpPr>
          <p:nvPr/>
        </p:nvGrpSpPr>
        <p:grpSpPr bwMode="auto">
          <a:xfrm>
            <a:off x="2815126" y="2120901"/>
            <a:ext cx="7391400" cy="517525"/>
            <a:chOff x="991731" y="2148025"/>
            <a:chExt cx="9147777" cy="717996"/>
          </a:xfrm>
        </p:grpSpPr>
        <p:sp>
          <p:nvSpPr>
            <p:cNvPr id="4" name="양쪽 모서리가 둥근 사각형 30"/>
            <p:cNvSpPr/>
            <p:nvPr/>
          </p:nvSpPr>
          <p:spPr>
            <a:xfrm rot="16200000">
              <a:off x="5244670" y="-2104914"/>
              <a:ext cx="641899" cy="9147777"/>
            </a:xfrm>
            <a:prstGeom prst="round2SameRect">
              <a:avLst>
                <a:gd name="adj1" fmla="val 9992"/>
                <a:gd name="adj2" fmla="val 0"/>
              </a:avLst>
            </a:prstGeom>
            <a:gradFill>
              <a:gsLst>
                <a:gs pos="65000">
                  <a:schemeClr val="bg1">
                    <a:lumMod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600000" scaled="0"/>
            </a:gradFill>
            <a:ln w="19050">
              <a:noFill/>
            </a:ln>
            <a:effectLst>
              <a:innerShdw blurRad="50800" dist="508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" name="TextBox 86"/>
            <p:cNvSpPr txBox="1">
              <a:spLocks noChangeArrowheads="1"/>
            </p:cNvSpPr>
            <p:nvPr/>
          </p:nvSpPr>
          <p:spPr bwMode="auto">
            <a:xfrm>
              <a:off x="2130202" y="2170077"/>
              <a:ext cx="5680297" cy="59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203200" indent="-203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9pPr>
            </a:lstStyle>
            <a:p>
              <a:pPr marL="0" indent="0"/>
              <a:r>
                <a:rPr kumimoji="0" lang="zh-CN" altLang="en-US" sz="2800" b="1" dirty="0" smtClean="0">
                  <a:solidFill>
                    <a:srgbClr val="003366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计算机市场发展近况</a:t>
              </a:r>
              <a:r>
                <a:rPr kumimoji="0" lang="en-US" altLang="ko-KR" sz="2800" b="1" dirty="0" smtClean="0">
                  <a:solidFill>
                    <a:srgbClr val="003366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endParaRPr kumimoji="0" lang="ko-KR" altLang="en-US" sz="2800" b="1" dirty="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6" name="그림 87" descr="그라데이션바.png"/>
            <p:cNvPicPr>
              <a:picLocks noChangeAspect="1"/>
            </p:cNvPicPr>
            <p:nvPr/>
          </p:nvPicPr>
          <p:blipFill>
            <a:blip r:embed="rId2">
              <a:lum bright="-1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520735" y="2279505"/>
              <a:ext cx="702657" cy="47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33"/>
            <p:cNvSpPr txBox="1"/>
            <p:nvPr/>
          </p:nvSpPr>
          <p:spPr>
            <a:xfrm>
              <a:off x="1147398" y="2151752"/>
              <a:ext cx="590368" cy="597357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rgbClr val="003366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Ⅰ</a:t>
              </a:r>
              <a:endParaRPr kumimoji="0" lang="ko-KR" altLang="en-US" sz="2800" b="1" dirty="0">
                <a:solidFill>
                  <a:srgbClr val="003366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8" name="그룹 89"/>
          <p:cNvGrpSpPr>
            <a:grpSpLocks/>
          </p:cNvGrpSpPr>
          <p:nvPr/>
        </p:nvGrpSpPr>
        <p:grpSpPr bwMode="auto">
          <a:xfrm>
            <a:off x="2815126" y="2708276"/>
            <a:ext cx="7391400" cy="517525"/>
            <a:chOff x="991732" y="2148022"/>
            <a:chExt cx="9147777" cy="717999"/>
          </a:xfrm>
        </p:grpSpPr>
        <p:sp>
          <p:nvSpPr>
            <p:cNvPr id="9" name="양쪽 모서리가 둥근 사각형 35"/>
            <p:cNvSpPr/>
            <p:nvPr/>
          </p:nvSpPr>
          <p:spPr>
            <a:xfrm rot="16200000">
              <a:off x="5244671" y="-2104917"/>
              <a:ext cx="641899" cy="9147777"/>
            </a:xfrm>
            <a:prstGeom prst="round2SameRect">
              <a:avLst>
                <a:gd name="adj1" fmla="val 9992"/>
                <a:gd name="adj2" fmla="val 0"/>
              </a:avLst>
            </a:prstGeom>
            <a:gradFill>
              <a:gsLst>
                <a:gs pos="65000">
                  <a:srgbClr val="336699">
                    <a:alpha val="96863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6600000" scaled="0"/>
            </a:gradFill>
            <a:ln w="19050">
              <a:noFill/>
            </a:ln>
            <a:effectLst>
              <a:innerShdw blurRad="50800" dist="508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0" name="TextBox 91"/>
            <p:cNvSpPr txBox="1">
              <a:spLocks noChangeArrowheads="1"/>
            </p:cNvSpPr>
            <p:nvPr/>
          </p:nvSpPr>
          <p:spPr bwMode="auto">
            <a:xfrm>
              <a:off x="2130202" y="2170076"/>
              <a:ext cx="5680297" cy="59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203200" indent="-203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9pPr>
            </a:lstStyle>
            <a:p>
              <a:pPr marL="0" indent="0"/>
              <a:r>
                <a:rPr kumimoji="0" lang="zh-CN" altLang="en-US" sz="2800" b="1" dirty="0" smtClean="0">
                  <a:solidFill>
                    <a:schemeClr val="bg1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计算机行业的“定律”</a:t>
              </a:r>
              <a:r>
                <a:rPr kumimoji="0" lang="en-US" altLang="ko-KR" sz="2800" b="1" dirty="0" smtClean="0">
                  <a:solidFill>
                    <a:schemeClr val="bg1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endParaRPr kumimoji="0" lang="ko-KR" altLang="en-US" sz="2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1" name="그림 92" descr="그라데이션바.png"/>
            <p:cNvPicPr>
              <a:picLocks noChangeAspect="1"/>
            </p:cNvPicPr>
            <p:nvPr/>
          </p:nvPicPr>
          <p:blipFill>
            <a:blip r:embed="rId2">
              <a:lum bright="-1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520735" y="2279505"/>
              <a:ext cx="702657" cy="47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38"/>
            <p:cNvSpPr txBox="1"/>
            <p:nvPr/>
          </p:nvSpPr>
          <p:spPr>
            <a:xfrm>
              <a:off x="1147398" y="2151754"/>
              <a:ext cx="590368" cy="597358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chemeClr val="bg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Ⅱ</a:t>
              </a:r>
              <a:endParaRPr kumimoji="0" lang="ko-KR" altLang="en-US" sz="2800" b="1" dirty="0">
                <a:solidFill>
                  <a:schemeClr val="bg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3" name="그룹 94"/>
          <p:cNvGrpSpPr>
            <a:grpSpLocks/>
          </p:cNvGrpSpPr>
          <p:nvPr/>
        </p:nvGrpSpPr>
        <p:grpSpPr bwMode="auto">
          <a:xfrm>
            <a:off x="2815126" y="3294063"/>
            <a:ext cx="7391400" cy="519112"/>
            <a:chOff x="991732" y="2148022"/>
            <a:chExt cx="9147777" cy="717999"/>
          </a:xfrm>
        </p:grpSpPr>
        <p:sp>
          <p:nvSpPr>
            <p:cNvPr id="14" name="양쪽 모서리가 둥근 사각형 40"/>
            <p:cNvSpPr/>
            <p:nvPr/>
          </p:nvSpPr>
          <p:spPr>
            <a:xfrm rot="16200000">
              <a:off x="5244671" y="-2104917"/>
              <a:ext cx="641899" cy="9147777"/>
            </a:xfrm>
            <a:prstGeom prst="round2SameRect">
              <a:avLst>
                <a:gd name="adj1" fmla="val 9992"/>
                <a:gd name="adj2" fmla="val 0"/>
              </a:avLst>
            </a:prstGeom>
            <a:gradFill>
              <a:gsLst>
                <a:gs pos="65000">
                  <a:schemeClr val="bg1">
                    <a:lumMod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600000" scaled="0"/>
            </a:gradFill>
            <a:ln w="19050">
              <a:noFill/>
            </a:ln>
            <a:effectLst>
              <a:innerShdw blurRad="50800" dist="508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5" name="TextBox 96"/>
            <p:cNvSpPr txBox="1">
              <a:spLocks noChangeArrowheads="1"/>
            </p:cNvSpPr>
            <p:nvPr/>
          </p:nvSpPr>
          <p:spPr bwMode="auto">
            <a:xfrm>
              <a:off x="2130202" y="2170986"/>
              <a:ext cx="5680297" cy="595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203200" indent="-203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9pPr>
            </a:lstStyle>
            <a:p>
              <a:pPr marL="0" indent="0"/>
              <a:r>
                <a:rPr lang="zh-CN" altLang="en-US" sz="2800" b="1" dirty="0" smtClean="0">
                  <a:solidFill>
                    <a:srgbClr val="003366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冯</a:t>
              </a:r>
              <a:r>
                <a:rPr lang="en-US" altLang="zh-CN" sz="2800" b="1" dirty="0" smtClean="0">
                  <a:solidFill>
                    <a:srgbClr val="003366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·</a:t>
              </a:r>
              <a:r>
                <a:rPr lang="zh-CN" altLang="en-US" sz="2800" b="1" dirty="0" smtClean="0">
                  <a:solidFill>
                    <a:srgbClr val="003366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诺依曼计算机结构</a:t>
              </a:r>
              <a:endParaRPr kumimoji="0" lang="ko-KR" altLang="en-US" sz="1200" b="1" dirty="0">
                <a:solidFill>
                  <a:srgbClr val="003366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6" name="그림 97" descr="그라데이션바.png"/>
            <p:cNvPicPr>
              <a:picLocks noChangeAspect="1"/>
            </p:cNvPicPr>
            <p:nvPr/>
          </p:nvPicPr>
          <p:blipFill>
            <a:blip r:embed="rId2">
              <a:lum bright="-1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520735" y="2279505"/>
              <a:ext cx="702657" cy="47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43"/>
            <p:cNvSpPr txBox="1"/>
            <p:nvPr/>
          </p:nvSpPr>
          <p:spPr>
            <a:xfrm>
              <a:off x="1147398" y="2151754"/>
              <a:ext cx="590368" cy="597358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rgbClr val="003366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Ⅲ</a:t>
              </a:r>
              <a:endParaRPr kumimoji="0" lang="ko-KR" altLang="en-US" sz="2800" b="1" dirty="0">
                <a:solidFill>
                  <a:srgbClr val="003366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8" name="그룹 99"/>
          <p:cNvGrpSpPr>
            <a:grpSpLocks/>
          </p:cNvGrpSpPr>
          <p:nvPr/>
        </p:nvGrpSpPr>
        <p:grpSpPr bwMode="auto">
          <a:xfrm>
            <a:off x="2815126" y="3881439"/>
            <a:ext cx="7391400" cy="517525"/>
            <a:chOff x="991734" y="2148024"/>
            <a:chExt cx="9147781" cy="717997"/>
          </a:xfrm>
        </p:grpSpPr>
        <p:sp>
          <p:nvSpPr>
            <p:cNvPr id="19" name="양쪽 모서리가 둥근 사각형 45"/>
            <p:cNvSpPr/>
            <p:nvPr/>
          </p:nvSpPr>
          <p:spPr>
            <a:xfrm rot="16200000">
              <a:off x="5244675" y="-2104917"/>
              <a:ext cx="641899" cy="9147781"/>
            </a:xfrm>
            <a:prstGeom prst="round2SameRect">
              <a:avLst>
                <a:gd name="adj1" fmla="val 9992"/>
                <a:gd name="adj2" fmla="val 0"/>
              </a:avLst>
            </a:prstGeom>
            <a:gradFill>
              <a:gsLst>
                <a:gs pos="65000">
                  <a:srgbClr val="336699">
                    <a:alpha val="96863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6600000" scaled="0"/>
            </a:gradFill>
            <a:ln w="19050">
              <a:noFill/>
            </a:ln>
            <a:effectLst>
              <a:innerShdw blurRad="50800" dist="508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0" name="TextBox 101"/>
            <p:cNvSpPr txBox="1">
              <a:spLocks noChangeArrowheads="1"/>
            </p:cNvSpPr>
            <p:nvPr/>
          </p:nvSpPr>
          <p:spPr bwMode="auto">
            <a:xfrm>
              <a:off x="2130202" y="2170074"/>
              <a:ext cx="5680297" cy="597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203200" indent="-203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34" charset="-127"/>
                </a:defRPr>
              </a:lvl9pPr>
            </a:lstStyle>
            <a:p>
              <a:pPr marL="0" indent="0"/>
              <a:r>
                <a:rPr lang="zh-CN" altLang="en-US" sz="2800" b="1" dirty="0">
                  <a:solidFill>
                    <a:schemeClr val="bg1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现代</a:t>
              </a:r>
              <a:r>
                <a:rPr lang="zh-CN" altLang="en-US" sz="2800" b="1" dirty="0" smtClean="0">
                  <a:solidFill>
                    <a:schemeClr val="bg1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计算机的内部结构</a:t>
              </a:r>
              <a:endParaRPr kumimoji="0"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1" name="그림 102" descr="그라데이션바.png"/>
            <p:cNvPicPr>
              <a:picLocks noChangeAspect="1"/>
            </p:cNvPicPr>
            <p:nvPr/>
          </p:nvPicPr>
          <p:blipFill>
            <a:blip r:embed="rId2">
              <a:lum bright="-10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520735" y="2279505"/>
              <a:ext cx="702657" cy="47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48"/>
            <p:cNvSpPr txBox="1"/>
            <p:nvPr/>
          </p:nvSpPr>
          <p:spPr>
            <a:xfrm>
              <a:off x="1147399" y="2151753"/>
              <a:ext cx="590368" cy="597360"/>
            </a:xfrm>
            <a:prstGeom prst="rect">
              <a:avLst/>
            </a:prstGeom>
            <a:noFill/>
          </p:spPr>
          <p:txBody>
            <a:bodyPr lIns="0" tIns="0" rIns="0" bIns="0" anchor="ctr">
              <a:spAutoFit/>
              <a:scene3d>
                <a:camera prst="orthographicFront"/>
                <a:lightRig rig="threePt" dir="t"/>
              </a:scene3d>
              <a:sp3d prstMaterial="dkEdge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chemeClr val="bg1"/>
                  </a:solidFill>
                  <a:latin typeface="Times New Roman" pitchFamily="18" charset="0"/>
                  <a:ea typeface="Arial Unicode MS" pitchFamily="50" charset="-127"/>
                  <a:cs typeface="Times New Roman" pitchFamily="18" charset="0"/>
                </a:rPr>
                <a:t>Ⅳ</a:t>
              </a:r>
              <a:endParaRPr kumimoji="0" lang="ko-KR" altLang="en-US" sz="2800" b="1" dirty="0">
                <a:solidFill>
                  <a:schemeClr val="bg1"/>
                </a:solidFill>
                <a:latin typeface="Times New Roman" pitchFamily="18" charset="0"/>
                <a:ea typeface="Arial Unicode MS" pitchFamily="50" charset="-127"/>
                <a:cs typeface="Times New Roman" pitchFamily="18" charset="0"/>
              </a:endParaRPr>
            </a:p>
          </p:txBody>
        </p:sp>
      </p:grpSp>
      <p:sp>
        <p:nvSpPr>
          <p:cNvPr id="28" name="TextBox 54"/>
          <p:cNvSpPr txBox="1">
            <a:spLocks noChangeArrowheads="1"/>
          </p:cNvSpPr>
          <p:nvPr/>
        </p:nvSpPr>
        <p:spPr bwMode="auto">
          <a:xfrm>
            <a:off x="1920876" y="442934"/>
            <a:ext cx="35845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34" charset="-127"/>
              </a:defRPr>
            </a:lvl9pPr>
          </a:lstStyle>
          <a:p>
            <a:r>
              <a:rPr kumimoji="0" lang="zh-CN" altLang="en-US" sz="3600" b="1" dirty="0" smtClean="0">
                <a:solidFill>
                  <a:srgbClr val="00458A"/>
                </a:solidFill>
                <a:latin typeface="+mn-ea"/>
                <a:ea typeface="+mn-ea"/>
                <a:cs typeface="Arial" panose="020B0604020202020204" pitchFamily="34" charset="0"/>
              </a:rPr>
              <a:t>主要内容</a:t>
            </a:r>
            <a:endParaRPr kumimoji="0" lang="ko-KR" altLang="en-US" sz="3600" b="1" dirty="0">
              <a:solidFill>
                <a:srgbClr val="00458A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1853171" y="2120900"/>
            <a:ext cx="631722" cy="468596"/>
          </a:xfrm>
          <a:prstGeom prst="rightArrow">
            <a:avLst/>
          </a:prstGeom>
          <a:solidFill>
            <a:srgbClr val="ECD024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-0.0276 0 " pathEditMode="relative" ptsTypes="AA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1.11111E-6 L -0.02761 1.1111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E-6 4.44444E-6 L -0.02761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375E-6 -3.7037E-6 L -0.0276 -3.703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91189" y="2873375"/>
            <a:ext cx="457517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计算机组成</a:t>
            </a: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en-US" altLang="zh-CN" sz="105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Computer Organization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主讲</a:t>
            </a: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：陆俊林</a:t>
            </a:r>
            <a:endParaRPr kumimoji="0" lang="en-US" altLang="ko-KR" sz="105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372848" y="6345324"/>
            <a:ext cx="217719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北京大学  </a:t>
            </a:r>
            <a:r>
              <a:rPr kumimoji="0"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Peking University</a:t>
            </a:r>
            <a:endParaRPr kumimoji="0"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7760" y="1238220"/>
            <a:ext cx="6150491" cy="738664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800" b="1" i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本讲到此结束，谢谢</a:t>
            </a:r>
            <a:endParaRPr kumimoji="0" lang="en-US" altLang="ko-KR" sz="4800" b="1" i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9576" y="1937016"/>
            <a:ext cx="5908675" cy="64633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200" b="1" i="1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欢迎继续学习本课程</a:t>
            </a:r>
            <a:endParaRPr kumimoji="0" lang="en-US" altLang="ko-KR" sz="4200" b="1" i="1" dirty="0">
              <a:gradFill>
                <a:gsLst>
                  <a:gs pos="100000">
                    <a:srgbClr val="0054A8"/>
                  </a:gs>
                  <a:gs pos="0">
                    <a:srgbClr val="0099CC"/>
                  </a:gs>
                </a:gsLst>
                <a:lin ang="5400000" scaled="0"/>
              </a:gradFill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7760" y="1238220"/>
            <a:ext cx="6150491" cy="738664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800" b="1" i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本</a:t>
            </a:r>
            <a:r>
              <a:rPr kumimoji="0" lang="zh-CN" altLang="en-US" sz="4800" b="1" i="1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ea typeface="黑体" panose="02010609060101010101" pitchFamily="49" charset="-122"/>
                <a:cs typeface="Arial" pitchFamily="34" charset="0"/>
              </a:rPr>
              <a:t>讲到此结束，谢谢</a:t>
            </a:r>
            <a:endParaRPr kumimoji="0" lang="en-US" altLang="ko-KR" sz="4800" b="1" i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" pitchFamily="34" charset="0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53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0" presetClass="exit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00-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3B3EE65-84BB-40EA-A021-397302B531D5}" vid="{D993E1F3-2E48-49D6-B0D5-AB0F44336A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00-模板</Template>
  <TotalTime>4036</TotalTime>
  <Words>185</Words>
  <Application>Microsoft Office PowerPoint</Application>
  <PresentationFormat>宽屏</PresentationFormat>
  <Paragraphs>33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맑은 고딕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00-模板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Junlin</dc:creator>
  <cp:lastModifiedBy>Lu Junlin</cp:lastModifiedBy>
  <cp:revision>862</cp:revision>
  <dcterms:created xsi:type="dcterms:W3CDTF">2013-12-20T07:33:10Z</dcterms:created>
  <dcterms:modified xsi:type="dcterms:W3CDTF">2014-07-29T08:13:00Z</dcterms:modified>
</cp:coreProperties>
</file>