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16"/>
  </p:notesMasterIdLst>
  <p:sldIdLst>
    <p:sldId id="261" r:id="rId2"/>
    <p:sldId id="256" r:id="rId3"/>
    <p:sldId id="262" r:id="rId4"/>
    <p:sldId id="264" r:id="rId5"/>
    <p:sldId id="266" r:id="rId6"/>
    <p:sldId id="265" r:id="rId7"/>
    <p:sldId id="267" r:id="rId8"/>
    <p:sldId id="270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64A"/>
    <a:srgbClr val="F8F8F8"/>
    <a:srgbClr val="0F7777"/>
    <a:srgbClr val="3B6C9D"/>
    <a:srgbClr val="6EA45A"/>
    <a:srgbClr val="EDB04D"/>
    <a:srgbClr val="A9A9A9"/>
    <a:srgbClr val="83512C"/>
    <a:srgbClr val="230F00"/>
    <a:srgbClr val="00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87937" autoAdjust="0"/>
  </p:normalViewPr>
  <p:slideViewPr>
    <p:cSldViewPr snapToGrid="0">
      <p:cViewPr varScale="1">
        <p:scale>
          <a:sx n="79" d="100"/>
          <a:sy n="79" d="100"/>
        </p:scale>
        <p:origin x="696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7DAE8-B4C9-4C47-8BA7-7B21B39F0597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C2EE-BA8C-46DE-BAA8-985FD9559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9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72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9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9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89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6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6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2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3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28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C2EE-BA8C-46DE-BAA8-985FD95597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0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표지-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 descr="컴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4" b="58519"/>
          <a:stretch>
            <a:fillRect/>
          </a:stretch>
        </p:blipFill>
        <p:spPr bwMode="auto">
          <a:xfrm>
            <a:off x="1" y="0"/>
            <a:ext cx="3622188" cy="284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3" descr="종이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6" r="61581" b="12195"/>
          <a:stretch>
            <a:fillRect/>
          </a:stretch>
        </p:blipFill>
        <p:spPr bwMode="auto">
          <a:xfrm>
            <a:off x="1" y="2917825"/>
            <a:ext cx="3512743" cy="310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4" descr="시계커피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1" r="86340" b="12195"/>
          <a:stretch>
            <a:fillRect/>
          </a:stretch>
        </p:blipFill>
        <p:spPr bwMode="auto">
          <a:xfrm>
            <a:off x="1" y="2406650"/>
            <a:ext cx="1248967" cy="361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5" descr="키보드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t="64909" r="45209" b="5806"/>
          <a:stretch>
            <a:fillRect/>
          </a:stretch>
        </p:blipFill>
        <p:spPr bwMode="auto">
          <a:xfrm>
            <a:off x="1178985" y="4451350"/>
            <a:ext cx="4125889" cy="200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6" descr="표지-이미지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9" b="62779"/>
          <a:stretch>
            <a:fillRect/>
          </a:stretch>
        </p:blipFill>
        <p:spPr bwMode="auto">
          <a:xfrm>
            <a:off x="0" y="1"/>
            <a:ext cx="3403207" cy="255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15"/>
          <p:cNvGrpSpPr>
            <a:grpSpLocks/>
          </p:cNvGrpSpPr>
          <p:nvPr userDrawn="1"/>
        </p:nvGrpSpPr>
        <p:grpSpPr bwMode="auto">
          <a:xfrm>
            <a:off x="5255432" y="3067040"/>
            <a:ext cx="2921175" cy="3392509"/>
            <a:chOff x="5302259" y="3173409"/>
            <a:chExt cx="2190912" cy="3392509"/>
          </a:xfrm>
        </p:grpSpPr>
        <p:pic>
          <p:nvPicPr>
            <p:cNvPr id="11" name="그림 8" descr="아이패드.png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91" t="50533" r="13260" b="-5"/>
            <a:stretch>
              <a:fillRect/>
            </a:stretch>
          </p:blipFill>
          <p:spPr bwMode="auto">
            <a:xfrm>
              <a:off x="5302259" y="3173409"/>
              <a:ext cx="2190912" cy="3392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9" descr="표지-이미지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88" t="66505" r="16055" b="2078"/>
            <a:stretch>
              <a:fillRect/>
            </a:stretch>
          </p:blipFill>
          <p:spPr bwMode="auto">
            <a:xfrm>
              <a:off x="5464282" y="4263944"/>
              <a:ext cx="1834869" cy="215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765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316 -4.81481E-6 L 5.55556E-7 -4.81481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3542 -1.85185E-6 L 2.5E-6 -1.85185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3541 0.04606 L 4.375E-6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动画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표지-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 descr="컴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4" b="58519"/>
          <a:stretch>
            <a:fillRect/>
          </a:stretch>
        </p:blipFill>
        <p:spPr bwMode="auto">
          <a:xfrm>
            <a:off x="1" y="0"/>
            <a:ext cx="3622188" cy="284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3" descr="종이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6" r="61581" b="12195"/>
          <a:stretch>
            <a:fillRect/>
          </a:stretch>
        </p:blipFill>
        <p:spPr bwMode="auto">
          <a:xfrm>
            <a:off x="1" y="2917825"/>
            <a:ext cx="3512743" cy="310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4" descr="시계커피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1" r="86340" b="12195"/>
          <a:stretch>
            <a:fillRect/>
          </a:stretch>
        </p:blipFill>
        <p:spPr bwMode="auto">
          <a:xfrm>
            <a:off x="1" y="2406650"/>
            <a:ext cx="1248967" cy="361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5" descr="키보드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t="64909" r="45209" b="5806"/>
          <a:stretch>
            <a:fillRect/>
          </a:stretch>
        </p:blipFill>
        <p:spPr bwMode="auto">
          <a:xfrm>
            <a:off x="1178985" y="4451350"/>
            <a:ext cx="4125889" cy="200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6" descr="표지-이미지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9" b="62779"/>
          <a:stretch>
            <a:fillRect/>
          </a:stretch>
        </p:blipFill>
        <p:spPr bwMode="auto">
          <a:xfrm>
            <a:off x="0" y="1"/>
            <a:ext cx="3403207" cy="255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15"/>
          <p:cNvGrpSpPr>
            <a:grpSpLocks/>
          </p:cNvGrpSpPr>
          <p:nvPr userDrawn="1"/>
        </p:nvGrpSpPr>
        <p:grpSpPr bwMode="auto">
          <a:xfrm>
            <a:off x="5255432" y="3067040"/>
            <a:ext cx="2921175" cy="3392509"/>
            <a:chOff x="5302259" y="3173409"/>
            <a:chExt cx="2190912" cy="3392509"/>
          </a:xfrm>
        </p:grpSpPr>
        <p:pic>
          <p:nvPicPr>
            <p:cNvPr id="11" name="그림 8" descr="아이패드.png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91" t="50533" r="13260" b="-5"/>
            <a:stretch>
              <a:fillRect/>
            </a:stretch>
          </p:blipFill>
          <p:spPr bwMode="auto">
            <a:xfrm>
              <a:off x="5302259" y="3173409"/>
              <a:ext cx="2190912" cy="3392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9" descr="표지-이미지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88" t="66505" r="16055" b="2078"/>
            <a:stretch>
              <a:fillRect/>
            </a:stretch>
          </p:blipFill>
          <p:spPr bwMode="auto">
            <a:xfrm>
              <a:off x="5464282" y="4263944"/>
              <a:ext cx="1834869" cy="215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503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 descr="표지-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2" descr="오른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4"/>
          <a:stretch>
            <a:fillRect/>
          </a:stretch>
        </p:blipFill>
        <p:spPr bwMode="auto">
          <a:xfrm>
            <a:off x="9480376" y="1"/>
            <a:ext cx="2714263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3" descr="왼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5" r="76357"/>
          <a:stretch>
            <a:fillRect/>
          </a:stretch>
        </p:blipFill>
        <p:spPr bwMode="auto">
          <a:xfrm>
            <a:off x="2" y="4560889"/>
            <a:ext cx="2161737" cy="229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4" descr="키보드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8" t="74307" r="24841" b="-5"/>
          <a:stretch>
            <a:fillRect/>
          </a:stretch>
        </p:blipFill>
        <p:spPr bwMode="auto">
          <a:xfrm>
            <a:off x="3782914" y="5095876"/>
            <a:ext cx="4381534" cy="176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5" descr="명암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3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0 L -3.88889E-6 0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1962 2.59259E-6 L 4.44444E-6 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 descr="표지-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2" descr="오른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4"/>
          <a:stretch>
            <a:fillRect/>
          </a:stretch>
        </p:blipFill>
        <p:spPr bwMode="auto">
          <a:xfrm>
            <a:off x="9480376" y="1"/>
            <a:ext cx="2714263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3" descr="왼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5" r="76357"/>
          <a:stretch>
            <a:fillRect/>
          </a:stretch>
        </p:blipFill>
        <p:spPr bwMode="auto">
          <a:xfrm>
            <a:off x="2" y="4560889"/>
            <a:ext cx="2161737" cy="229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4" descr="키보드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8" t="74307" r="24841" b="-5"/>
          <a:stretch>
            <a:fillRect/>
          </a:stretch>
        </p:blipFill>
        <p:spPr bwMode="auto">
          <a:xfrm>
            <a:off x="3782914" y="5095876"/>
            <a:ext cx="4381534" cy="176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5" descr="명암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91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 descr="표지-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2" descr="오른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4"/>
          <a:stretch>
            <a:fillRect/>
          </a:stretch>
        </p:blipFill>
        <p:spPr bwMode="auto">
          <a:xfrm>
            <a:off x="9480376" y="1"/>
            <a:ext cx="2714263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3" descr="왼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5" r="76357"/>
          <a:stretch>
            <a:fillRect/>
          </a:stretch>
        </p:blipFill>
        <p:spPr bwMode="auto">
          <a:xfrm>
            <a:off x="2" y="4560889"/>
            <a:ext cx="2161737" cy="229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4" descr="키보드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8" t="74307" r="24841" b="-5"/>
          <a:stretch>
            <a:fillRect/>
          </a:stretch>
        </p:blipFill>
        <p:spPr bwMode="auto">
          <a:xfrm>
            <a:off x="3791744" y="5095876"/>
            <a:ext cx="4381534" cy="176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5" descr="명암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30"/>
          <p:cNvGrpSpPr>
            <a:grpSpLocks/>
          </p:cNvGrpSpPr>
          <p:nvPr userDrawn="1"/>
        </p:nvGrpSpPr>
        <p:grpSpPr bwMode="auto">
          <a:xfrm>
            <a:off x="1185334" y="1866901"/>
            <a:ext cx="9821333" cy="3414713"/>
            <a:chOff x="1733405" y="1346298"/>
            <a:chExt cx="5964707" cy="3415061"/>
          </a:xfrm>
        </p:grpSpPr>
        <p:sp>
          <p:nvSpPr>
            <p:cNvPr id="9" name="직사각형 7"/>
            <p:cNvSpPr/>
            <p:nvPr userDrawn="1"/>
          </p:nvSpPr>
          <p:spPr>
            <a:xfrm>
              <a:off x="1733405" y="1346298"/>
              <a:ext cx="5964707" cy="3415061"/>
            </a:xfrm>
            <a:prstGeom prst="rect">
              <a:avLst/>
            </a:prstGeom>
            <a:gradFill flip="none" rotWithShape="1">
              <a:gsLst>
                <a:gs pos="0">
                  <a:srgbClr val="E8E8E8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10" name="직사각형 8"/>
            <p:cNvSpPr/>
            <p:nvPr userDrawn="1"/>
          </p:nvSpPr>
          <p:spPr>
            <a:xfrm>
              <a:off x="1733405" y="1346298"/>
              <a:ext cx="5964707" cy="3746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</p:grpSp>
      <p:grpSp>
        <p:nvGrpSpPr>
          <p:cNvPr id="11" name="그룹 25"/>
          <p:cNvGrpSpPr>
            <a:grpSpLocks/>
          </p:cNvGrpSpPr>
          <p:nvPr userDrawn="1"/>
        </p:nvGrpSpPr>
        <p:grpSpPr bwMode="auto">
          <a:xfrm>
            <a:off x="965200" y="904876"/>
            <a:ext cx="10261600" cy="1012825"/>
            <a:chOff x="723900" y="904875"/>
            <a:chExt cx="7696200" cy="1012825"/>
          </a:xfrm>
        </p:grpSpPr>
        <p:grpSp>
          <p:nvGrpSpPr>
            <p:cNvPr id="12" name="그룹 35"/>
            <p:cNvGrpSpPr>
              <a:grpSpLocks/>
            </p:cNvGrpSpPr>
            <p:nvPr userDrawn="1"/>
          </p:nvGrpSpPr>
          <p:grpSpPr bwMode="auto">
            <a:xfrm>
              <a:off x="723900" y="904875"/>
              <a:ext cx="7696200" cy="1012825"/>
              <a:chOff x="723899" y="908050"/>
              <a:chExt cx="7696202" cy="847878"/>
            </a:xfrm>
          </p:grpSpPr>
          <p:sp>
            <p:nvSpPr>
              <p:cNvPr id="14" name="직사각형 12"/>
              <p:cNvSpPr/>
              <p:nvPr userDrawn="1"/>
            </p:nvSpPr>
            <p:spPr>
              <a:xfrm>
                <a:off x="723899" y="908050"/>
                <a:ext cx="7696202" cy="847878"/>
              </a:xfrm>
              <a:prstGeom prst="rect">
                <a:avLst/>
              </a:prstGeom>
              <a:solidFill>
                <a:srgbClr val="0045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  <p:sp>
            <p:nvSpPr>
              <p:cNvPr id="15" name="직사각형 13"/>
              <p:cNvSpPr/>
              <p:nvPr userDrawn="1"/>
            </p:nvSpPr>
            <p:spPr>
              <a:xfrm>
                <a:off x="888999" y="1043604"/>
                <a:ext cx="7366002" cy="5767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/>
              </a:p>
            </p:txBody>
          </p:sp>
        </p:grpSp>
        <p:sp>
          <p:nvSpPr>
            <p:cNvPr id="13" name="이등변 삼각형 11"/>
            <p:cNvSpPr/>
            <p:nvPr userDrawn="1"/>
          </p:nvSpPr>
          <p:spPr bwMode="auto">
            <a:xfrm rot="10800000">
              <a:off x="7931150" y="1323975"/>
              <a:ext cx="201613" cy="174625"/>
            </a:xfrm>
            <a:prstGeom prst="triangle">
              <a:avLst/>
            </a:pr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1284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0 L -3.88889E-6 0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1962 2.59259E-6 L 4.44444E-6 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 descr="마스터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3823"/>
            <a:ext cx="10515600" cy="791532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rgbClr val="00458A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6531"/>
            <a:ext cx="10515600" cy="5467146"/>
          </a:xfrm>
        </p:spPr>
        <p:txBody>
          <a:bodyPr/>
          <a:lstStyle>
            <a:lvl1pPr>
              <a:defRPr sz="3200" baseline="0">
                <a:latin typeface="+mn-lt"/>
                <a:ea typeface="+mn-ea"/>
              </a:defRPr>
            </a:lvl1pPr>
            <a:lvl2pPr>
              <a:defRPr sz="2800" baseline="0">
                <a:latin typeface="+mn-lt"/>
                <a:ea typeface="+mn-ea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 baseline="0">
                <a:latin typeface="+mn-lt"/>
                <a:ea typeface="+mn-ea"/>
              </a:defRPr>
            </a:lvl3pPr>
            <a:lvl4pPr>
              <a:defRPr sz="1800" baseline="0">
                <a:latin typeface="+mn-lt"/>
                <a:ea typeface="+mn-ea"/>
              </a:defRPr>
            </a:lvl4pPr>
            <a:lvl5pPr>
              <a:defRPr sz="1800" baseline="0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20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표지-b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컴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4" b="58519"/>
          <a:stretch>
            <a:fillRect/>
          </a:stretch>
        </p:blipFill>
        <p:spPr bwMode="auto">
          <a:xfrm>
            <a:off x="1" y="0"/>
            <a:ext cx="3622188" cy="284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 descr="종이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6" r="61581" b="12195"/>
          <a:stretch>
            <a:fillRect/>
          </a:stretch>
        </p:blipFill>
        <p:spPr bwMode="auto">
          <a:xfrm>
            <a:off x="1" y="2917825"/>
            <a:ext cx="3512743" cy="310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 descr="시계커피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1" r="86340" b="12195"/>
          <a:stretch>
            <a:fillRect/>
          </a:stretch>
        </p:blipFill>
        <p:spPr bwMode="auto">
          <a:xfrm>
            <a:off x="1" y="2406650"/>
            <a:ext cx="1248967" cy="361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키보드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t="64909" r="45209" b="5806"/>
          <a:stretch>
            <a:fillRect/>
          </a:stretch>
        </p:blipFill>
        <p:spPr bwMode="auto">
          <a:xfrm>
            <a:off x="1178985" y="4451350"/>
            <a:ext cx="4125889" cy="200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 descr="표지-이미지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9" b="62779"/>
          <a:stretch>
            <a:fillRect/>
          </a:stretch>
        </p:blipFill>
        <p:spPr bwMode="auto">
          <a:xfrm>
            <a:off x="0" y="1"/>
            <a:ext cx="3403207" cy="255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15"/>
          <p:cNvGrpSpPr>
            <a:grpSpLocks/>
          </p:cNvGrpSpPr>
          <p:nvPr userDrawn="1"/>
        </p:nvGrpSpPr>
        <p:grpSpPr bwMode="auto">
          <a:xfrm>
            <a:off x="5255432" y="3067040"/>
            <a:ext cx="2921175" cy="3392509"/>
            <a:chOff x="5302259" y="3173409"/>
            <a:chExt cx="2190912" cy="3392509"/>
          </a:xfrm>
        </p:grpSpPr>
        <p:pic>
          <p:nvPicPr>
            <p:cNvPr id="9" name="그림 8" descr="아이패드.png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91" t="50533" r="13260" b="-5"/>
            <a:stretch>
              <a:fillRect/>
            </a:stretch>
          </p:blipFill>
          <p:spPr bwMode="auto">
            <a:xfrm>
              <a:off x="5302259" y="3173409"/>
              <a:ext cx="2190912" cy="3392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9" descr="표지-이미지.png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88" t="66505" r="16055" b="2078"/>
            <a:stretch>
              <a:fillRect/>
            </a:stretch>
          </p:blipFill>
          <p:spPr bwMode="auto">
            <a:xfrm>
              <a:off x="5464282" y="4263944"/>
              <a:ext cx="1834869" cy="215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94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316 -4.81481E-6 L 5.55556E-7 -4.81481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3542 -1.85185E-6 L 2.5E-6 -1.85185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3541 0.04606 L 4.375E-6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0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257" y="2661072"/>
            <a:ext cx="10515600" cy="934286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0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03099"/>
            <a:ext cx="10515600" cy="934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49677"/>
            <a:ext cx="10515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59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9" r:id="rId2"/>
    <p:sldLayoutId id="2147483743" r:id="rId3"/>
    <p:sldLayoutId id="2147483746" r:id="rId4"/>
    <p:sldLayoutId id="2147483744" r:id="rId5"/>
    <p:sldLayoutId id="2147483733" r:id="rId6"/>
    <p:sldLayoutId id="2147483745" r:id="rId7"/>
    <p:sldLayoutId id="2147483747" r:id="rId8"/>
    <p:sldLayoutId id="214748374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432000" algn="just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1"/>
        </a:buBlip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09200" indent="-252000" algn="just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◦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ü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/>
        </p:nvSpPr>
        <p:spPr>
          <a:xfrm>
            <a:off x="5303912" y="499415"/>
            <a:ext cx="6150491" cy="2215991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第五讲  </a:t>
            </a:r>
            <a:endParaRPr lang="en-US" altLang="zh-CN" sz="4800" b="1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单周期</a:t>
            </a:r>
            <a:r>
              <a:rPr kumimoji="0"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处理器</a:t>
            </a:r>
            <a:endParaRPr kumimoji="0" lang="en-US" altLang="ko-KR" sz="28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9102565" y="4514920"/>
            <a:ext cx="234872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北京大学 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·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 慕课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计算机组成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制作人：陆俊林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/>
        </p:nvSpPr>
        <p:spPr>
          <a:xfrm>
            <a:off x="5303912" y="499415"/>
            <a:ext cx="6150491" cy="2215991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第</a:t>
            </a:r>
            <a:r>
              <a:rPr lang="zh-CN" altLang="en-US" sz="4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六</a:t>
            </a: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讲  </a:t>
            </a:r>
            <a:endParaRPr lang="en-US" altLang="zh-CN" sz="4800" b="1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流水线</a:t>
            </a:r>
            <a:r>
              <a:rPr kumimoji="0"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处理器</a:t>
            </a:r>
            <a:endParaRPr kumimoji="0" lang="en-US" altLang="ko-KR" sz="28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9102565" y="4514920"/>
            <a:ext cx="234872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北京大学 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·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 慕课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计算机组成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制作人：陆俊林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/>
        </p:nvSpPr>
        <p:spPr>
          <a:xfrm>
            <a:off x="5303912" y="499415"/>
            <a:ext cx="6150491" cy="2215991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第</a:t>
            </a:r>
            <a:r>
              <a:rPr lang="zh-CN" altLang="en-US" sz="4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七</a:t>
            </a: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讲  </a:t>
            </a:r>
            <a:endParaRPr lang="en-US" altLang="zh-CN" sz="4800" b="1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存储层次结构</a:t>
            </a:r>
            <a:endParaRPr kumimoji="0" lang="en-US" altLang="ko-KR" sz="28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9102565" y="4514920"/>
            <a:ext cx="234872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北京大学 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·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 慕课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计算机组成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制作人：陆俊林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/>
        </p:nvSpPr>
        <p:spPr>
          <a:xfrm>
            <a:off x="5303912" y="499415"/>
            <a:ext cx="6150491" cy="2215991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第</a:t>
            </a:r>
            <a:r>
              <a:rPr lang="zh-CN" altLang="en-US" sz="4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八</a:t>
            </a: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讲  </a:t>
            </a:r>
            <a:endParaRPr lang="en-US" altLang="zh-CN" sz="4800" b="1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中断和异常</a:t>
            </a:r>
            <a:endParaRPr kumimoji="0" lang="en-US" altLang="ko-KR" sz="28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9102565" y="4514920"/>
            <a:ext cx="234872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北京大学 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·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 慕课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计算机组成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制作人：陆俊林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/>
        </p:nvSpPr>
        <p:spPr>
          <a:xfrm>
            <a:off x="5303912" y="499415"/>
            <a:ext cx="6150491" cy="2215991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第</a:t>
            </a:r>
            <a:r>
              <a:rPr lang="zh-CN" altLang="en-US" sz="4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九</a:t>
            </a: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讲  </a:t>
            </a:r>
            <a:endParaRPr lang="en-US" altLang="zh-CN" sz="4800" b="1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输入输出设备</a:t>
            </a:r>
            <a:endParaRPr kumimoji="0" lang="en-US" altLang="ko-KR" sz="28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9102565" y="4514920"/>
            <a:ext cx="234872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北京大学 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·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 慕课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计算机组成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制作人：陆俊林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/>
          <p:cNvSpPr txBox="1"/>
          <p:nvPr/>
        </p:nvSpPr>
        <p:spPr>
          <a:xfrm>
            <a:off x="7000684" y="2548849"/>
            <a:ext cx="4453719" cy="9233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gradFill>
                  <a:gsLst>
                    <a:gs pos="100000">
                      <a:srgbClr val="0054A8"/>
                    </a:gs>
                    <a:gs pos="0">
                      <a:srgbClr val="0099CC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主讲  </a:t>
            </a:r>
            <a:r>
              <a:rPr kumimoji="0" lang="zh-CN" altLang="en-US" sz="3600" dirty="0" smtClean="0">
                <a:gradFill>
                  <a:gsLst>
                    <a:gs pos="100000">
                      <a:srgbClr val="0054A8"/>
                    </a:gs>
                    <a:gs pos="0">
                      <a:srgbClr val="0099CC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陆俊林</a:t>
            </a:r>
            <a:endParaRPr kumimoji="0" lang="en-US" altLang="zh-CN" sz="3600" dirty="0" smtClean="0">
              <a:gradFill>
                <a:gsLst>
                  <a:gs pos="100000">
                    <a:srgbClr val="0054A8"/>
                  </a:gs>
                  <a:gs pos="0">
                    <a:srgbClr val="0099CC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gradFill>
                  <a:gsLst>
                    <a:gs pos="100000">
                      <a:srgbClr val="0054A8"/>
                    </a:gs>
                    <a:gs pos="0">
                      <a:srgbClr val="0099CC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Instr</a:t>
            </a:r>
            <a:r>
              <a:rPr lang="en-US" altLang="ko-KR" sz="2400" dirty="0" smtClean="0">
                <a:gradFill>
                  <a:gsLst>
                    <a:gs pos="100000">
                      <a:srgbClr val="0054A8"/>
                    </a:gs>
                    <a:gs pos="0">
                      <a:srgbClr val="0099CC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uctor    Lu Junlin</a:t>
            </a:r>
            <a:r>
              <a:rPr kumimoji="0" lang="en-US" altLang="ko-KR" sz="2400" dirty="0" smtClean="0">
                <a:gradFill>
                  <a:gsLst>
                    <a:gs pos="100000">
                      <a:srgbClr val="0054A8"/>
                    </a:gs>
                    <a:gs pos="0">
                      <a:srgbClr val="0099CC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endParaRPr kumimoji="0" lang="en-US" altLang="ko-KR" sz="2400" dirty="0">
              <a:gradFill>
                <a:gsLst>
                  <a:gs pos="100000">
                    <a:srgbClr val="0054A8"/>
                  </a:gs>
                  <a:gs pos="0">
                    <a:srgbClr val="0099CC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5303912" y="868745"/>
            <a:ext cx="6150491" cy="1477328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6000" b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计 算 机 组 成</a:t>
            </a:r>
            <a:endParaRPr kumimoji="0" lang="en-US" altLang="zh-CN" sz="6000" b="1" dirty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42DA0"/>
                  </a:gs>
                  <a:gs pos="100000">
                    <a:srgbClr val="062C56"/>
                  </a:gs>
                </a:gsLst>
                <a:lin ang="5400000" scaled="0"/>
              </a:gra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3600" b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Computer Organization</a:t>
            </a:r>
            <a:endParaRPr kumimoji="0" lang="en-US" altLang="ko-KR" sz="3600" b="1" dirty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42DA0"/>
                  </a:gs>
                  <a:gs pos="100000">
                    <a:srgbClr val="062C56"/>
                  </a:gs>
                </a:gsLst>
                <a:lin ang="5400000" scaled="0"/>
              </a:gra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303912" y="868745"/>
            <a:ext cx="6150491" cy="1477328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6000" b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计 算 机 组 成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Computer Organization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9047975" y="5564073"/>
            <a:ext cx="2406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Arial" pitchFamily="34" charset="0"/>
              </a:rPr>
              <a:t>北京大学 </a:t>
            </a:r>
            <a:r>
              <a:rPr kumimoji="0" lang="en-US" altLang="zh-CN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Arial" pitchFamily="34" charset="0"/>
              </a:rPr>
              <a:t>· </a:t>
            </a:r>
            <a:r>
              <a:rPr kumimoji="0" lang="zh-CN" altLang="en-US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Arial" pitchFamily="34" charset="0"/>
              </a:rPr>
              <a:t>慕课</a:t>
            </a:r>
            <a:endParaRPr kumimoji="0" lang="en-US" altLang="zh-CN" sz="24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  <a:cs typeface="Arial" pitchFamily="34" charset="0"/>
              </a:rPr>
              <a:t>PKU  MOOC</a:t>
            </a:r>
            <a:endParaRPr kumimoji="0" lang="ko-KR" alt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4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0" presetClass="exit" presetSubtype="0" ac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2"/>
          <p:cNvSpPr txBox="1"/>
          <p:nvPr/>
        </p:nvSpPr>
        <p:spPr>
          <a:xfrm>
            <a:off x="5303912" y="776413"/>
            <a:ext cx="6150491" cy="1661993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5400" b="1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本讲到此结束</a:t>
            </a:r>
            <a:endParaRPr kumimoji="0" lang="en-US" altLang="zh-CN" sz="5400" b="1" dirty="0" smtClean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42DA0"/>
                  </a:gs>
                  <a:gs pos="100000">
                    <a:srgbClr val="062C56"/>
                  </a:gs>
                </a:gsLst>
                <a:lin ang="5400000" scaled="0"/>
              </a:gra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5400" b="1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谢谢观看</a:t>
            </a:r>
            <a:endParaRPr kumimoji="0" lang="en-US" altLang="zh-CN" sz="5400" b="1" dirty="0" smtClean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42DA0"/>
                  </a:gs>
                  <a:gs pos="100000">
                    <a:srgbClr val="062C56"/>
                  </a:gs>
                </a:gsLst>
                <a:lin ang="5400000" scaled="0"/>
              </a:gra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7084194" y="2531386"/>
            <a:ext cx="4367091" cy="55399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3600" dirty="0" smtClean="0">
                <a:gradFill>
                  <a:gsLst>
                    <a:gs pos="100000">
                      <a:srgbClr val="0054A8"/>
                    </a:gs>
                    <a:gs pos="0">
                      <a:srgbClr val="0099CC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欢迎继续学习本课程</a:t>
            </a:r>
            <a:r>
              <a:rPr kumimoji="0" lang="en-US" altLang="ko-KR" sz="3600" dirty="0" smtClean="0">
                <a:gradFill>
                  <a:gsLst>
                    <a:gs pos="100000">
                      <a:srgbClr val="0054A8"/>
                    </a:gs>
                    <a:gs pos="0">
                      <a:srgbClr val="0099CC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endParaRPr kumimoji="0" lang="en-US" altLang="ko-KR" sz="3600" dirty="0">
              <a:gradFill>
                <a:gsLst>
                  <a:gs pos="100000">
                    <a:srgbClr val="0054A8"/>
                  </a:gs>
                  <a:gs pos="0">
                    <a:srgbClr val="0099CC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5303912" y="776413"/>
            <a:ext cx="6150491" cy="1661993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本讲到此</a:t>
            </a:r>
            <a:r>
              <a:rPr lang="zh-CN" altLang="en-US" sz="5400" b="1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结束</a:t>
            </a:r>
            <a:endParaRPr lang="en-US" altLang="zh-CN" sz="5400" b="1" dirty="0" smtClean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42DA0"/>
                  </a:gs>
                  <a:gs pos="100000">
                    <a:srgbClr val="062C56"/>
                  </a:gs>
                </a:gsLst>
                <a:lin ang="5400000" scaled="0"/>
              </a:gra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谢谢</a:t>
            </a:r>
            <a:r>
              <a:rPr lang="zh-CN" altLang="en-US" sz="5400" b="1" dirty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42DA0"/>
                    </a:gs>
                    <a:gs pos="100000">
                      <a:srgbClr val="062C56"/>
                    </a:gs>
                  </a:gsLst>
                  <a:lin ang="5400000" scaled="0"/>
                </a:gra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观看</a:t>
            </a:r>
            <a:endParaRPr lang="en-US" altLang="zh-CN" sz="5400" b="1" dirty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42DA0"/>
                  </a:gs>
                  <a:gs pos="100000">
                    <a:srgbClr val="062C56"/>
                  </a:gs>
                </a:gsLst>
                <a:lin ang="5400000" scaled="0"/>
              </a:gra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9102565" y="4514920"/>
            <a:ext cx="234872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北京大学 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·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 慕课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计算机组成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制作人：陆俊林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2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0" presetClass="exit" presetSubtype="0" ac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73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/>
        </p:nvSpPr>
        <p:spPr>
          <a:xfrm>
            <a:off x="5303912" y="564657"/>
            <a:ext cx="6150491" cy="2085507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第一讲  </a:t>
            </a:r>
            <a:endParaRPr lang="en-US" altLang="zh-CN" sz="4800" b="1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计算机基本结构</a:t>
            </a:r>
            <a:endParaRPr kumimoji="0" lang="en-US" altLang="ko-KR" sz="28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9102565" y="4514920"/>
            <a:ext cx="234872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北京大学 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·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 慕课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计算机组成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制作人：陆俊林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/>
        </p:nvSpPr>
        <p:spPr>
          <a:xfrm>
            <a:off x="5303912" y="499415"/>
            <a:ext cx="6150491" cy="2215991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第</a:t>
            </a:r>
            <a:r>
              <a:rPr lang="zh-CN" altLang="en-US" sz="4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二</a:t>
            </a: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讲  </a:t>
            </a:r>
            <a:endParaRPr lang="en-US" altLang="zh-CN" sz="4800" b="1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指令系统体系结构</a:t>
            </a:r>
            <a:endParaRPr kumimoji="0" lang="en-US" altLang="ko-KR" sz="28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9102565" y="4514920"/>
            <a:ext cx="234872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北京大学 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·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 慕课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计算机组成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制作人：陆俊林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/>
        </p:nvSpPr>
        <p:spPr>
          <a:xfrm>
            <a:off x="5303912" y="499415"/>
            <a:ext cx="6150491" cy="2215991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第</a:t>
            </a:r>
            <a:r>
              <a:rPr lang="zh-CN" altLang="en-US" sz="4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三</a:t>
            </a: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讲  </a:t>
            </a:r>
            <a:endParaRPr lang="en-US" altLang="zh-CN" sz="4800" b="1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算术逻辑单元</a:t>
            </a:r>
            <a:endParaRPr kumimoji="0" lang="en-US" altLang="ko-KR" sz="28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9102565" y="4514920"/>
            <a:ext cx="234872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北京大学 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·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 慕课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计算机组成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制作人：陆俊林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/>
          <p:nvPr/>
        </p:nvSpPr>
        <p:spPr>
          <a:xfrm>
            <a:off x="5303912" y="499415"/>
            <a:ext cx="6150491" cy="2215991"/>
          </a:xfrm>
          <a:prstGeom prst="rect">
            <a:avLst/>
          </a:prstGeom>
          <a:noFill/>
        </p:spPr>
        <p:txBody>
          <a:bodyPr lIns="0" tIns="0" rIns="0" bIns="0" anchor="ctr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第</a:t>
            </a:r>
            <a:r>
              <a:rPr lang="zh-CN" altLang="en-US" sz="4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四</a:t>
            </a:r>
            <a:r>
              <a:rPr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讲  </a:t>
            </a:r>
            <a:endParaRPr lang="en-US" altLang="zh-CN" sz="4800" b="1" dirty="0" smtClean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48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9A64A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乘法器和除法器</a:t>
            </a:r>
            <a:endParaRPr kumimoji="0" lang="en-US" altLang="ko-KR" sz="28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9A64A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9102565" y="4514920"/>
            <a:ext cx="234872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北京大学 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·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 慕课</a:t>
            </a:r>
            <a:endParaRPr lang="ko-KR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计算机组成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  <a:cs typeface="Arial" pitchFamily="34" charset="0"/>
              </a:rPr>
              <a:t>制作人：陆俊林</a:t>
            </a:r>
            <a:endParaRPr lang="en-US" altLang="zh-CN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-模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磨砂玻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53B3EE65-84BB-40EA-A021-397302B531D5}" vid="{D993E1F3-2E48-49D6-B0D5-AB0F44336A4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00-模板</Template>
  <TotalTime>4136</TotalTime>
  <Words>219</Words>
  <Application>Microsoft Office PowerPoint</Application>
  <PresentationFormat>宽屏</PresentationFormat>
  <Paragraphs>75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Wingdings</vt:lpstr>
      <vt:lpstr>00-模板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Junlin</dc:creator>
  <cp:lastModifiedBy>Lu Junlin</cp:lastModifiedBy>
  <cp:revision>885</cp:revision>
  <dcterms:created xsi:type="dcterms:W3CDTF">2013-12-20T07:33:10Z</dcterms:created>
  <dcterms:modified xsi:type="dcterms:W3CDTF">2014-11-17T07:37:21Z</dcterms:modified>
</cp:coreProperties>
</file>