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3"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sca, Christian" initials="BC" lastIdx="1" clrIdx="0">
    <p:extLst>
      <p:ext uri="{19B8F6BF-5375-455C-9EA6-DF929625EA0E}">
        <p15:presenceInfo xmlns:p15="http://schemas.microsoft.com/office/powerpoint/2012/main" userId="S::christian.busca@snhu.edu::ea8b05a5-9e11-445f-aeef-c6bc1cf79a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78E0D-6F4B-C2FE-791B-26AA211354E4}" v="3152" dt="2021-10-17T09:04:10.306"/>
    <p1510:client id="{CF07CD97-97F3-47EA-AA5D-5FAF1D25CB7E}" v="2787" dt="2021-10-17T07:49:11.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7T00:51:03.258" idx="1">
    <p:pos x="10" y="10"/>
    <p:text>http://www-scf.usc.edu/~csci201/lectures/Lecture11/royce1970.pdf
https://www.scrum.org/resources/what-is-scrum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70228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52086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08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0597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83823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1306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0862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3828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References: https://www.scrum.org/resources/what-is-scrum //&amp;// http://www-scf.usc.edu/~csci201/lectures/Lecture11/royce1970.pdf; RESPECTIVELY</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6515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dirty="0"/>
              <a:t>References: https://www.scrum.org/resources/what-is-scrum //&amp;// http://www-scf.usc.edu/~csci201/lectures/Lecture11/royce1970.pdf; RESPECTIVELY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8156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References: https://www.scrum.org/resources/what-is-scrum //&amp;// http://www-scf.usc.edu/~csci201/lectures/Lecture11/royce1970.pdf; RESPECTIVELY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67594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References: https://www.scrum.org/resources/what-is-scrum //&amp;// http://www-scf.usc.edu/~csci201/lectures/Lecture11/royce1970.pdf; RESPECTIVELY</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3317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martsheet.com/understanding-agile-software-development-lifecycle-and-process-workflow" TargetMode="External"/><Relationship Id="rId2" Type="http://schemas.openxmlformats.org/officeDocument/2006/relationships/hyperlink" Target="https://www-scf.usc.edu/~csci201/lectures/Lecture11/royce197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4814" y="640080"/>
            <a:ext cx="3659246" cy="2850319"/>
          </a:xfrm>
        </p:spPr>
        <p:txBody>
          <a:bodyPr>
            <a:normAutofit/>
          </a:bodyPr>
          <a:lstStyle/>
          <a:p>
            <a:r>
              <a:rPr lang="en-US" sz="4200">
                <a:solidFill>
                  <a:srgbClr val="FFFFFF"/>
                </a:solidFill>
              </a:rPr>
              <a:t>AGILE METHODOLOGY</a:t>
            </a:r>
          </a:p>
        </p:txBody>
      </p:sp>
      <p:sp>
        <p:nvSpPr>
          <p:cNvPr id="3" name="Subtitle 2"/>
          <p:cNvSpPr>
            <a:spLocks noGrp="1"/>
          </p:cNvSpPr>
          <p:nvPr>
            <p:ph type="subTitle" idx="1"/>
          </p:nvPr>
        </p:nvSpPr>
        <p:spPr>
          <a:xfrm>
            <a:off x="484814" y="3812134"/>
            <a:ext cx="3659246" cy="2349823"/>
          </a:xfrm>
        </p:spPr>
        <p:txBody>
          <a:bodyPr vert="horz" lIns="91440" tIns="45720" rIns="91440" bIns="45720" rtlCol="0" anchor="t">
            <a:normAutofit/>
          </a:bodyPr>
          <a:lstStyle/>
          <a:p>
            <a:r>
              <a:rPr lang="en-US" sz="1800" dirty="0">
                <a:solidFill>
                  <a:srgbClr val="FFFFFF"/>
                </a:solidFill>
              </a:rPr>
              <a:t>Getting agile with scrum</a:t>
            </a:r>
          </a:p>
          <a:p>
            <a:endParaRPr lang="en-US" sz="1800" dirty="0">
              <a:solidFill>
                <a:srgbClr val="FFFFFF"/>
              </a:solidFill>
            </a:endParaRPr>
          </a:p>
          <a:p>
            <a:r>
              <a:rPr lang="en-US" sz="1800" dirty="0">
                <a:solidFill>
                  <a:srgbClr val="FFFFFF"/>
                </a:solidFill>
              </a:rPr>
              <a:t>Cj </a:t>
            </a:r>
            <a:r>
              <a:rPr lang="en-US" sz="1800" dirty="0" err="1">
                <a:solidFill>
                  <a:srgbClr val="FFFFFF"/>
                </a:solidFill>
              </a:rPr>
              <a:t>busca</a:t>
            </a:r>
            <a:r>
              <a:rPr lang="en-US" sz="1800" dirty="0">
                <a:solidFill>
                  <a:srgbClr val="FFFFFF"/>
                </a:solidFill>
              </a:rPr>
              <a:t> </a:t>
            </a:r>
          </a:p>
          <a:p>
            <a:r>
              <a:rPr lang="en-US" sz="1800" dirty="0">
                <a:solidFill>
                  <a:srgbClr val="FFFFFF"/>
                </a:solidFill>
              </a:rPr>
              <a:t>13 oct 2021</a:t>
            </a:r>
          </a:p>
        </p:txBody>
      </p:sp>
      <p:cxnSp>
        <p:nvCxnSpPr>
          <p:cNvPr id="6"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3">
            <a:extLst>
              <a:ext uri="{FF2B5EF4-FFF2-40B4-BE49-F238E27FC236}">
                <a16:creationId xmlns:a16="http://schemas.microsoft.com/office/drawing/2014/main" id="{D80A7976-5796-4952-9248-467B69D3D6C0}"/>
              </a:ext>
            </a:extLst>
          </p:cNvPr>
          <p:cNvPicPr>
            <a:picLocks noChangeAspect="1"/>
          </p:cNvPicPr>
          <p:nvPr/>
        </p:nvPicPr>
        <p:blipFill rotWithShape="1">
          <a:blip r:embed="rId2"/>
          <a:srcRect l="24596" r="34084" b="4"/>
          <a:stretch/>
        </p:blipFill>
        <p:spPr>
          <a:xfrm>
            <a:off x="4635095" y="10"/>
            <a:ext cx="7556889" cy="6857990"/>
          </a:xfrm>
          <a:prstGeom prst="rect">
            <a:avLst/>
          </a:prstGeom>
        </p:spPr>
      </p:pic>
    </p:spTree>
    <p:extLst>
      <p:ext uri="{BB962C8B-B14F-4D97-AF65-F5344CB8AC3E}">
        <p14:creationId xmlns:p14="http://schemas.microsoft.com/office/powerpoint/2010/main" val="11944402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879E-BD8B-44F7-B442-5C8D1D97D8EB}"/>
              </a:ext>
            </a:extLst>
          </p:cNvPr>
          <p:cNvSpPr>
            <a:spLocks noGrp="1"/>
          </p:cNvSpPr>
          <p:nvPr>
            <p:ph type="title"/>
          </p:nvPr>
        </p:nvSpPr>
        <p:spPr/>
        <p:txBody>
          <a:bodyPr/>
          <a:lstStyle/>
          <a:p>
            <a:r>
              <a:rPr lang="en-US" dirty="0"/>
              <a:t>Agile or Waterfall?</a:t>
            </a:r>
          </a:p>
        </p:txBody>
      </p:sp>
      <p:sp>
        <p:nvSpPr>
          <p:cNvPr id="3" name="Content Placeholder 2">
            <a:extLst>
              <a:ext uri="{FF2B5EF4-FFF2-40B4-BE49-F238E27FC236}">
                <a16:creationId xmlns:a16="http://schemas.microsoft.com/office/drawing/2014/main" id="{8C849DDA-A1D7-4391-9257-AFE0C6321F02}"/>
              </a:ext>
            </a:extLst>
          </p:cNvPr>
          <p:cNvSpPr>
            <a:spLocks noGrp="1"/>
          </p:cNvSpPr>
          <p:nvPr>
            <p:ph idx="1"/>
          </p:nvPr>
        </p:nvSpPr>
        <p:spPr/>
        <p:txBody>
          <a:bodyPr vert="horz" lIns="0" tIns="45720" rIns="0" bIns="45720" rtlCol="0" anchor="t">
            <a:normAutofit/>
          </a:bodyPr>
          <a:lstStyle/>
          <a:p>
            <a:pPr marL="212090" lvl="1" indent="0">
              <a:buNone/>
            </a:pPr>
            <a:r>
              <a:rPr lang="en-US" dirty="0"/>
              <a:t>When to choose Agile:</a:t>
            </a:r>
          </a:p>
          <a:p>
            <a:pPr marL="497840" lvl="1" indent="-285750"/>
            <a:r>
              <a:rPr lang="en-US" sz="1200" dirty="0"/>
              <a:t>Design constraints are not limited to software and system requirements. Product is resilient to change.</a:t>
            </a:r>
          </a:p>
          <a:p>
            <a:pPr marL="497840" lvl="1" indent="-285750"/>
            <a:r>
              <a:rPr lang="en-US" sz="1200" dirty="0"/>
              <a:t>Production is prioritized based on user needs.</a:t>
            </a:r>
          </a:p>
          <a:p>
            <a:pPr marL="497840" lvl="1" indent="-285750"/>
            <a:r>
              <a:rPr lang="en-US" sz="1200" dirty="0"/>
              <a:t>Development team is less-experienced, giving them time and resources to fail occasionally.</a:t>
            </a:r>
          </a:p>
          <a:p>
            <a:pPr marL="497840" lvl="1" indent="-285750"/>
            <a:r>
              <a:rPr lang="en-US" sz="1200" dirty="0"/>
              <a:t>Production Supervisors (Product Owner and Scrum Master) are experienced and have extensive know-how in their roles.</a:t>
            </a:r>
          </a:p>
          <a:p>
            <a:pPr marL="497840" lvl="1" indent="-285750"/>
            <a:endParaRPr lang="en-US" sz="1200" dirty="0"/>
          </a:p>
          <a:p>
            <a:pPr marL="212090" lvl="1" indent="0">
              <a:buNone/>
            </a:pPr>
            <a:r>
              <a:rPr lang="en-US" dirty="0"/>
              <a:t>When to choose Waterfall:</a:t>
            </a:r>
          </a:p>
          <a:p>
            <a:pPr marL="497840" lvl="1" indent="-285750"/>
            <a:r>
              <a:rPr lang="en-US" sz="1200" dirty="0"/>
              <a:t>Software requirements and design constraints can be easily identified before product development.</a:t>
            </a:r>
          </a:p>
          <a:p>
            <a:pPr marL="497840" lvl="1" indent="-285750"/>
            <a:r>
              <a:rPr lang="en-US" sz="1200" dirty="0"/>
              <a:t>End-goal is to create a stable release based on technical specifications and development environment.</a:t>
            </a:r>
          </a:p>
          <a:p>
            <a:pPr marL="497840" lvl="1" indent="-285750"/>
            <a:r>
              <a:rPr lang="en-US" sz="1200" dirty="0"/>
              <a:t>Team is objectively seasoned in most programming paradigms and fundamentals of management.</a:t>
            </a:r>
          </a:p>
          <a:p>
            <a:pPr marL="497840" lvl="1" indent="-285750"/>
            <a:r>
              <a:rPr lang="en-US" sz="1200" dirty="0"/>
              <a:t>The release is guaranteed to meet design specifications as defined during the requirements/analysis phases.</a:t>
            </a:r>
          </a:p>
        </p:txBody>
      </p:sp>
    </p:spTree>
    <p:extLst>
      <p:ext uri="{BB962C8B-B14F-4D97-AF65-F5344CB8AC3E}">
        <p14:creationId xmlns:p14="http://schemas.microsoft.com/office/powerpoint/2010/main" val="133471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5841-FCAA-4884-83B6-8AAD4412C52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237D832-8C67-4779-9DF8-9C33ED2F9B2F}"/>
              </a:ext>
            </a:extLst>
          </p:cNvPr>
          <p:cNvSpPr>
            <a:spLocks noGrp="1"/>
          </p:cNvSpPr>
          <p:nvPr>
            <p:ph idx="1"/>
          </p:nvPr>
        </p:nvSpPr>
        <p:spPr/>
        <p:txBody>
          <a:bodyPr vert="horz" lIns="0" tIns="45720" rIns="0" bIns="45720" rtlCol="0" anchor="t">
            <a:normAutofit/>
          </a:bodyPr>
          <a:lstStyle/>
          <a:p>
            <a:r>
              <a:rPr lang="en-US" sz="1200" i="1" dirty="0">
                <a:ea typeface="+mn-lt"/>
                <a:cs typeface="+mn-lt"/>
              </a:rPr>
              <a:t>Managing the development of large ... - www-scf.usc.edu</a:t>
            </a:r>
            <a:r>
              <a:rPr lang="en-US" sz="1200" dirty="0">
                <a:ea typeface="+mn-lt"/>
                <a:cs typeface="+mn-lt"/>
              </a:rPr>
              <a:t>. (n.d.). Retrieved October 17, 2021, from </a:t>
            </a:r>
            <a:r>
              <a:rPr lang="en-US" sz="1200" dirty="0">
                <a:ea typeface="+mn-lt"/>
                <a:cs typeface="+mn-lt"/>
                <a:hlinkClick r:id="rId2"/>
              </a:rPr>
              <a:t>https://www-scf.usc.edu/~csci201/lectures/Lecture11/royce1970.pdf</a:t>
            </a:r>
            <a:r>
              <a:rPr lang="en-US" sz="1200" dirty="0">
                <a:ea typeface="+mn-lt"/>
                <a:cs typeface="+mn-lt"/>
              </a:rPr>
              <a:t>. </a:t>
            </a:r>
            <a:endParaRPr lang="en-US" sz="1200" dirty="0"/>
          </a:p>
          <a:p>
            <a:r>
              <a:rPr lang="en-US" sz="1200" i="1" dirty="0">
                <a:ea typeface="+mn-lt"/>
                <a:cs typeface="+mn-lt"/>
              </a:rPr>
              <a:t>Understanding the agile software development lifecycle and process workflow</a:t>
            </a:r>
            <a:r>
              <a:rPr lang="en-US" sz="1200" dirty="0">
                <a:ea typeface="+mn-lt"/>
                <a:cs typeface="+mn-lt"/>
              </a:rPr>
              <a:t>. Smartsheet. (n.d.). Retrieved October 17, 2021, from </a:t>
            </a:r>
            <a:r>
              <a:rPr lang="en-US" sz="1200" dirty="0">
                <a:ea typeface="+mn-lt"/>
                <a:cs typeface="+mn-lt"/>
                <a:hlinkClick r:id="rId3"/>
              </a:rPr>
              <a:t>https://www.smartsheet.com/understanding-agile-software-development-lifecycle-and-process-workflow</a:t>
            </a:r>
            <a:r>
              <a:rPr lang="en-US" sz="1200" dirty="0">
                <a:ea typeface="+mn-lt"/>
                <a:cs typeface="+mn-lt"/>
              </a:rPr>
              <a:t>. </a:t>
            </a:r>
            <a:endParaRPr lang="en-US" sz="1200" dirty="0"/>
          </a:p>
          <a:p>
            <a:endParaRPr lang="en-US" sz="1200" dirty="0"/>
          </a:p>
        </p:txBody>
      </p:sp>
    </p:spTree>
    <p:extLst>
      <p:ext uri="{BB962C8B-B14F-4D97-AF65-F5344CB8AC3E}">
        <p14:creationId xmlns:p14="http://schemas.microsoft.com/office/powerpoint/2010/main" val="242087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6CF-EFE6-4DC5-A4DC-030CEF5E3728}"/>
              </a:ext>
            </a:extLst>
          </p:cNvPr>
          <p:cNvSpPr>
            <a:spLocks noGrp="1"/>
          </p:cNvSpPr>
          <p:nvPr>
            <p:ph type="title"/>
          </p:nvPr>
        </p:nvSpPr>
        <p:spPr/>
        <p:txBody>
          <a:bodyPr/>
          <a:lstStyle/>
          <a:p>
            <a:r>
              <a:rPr lang="en-US"/>
              <a:t>Why choose Agile?</a:t>
            </a:r>
          </a:p>
        </p:txBody>
      </p:sp>
      <p:sp>
        <p:nvSpPr>
          <p:cNvPr id="3" name="Content Placeholder 2">
            <a:extLst>
              <a:ext uri="{FF2B5EF4-FFF2-40B4-BE49-F238E27FC236}">
                <a16:creationId xmlns:a16="http://schemas.microsoft.com/office/drawing/2014/main" id="{F180F06B-8EAF-470B-BFDD-D6C7D65F52E9}"/>
              </a:ext>
            </a:extLst>
          </p:cNvPr>
          <p:cNvSpPr>
            <a:spLocks noGrp="1"/>
          </p:cNvSpPr>
          <p:nvPr>
            <p:ph idx="1"/>
          </p:nvPr>
        </p:nvSpPr>
        <p:spPr/>
        <p:txBody>
          <a:bodyPr vert="horz" lIns="0" tIns="45720" rIns="0" bIns="45720" rtlCol="0" anchor="t">
            <a:normAutofit/>
          </a:bodyPr>
          <a:lstStyle/>
          <a:p>
            <a:r>
              <a:rPr lang="en-US" sz="1200"/>
              <a:t>According to professionaldevelopment.ie there are multiple facets of the Agile approach that would prove beneficial to projects such as:</a:t>
            </a:r>
          </a:p>
          <a:p>
            <a:pPr marL="383540" lvl="1"/>
            <a:r>
              <a:rPr lang="en-US" sz="1400"/>
              <a:t>Sustainable project development</a:t>
            </a:r>
          </a:p>
          <a:p>
            <a:pPr marL="383540" lvl="1"/>
            <a:r>
              <a:rPr lang="en-US" sz="1400"/>
              <a:t>High quality end-product</a:t>
            </a:r>
          </a:p>
          <a:p>
            <a:pPr marL="383540" lvl="1"/>
            <a:r>
              <a:rPr lang="en-US" sz="1400"/>
              <a:t>Emphasis on communication</a:t>
            </a:r>
          </a:p>
          <a:p>
            <a:pPr marL="383540" lvl="1"/>
            <a:r>
              <a:rPr lang="en-US" sz="1400"/>
              <a:t>Lower Risk</a:t>
            </a:r>
          </a:p>
          <a:p>
            <a:pPr marL="383540" lvl="1"/>
            <a:r>
              <a:rPr lang="en-US" sz="1400"/>
              <a:t>Scope Control</a:t>
            </a:r>
          </a:p>
          <a:p>
            <a:pPr marL="383540" lvl="1"/>
            <a:r>
              <a:rPr lang="en-US" sz="1400"/>
              <a:t>Stakeholder Engagement</a:t>
            </a:r>
          </a:p>
          <a:p>
            <a:pPr marL="383540" lvl="1"/>
            <a:r>
              <a:rPr lang="en-US" sz="1400"/>
              <a:t>Adaptability</a:t>
            </a:r>
          </a:p>
          <a:p>
            <a:pPr marL="383540" lvl="1"/>
            <a:r>
              <a:rPr lang="en-US" sz="1400"/>
              <a:t>Early Delivery of Value</a:t>
            </a:r>
            <a:endParaRPr lang="en-US" sz="1400" dirty="0"/>
          </a:p>
        </p:txBody>
      </p:sp>
    </p:spTree>
    <p:extLst>
      <p:ext uri="{BB962C8B-B14F-4D97-AF65-F5344CB8AC3E}">
        <p14:creationId xmlns:p14="http://schemas.microsoft.com/office/powerpoint/2010/main" val="413857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243-3C12-4B31-BCA5-C7685464EEAA}"/>
              </a:ext>
            </a:extLst>
          </p:cNvPr>
          <p:cNvSpPr>
            <a:spLocks noGrp="1"/>
          </p:cNvSpPr>
          <p:nvPr>
            <p:ph type="title"/>
          </p:nvPr>
        </p:nvSpPr>
        <p:spPr/>
        <p:txBody>
          <a:bodyPr/>
          <a:lstStyle/>
          <a:p>
            <a:r>
              <a:rPr lang="en-US"/>
              <a:t>Scrum V.S. Waterfall</a:t>
            </a:r>
          </a:p>
        </p:txBody>
      </p:sp>
      <p:graphicFrame>
        <p:nvGraphicFramePr>
          <p:cNvPr id="4" name="Table 4">
            <a:extLst>
              <a:ext uri="{FF2B5EF4-FFF2-40B4-BE49-F238E27FC236}">
                <a16:creationId xmlns:a16="http://schemas.microsoft.com/office/drawing/2014/main" id="{2B7771BE-8BD0-461B-9A2E-B6FF544F98F9}"/>
              </a:ext>
            </a:extLst>
          </p:cNvPr>
          <p:cNvGraphicFramePr>
            <a:graphicFrameLocks noGrp="1"/>
          </p:cNvGraphicFramePr>
          <p:nvPr>
            <p:ph idx="1"/>
            <p:extLst>
              <p:ext uri="{D42A27DB-BD31-4B8C-83A1-F6EECF244321}">
                <p14:modId xmlns:p14="http://schemas.microsoft.com/office/powerpoint/2010/main" val="2099261184"/>
              </p:ext>
            </p:extLst>
          </p:nvPr>
        </p:nvGraphicFramePr>
        <p:xfrm>
          <a:off x="1099704" y="1922318"/>
          <a:ext cx="10058400" cy="4476987"/>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913643860"/>
                    </a:ext>
                  </a:extLst>
                </a:gridCol>
                <a:gridCol w="5029200">
                  <a:extLst>
                    <a:ext uri="{9D8B030D-6E8A-4147-A177-3AD203B41FA5}">
                      <a16:colId xmlns:a16="http://schemas.microsoft.com/office/drawing/2014/main" val="59154482"/>
                    </a:ext>
                  </a:extLst>
                </a:gridCol>
              </a:tblGrid>
              <a:tr h="378337">
                <a:tc>
                  <a:txBody>
                    <a:bodyPr/>
                    <a:lstStyle/>
                    <a:p>
                      <a:pPr algn="ctr"/>
                      <a:r>
                        <a:rPr lang="en-US"/>
                        <a:t>SCRUM</a:t>
                      </a:r>
                    </a:p>
                  </a:txBody>
                  <a:tcPr/>
                </a:tc>
                <a:tc>
                  <a:txBody>
                    <a:bodyPr/>
                    <a:lstStyle/>
                    <a:p>
                      <a:pPr algn="ctr"/>
                      <a:r>
                        <a:rPr lang="en-US"/>
                        <a:t>WATERFALL</a:t>
                      </a:r>
                    </a:p>
                  </a:txBody>
                  <a:tcPr/>
                </a:tc>
                <a:extLst>
                  <a:ext uri="{0D108BD9-81ED-4DB2-BD59-A6C34878D82A}">
                    <a16:rowId xmlns:a16="http://schemas.microsoft.com/office/drawing/2014/main" val="2769226035"/>
                  </a:ext>
                </a:extLst>
              </a:tr>
              <a:tr h="477425">
                <a:tc>
                  <a:txBody>
                    <a:bodyPr/>
                    <a:lstStyle/>
                    <a:p>
                      <a:r>
                        <a:rPr lang="en-US" sz="1200" dirty="0"/>
                        <a:t>In each phase of development the stakeholders and customers are </a:t>
                      </a:r>
                      <a:r>
                        <a:rPr lang="en-US" sz="1200"/>
                        <a:t>given consideration.</a:t>
                      </a:r>
                      <a:endParaRPr lang="en-US" sz="1200" dirty="0"/>
                    </a:p>
                  </a:txBody>
                  <a:tcPr/>
                </a:tc>
                <a:tc>
                  <a:txBody>
                    <a:bodyPr/>
                    <a:lstStyle/>
                    <a:p>
                      <a:r>
                        <a:rPr lang="en-US" sz="1200"/>
                        <a:t>The customer is kept at bay, while the project is nearing finality.</a:t>
                      </a:r>
                      <a:endParaRPr lang="en-US"/>
                    </a:p>
                  </a:txBody>
                  <a:tcPr/>
                </a:tc>
                <a:extLst>
                  <a:ext uri="{0D108BD9-81ED-4DB2-BD59-A6C34878D82A}">
                    <a16:rowId xmlns:a16="http://schemas.microsoft.com/office/drawing/2014/main" val="3132098076"/>
                  </a:ext>
                </a:extLst>
              </a:tr>
              <a:tr h="477425">
                <a:tc>
                  <a:txBody>
                    <a:bodyPr/>
                    <a:lstStyle/>
                    <a:p>
                      <a:r>
                        <a:rPr lang="en-US" sz="1200" dirty="0"/>
                        <a:t>Time is less spent and more resources are allocated by reviewing </a:t>
                      </a:r>
                      <a:r>
                        <a:rPr lang="en-US" sz="1200"/>
                        <a:t>regular sprints during development.</a:t>
                      </a:r>
                      <a:endParaRPr lang="en-US"/>
                    </a:p>
                  </a:txBody>
                  <a:tcPr/>
                </a:tc>
                <a:tc>
                  <a:txBody>
                    <a:bodyPr/>
                    <a:lstStyle/>
                    <a:p>
                      <a:r>
                        <a:rPr lang="en-US" sz="1200"/>
                        <a:t>Extra time is spent reviewing the results, and if unsucessful the </a:t>
                      </a:r>
                      <a:r>
                        <a:rPr lang="en-US" sz="1200" dirty="0"/>
                        <a:t>project may have to be redone completely.</a:t>
                      </a:r>
                    </a:p>
                  </a:txBody>
                  <a:tcPr/>
                </a:tc>
                <a:extLst>
                  <a:ext uri="{0D108BD9-81ED-4DB2-BD59-A6C34878D82A}">
                    <a16:rowId xmlns:a16="http://schemas.microsoft.com/office/drawing/2014/main" val="3916725716"/>
                  </a:ext>
                </a:extLst>
              </a:tr>
              <a:tr h="477425">
                <a:tc>
                  <a:txBody>
                    <a:bodyPr/>
                    <a:lstStyle/>
                    <a:p>
                      <a:r>
                        <a:rPr lang="en-US" sz="1200"/>
                        <a:t>Workload is distributed across specialized teams, which allocates accountability for processes.</a:t>
                      </a:r>
                      <a:endParaRPr lang="en-US"/>
                    </a:p>
                  </a:txBody>
                  <a:tcPr/>
                </a:tc>
                <a:tc>
                  <a:txBody>
                    <a:bodyPr/>
                    <a:lstStyle/>
                    <a:p>
                      <a:r>
                        <a:rPr lang="en-US" sz="1200" dirty="0"/>
                        <a:t>Workload is driven by development phase, team is working closely </a:t>
                      </a:r>
                      <a:r>
                        <a:rPr lang="en-US" sz="1200"/>
                        <a:t>to the project.</a:t>
                      </a:r>
                      <a:endParaRPr lang="en-US"/>
                    </a:p>
                  </a:txBody>
                  <a:tcPr/>
                </a:tc>
                <a:extLst>
                  <a:ext uri="{0D108BD9-81ED-4DB2-BD59-A6C34878D82A}">
                    <a16:rowId xmlns:a16="http://schemas.microsoft.com/office/drawing/2014/main" val="1580582231"/>
                  </a:ext>
                </a:extLst>
              </a:tr>
              <a:tr h="477425">
                <a:tc>
                  <a:txBody>
                    <a:bodyPr/>
                    <a:lstStyle/>
                    <a:p>
                      <a:r>
                        <a:rPr lang="en-US" sz="1200" dirty="0"/>
                        <a:t>Scrum is designed for long-term complex project that require </a:t>
                      </a:r>
                      <a:r>
                        <a:rPr lang="en-US" sz="1200"/>
                        <a:t>small, maintainable marks to be hit during each phase.</a:t>
                      </a:r>
                      <a:endParaRPr lang="en-US"/>
                    </a:p>
                  </a:txBody>
                  <a:tcPr/>
                </a:tc>
                <a:tc>
                  <a:txBody>
                    <a:bodyPr/>
                    <a:lstStyle/>
                    <a:p>
                      <a:r>
                        <a:rPr lang="en-US" sz="1200"/>
                        <a:t>Waterfall projects are good short-term and rely on meeting the criteria of the technical documentation.</a:t>
                      </a:r>
                    </a:p>
                  </a:txBody>
                  <a:tcPr/>
                </a:tc>
                <a:extLst>
                  <a:ext uri="{0D108BD9-81ED-4DB2-BD59-A6C34878D82A}">
                    <a16:rowId xmlns:a16="http://schemas.microsoft.com/office/drawing/2014/main" val="2582564036"/>
                  </a:ext>
                </a:extLst>
              </a:tr>
              <a:tr h="666594">
                <a:tc>
                  <a:txBody>
                    <a:bodyPr/>
                    <a:lstStyle/>
                    <a:p>
                      <a:r>
                        <a:rPr lang="en-US" sz="1200" dirty="0"/>
                        <a:t>Stages of projects are undefined, meaning there is flexibility and </a:t>
                      </a:r>
                      <a:r>
                        <a:rPr lang="en-US" sz="1200"/>
                        <a:t>development is not constrained into each phase.</a:t>
                      </a:r>
                      <a:endParaRPr lang="en-US"/>
                    </a:p>
                  </a:txBody>
                  <a:tcPr/>
                </a:tc>
                <a:tc>
                  <a:txBody>
                    <a:bodyPr/>
                    <a:lstStyle/>
                    <a:p>
                      <a:r>
                        <a:rPr lang="en-US" sz="1200"/>
                        <a:t>Waterfall projects have defined phases and design constraints must be taken into consideration before proceeding into each phase.</a:t>
                      </a:r>
                      <a:endParaRPr lang="en-US"/>
                    </a:p>
                  </a:txBody>
                  <a:tcPr/>
                </a:tc>
                <a:extLst>
                  <a:ext uri="{0D108BD9-81ED-4DB2-BD59-A6C34878D82A}">
                    <a16:rowId xmlns:a16="http://schemas.microsoft.com/office/drawing/2014/main" val="3205272449"/>
                  </a:ext>
                </a:extLst>
              </a:tr>
              <a:tr h="855762">
                <a:tc>
                  <a:txBody>
                    <a:bodyPr/>
                    <a:lstStyle/>
                    <a:p>
                      <a:pPr lvl="0">
                        <a:buNone/>
                      </a:pPr>
                      <a:r>
                        <a:rPr lang="en-US" sz="1200"/>
                        <a:t>Scrum is flexible and the Agile methodology is built upon welcoming potential development changes and user feedback.</a:t>
                      </a:r>
                      <a:endParaRPr lang="en-US"/>
                    </a:p>
                  </a:txBody>
                  <a:tcPr/>
                </a:tc>
                <a:tc>
                  <a:txBody>
                    <a:bodyPr/>
                    <a:lstStyle/>
                    <a:p>
                      <a:r>
                        <a:rPr lang="en-US" sz="1200" dirty="0"/>
                        <a:t>Changes may be taken into consideration during the requirements phase. Further changes will impact the project greatly during the </a:t>
                      </a:r>
                      <a:r>
                        <a:rPr lang="en-US" sz="1200"/>
                        <a:t>stages of development. Change is time consuming and wastes resources.</a:t>
                      </a:r>
                      <a:endParaRPr lang="en-US"/>
                    </a:p>
                  </a:txBody>
                  <a:tcPr/>
                </a:tc>
                <a:extLst>
                  <a:ext uri="{0D108BD9-81ED-4DB2-BD59-A6C34878D82A}">
                    <a16:rowId xmlns:a16="http://schemas.microsoft.com/office/drawing/2014/main" val="237782656"/>
                  </a:ext>
                </a:extLst>
              </a:tr>
              <a:tr h="666594">
                <a:tc>
                  <a:txBody>
                    <a:bodyPr/>
                    <a:lstStyle/>
                    <a:p>
                      <a:r>
                        <a:rPr lang="en-US" sz="1200" dirty="0"/>
                        <a:t>Working Software is introduced to the userbase early on in </a:t>
                      </a:r>
                      <a:r>
                        <a:rPr lang="en-US" sz="1200"/>
                        <a:t>development which is why changes are necessary in order to make a successful product.</a:t>
                      </a:r>
                      <a:endParaRPr lang="en-US" sz="1200" dirty="0"/>
                    </a:p>
                  </a:txBody>
                  <a:tcPr/>
                </a:tc>
                <a:tc>
                  <a:txBody>
                    <a:bodyPr/>
                    <a:lstStyle/>
                    <a:p>
                      <a:r>
                        <a:rPr lang="en-US" sz="1200" dirty="0"/>
                        <a:t>Working Software is finalized after the development team has </a:t>
                      </a:r>
                      <a:r>
                        <a:rPr lang="en-US" sz="1200"/>
                        <a:t>completed the product. </a:t>
                      </a:r>
                      <a:endParaRPr lang="en-US" sz="1200" dirty="0"/>
                    </a:p>
                  </a:txBody>
                  <a:tcPr/>
                </a:tc>
                <a:extLst>
                  <a:ext uri="{0D108BD9-81ED-4DB2-BD59-A6C34878D82A}">
                    <a16:rowId xmlns:a16="http://schemas.microsoft.com/office/drawing/2014/main" val="305176457"/>
                  </a:ext>
                </a:extLst>
              </a:tr>
            </a:tbl>
          </a:graphicData>
        </a:graphic>
      </p:graphicFrame>
    </p:spTree>
    <p:extLst>
      <p:ext uri="{BB962C8B-B14F-4D97-AF65-F5344CB8AC3E}">
        <p14:creationId xmlns:p14="http://schemas.microsoft.com/office/powerpoint/2010/main" val="373054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10EF-CA33-4CC0-A225-3E9BF0B893C6}"/>
              </a:ext>
            </a:extLst>
          </p:cNvPr>
          <p:cNvSpPr>
            <a:spLocks noGrp="1"/>
          </p:cNvSpPr>
          <p:nvPr>
            <p:ph type="title"/>
          </p:nvPr>
        </p:nvSpPr>
        <p:spPr/>
        <p:txBody>
          <a:bodyPr/>
          <a:lstStyle/>
          <a:p>
            <a:r>
              <a:rPr lang="en-US"/>
              <a:t>Roles of the SCRUM  Team</a:t>
            </a:r>
            <a:endParaRPr lang="en-US" dirty="0"/>
          </a:p>
        </p:txBody>
      </p:sp>
      <p:sp>
        <p:nvSpPr>
          <p:cNvPr id="3" name="Content Placeholder 2">
            <a:extLst>
              <a:ext uri="{FF2B5EF4-FFF2-40B4-BE49-F238E27FC236}">
                <a16:creationId xmlns:a16="http://schemas.microsoft.com/office/drawing/2014/main" id="{1F58A4E7-B660-49F0-BFD2-E8823A27D857}"/>
              </a:ext>
            </a:extLst>
          </p:cNvPr>
          <p:cNvSpPr>
            <a:spLocks noGrp="1"/>
          </p:cNvSpPr>
          <p:nvPr>
            <p:ph idx="1"/>
          </p:nvPr>
        </p:nvSpPr>
        <p:spPr/>
        <p:txBody>
          <a:bodyPr vert="horz" lIns="0" tIns="45720" rIns="0" bIns="45720" rtlCol="0" anchor="t">
            <a:normAutofit/>
          </a:bodyPr>
          <a:lstStyle/>
          <a:p>
            <a:pPr marL="0" indent="0">
              <a:buNone/>
            </a:pPr>
            <a:r>
              <a:rPr lang="en-US" dirty="0"/>
              <a:t>The roles of the Scrum Team are as follows:</a:t>
            </a:r>
          </a:p>
          <a:p>
            <a:pPr marL="383540" lvl="1"/>
            <a:r>
              <a:rPr lang="en-US" dirty="0"/>
              <a:t>Project Owner</a:t>
            </a:r>
          </a:p>
          <a:p>
            <a:pPr marL="383540" lvl="1"/>
            <a:r>
              <a:rPr lang="en-US" dirty="0"/>
              <a:t>Scrum Master</a:t>
            </a:r>
          </a:p>
          <a:p>
            <a:pPr marL="383540" lvl="1"/>
            <a:r>
              <a:rPr lang="en-US" dirty="0"/>
              <a:t>Development  Team</a:t>
            </a:r>
          </a:p>
        </p:txBody>
      </p:sp>
    </p:spTree>
    <p:extLst>
      <p:ext uri="{BB962C8B-B14F-4D97-AF65-F5344CB8AC3E}">
        <p14:creationId xmlns:p14="http://schemas.microsoft.com/office/powerpoint/2010/main" val="67169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FDE-9A33-4A45-90B2-64AEA88A7344}"/>
              </a:ext>
            </a:extLst>
          </p:cNvPr>
          <p:cNvSpPr>
            <a:spLocks noGrp="1"/>
          </p:cNvSpPr>
          <p:nvPr>
            <p:ph type="title"/>
          </p:nvPr>
        </p:nvSpPr>
        <p:spPr/>
        <p:txBody>
          <a:bodyPr/>
          <a:lstStyle/>
          <a:p>
            <a:r>
              <a:rPr lang="en-US" dirty="0"/>
              <a:t>Product Owner Responsibilities</a:t>
            </a:r>
          </a:p>
        </p:txBody>
      </p:sp>
      <p:sp>
        <p:nvSpPr>
          <p:cNvPr id="3" name="Content Placeholder 2">
            <a:extLst>
              <a:ext uri="{FF2B5EF4-FFF2-40B4-BE49-F238E27FC236}">
                <a16:creationId xmlns:a16="http://schemas.microsoft.com/office/drawing/2014/main" id="{E7011440-34A2-4C13-84E9-52C5D574AC3B}"/>
              </a:ext>
            </a:extLst>
          </p:cNvPr>
          <p:cNvSpPr>
            <a:spLocks noGrp="1"/>
          </p:cNvSpPr>
          <p:nvPr>
            <p:ph idx="1"/>
          </p:nvPr>
        </p:nvSpPr>
        <p:spPr/>
        <p:txBody>
          <a:bodyPr vert="horz" lIns="0" tIns="45720" rIns="0" bIns="45720" rtlCol="0" anchor="t">
            <a:normAutofit/>
          </a:bodyPr>
          <a:lstStyle/>
          <a:p>
            <a:pPr marL="383540" lvl="1"/>
            <a:r>
              <a:rPr lang="en-US" dirty="0"/>
              <a:t>Defines the "Vision"</a:t>
            </a:r>
          </a:p>
          <a:p>
            <a:pPr marL="200660" lvl="1" indent="0">
              <a:buNone/>
            </a:pPr>
            <a:r>
              <a:rPr lang="en-US" sz="1200" dirty="0"/>
              <a:t>The Product Ower's main duty is to define goals and create a vision for the project. The Product Owner is the liaison between stakeholders and the development team.</a:t>
            </a:r>
          </a:p>
          <a:p>
            <a:pPr marL="372110" lvl="1" indent="-171450"/>
            <a:r>
              <a:rPr lang="en-US" dirty="0"/>
              <a:t>Manages the product Back Log</a:t>
            </a:r>
          </a:p>
          <a:p>
            <a:pPr marL="200660" lvl="1" indent="0">
              <a:buNone/>
            </a:pPr>
            <a:r>
              <a:rPr lang="en-US" sz="1200" dirty="0"/>
              <a:t>Another assignment with key importance is managing the Back Log. This acts as the TO-DO list of objectives that must be met. This is a list of priorities that is always subject to change and so it must be maintained constantly.</a:t>
            </a:r>
          </a:p>
          <a:p>
            <a:pPr marL="372110" lvl="1" indent="-171450"/>
            <a:r>
              <a:rPr lang="en-US" dirty="0"/>
              <a:t>Prioritizing Needs</a:t>
            </a:r>
          </a:p>
          <a:p>
            <a:pPr marL="200660" lvl="1" indent="0">
              <a:buNone/>
            </a:pPr>
            <a:r>
              <a:rPr lang="en-US" sz="1200" dirty="0"/>
              <a:t>Between the needs of the consumer and the needs of the development team, the Product Owner must prioritize the accommodations between both sides of the product.</a:t>
            </a:r>
          </a:p>
        </p:txBody>
      </p:sp>
    </p:spTree>
    <p:extLst>
      <p:ext uri="{BB962C8B-B14F-4D97-AF65-F5344CB8AC3E}">
        <p14:creationId xmlns:p14="http://schemas.microsoft.com/office/powerpoint/2010/main" val="3852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FDE-9A33-4A45-90B2-64AEA88A7344}"/>
              </a:ext>
            </a:extLst>
          </p:cNvPr>
          <p:cNvSpPr>
            <a:spLocks noGrp="1"/>
          </p:cNvSpPr>
          <p:nvPr>
            <p:ph type="title"/>
          </p:nvPr>
        </p:nvSpPr>
        <p:spPr/>
        <p:txBody>
          <a:bodyPr/>
          <a:lstStyle/>
          <a:p>
            <a:r>
              <a:rPr lang="en-US" dirty="0"/>
              <a:t>Scrum Master Responsibilities</a:t>
            </a:r>
          </a:p>
        </p:txBody>
      </p:sp>
      <p:sp>
        <p:nvSpPr>
          <p:cNvPr id="3" name="Content Placeholder 2">
            <a:extLst>
              <a:ext uri="{FF2B5EF4-FFF2-40B4-BE49-F238E27FC236}">
                <a16:creationId xmlns:a16="http://schemas.microsoft.com/office/drawing/2014/main" id="{E7011440-34A2-4C13-84E9-52C5D574AC3B}"/>
              </a:ext>
            </a:extLst>
          </p:cNvPr>
          <p:cNvSpPr>
            <a:spLocks noGrp="1"/>
          </p:cNvSpPr>
          <p:nvPr>
            <p:ph idx="1"/>
          </p:nvPr>
        </p:nvSpPr>
        <p:spPr/>
        <p:txBody>
          <a:bodyPr vert="horz" lIns="0" tIns="45720" rIns="0" bIns="45720" rtlCol="0" anchor="t">
            <a:normAutofit/>
          </a:bodyPr>
          <a:lstStyle/>
          <a:p>
            <a:pPr marL="383540" lvl="1"/>
            <a:r>
              <a:rPr lang="en-US" dirty="0"/>
              <a:t>Leads the Team Members</a:t>
            </a:r>
          </a:p>
          <a:p>
            <a:pPr marL="200660" lvl="1" indent="0">
              <a:buNone/>
            </a:pPr>
            <a:r>
              <a:rPr lang="en-US" sz="1200" dirty="0"/>
              <a:t>The Scrum Master is typically a developer with an extensive background developing software distributions. The primary role is to encourage the development team and to share their wisdom on software development.</a:t>
            </a:r>
          </a:p>
          <a:p>
            <a:pPr marL="372110" lvl="1" indent="-171450"/>
            <a:r>
              <a:rPr lang="en-US" dirty="0"/>
              <a:t>Hosts the daily "Stand-Up" meeting</a:t>
            </a:r>
          </a:p>
          <a:p>
            <a:pPr marL="200660" lvl="1" indent="0">
              <a:buNone/>
            </a:pPr>
            <a:r>
              <a:rPr lang="en-US" sz="1200" dirty="0"/>
              <a:t>It's a daily responsibility that the Scrum Master retains communication between The Product Owner and The Development Team. As such, a Scrum meeting shall take place, their objective here is to facilitate the collaboration between all entities involved. The Three Big Questions will be asked. "What did you do yesterday?", "What will you do today?", &amp; "Is anything limiting your progress?"</a:t>
            </a:r>
          </a:p>
          <a:p>
            <a:pPr marL="372110" lvl="1" indent="-171450"/>
            <a:r>
              <a:rPr lang="en-US" dirty="0"/>
              <a:t>Assist with Product Backlog</a:t>
            </a:r>
          </a:p>
          <a:p>
            <a:pPr marL="200660" lvl="1" indent="0">
              <a:buNone/>
            </a:pPr>
            <a:r>
              <a:rPr lang="en-US" sz="1200" dirty="0"/>
              <a:t>The Product Backlog is a live document containing the status of the project and so, the Scrum Master will go through the checklist and mark the objectives that were complied with.</a:t>
            </a:r>
          </a:p>
        </p:txBody>
      </p:sp>
    </p:spTree>
    <p:extLst>
      <p:ext uri="{BB962C8B-B14F-4D97-AF65-F5344CB8AC3E}">
        <p14:creationId xmlns:p14="http://schemas.microsoft.com/office/powerpoint/2010/main" val="13872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FDE-9A33-4A45-90B2-64AEA88A7344}"/>
              </a:ext>
            </a:extLst>
          </p:cNvPr>
          <p:cNvSpPr>
            <a:spLocks noGrp="1"/>
          </p:cNvSpPr>
          <p:nvPr>
            <p:ph type="title"/>
          </p:nvPr>
        </p:nvSpPr>
        <p:spPr/>
        <p:txBody>
          <a:bodyPr/>
          <a:lstStyle/>
          <a:p>
            <a:r>
              <a:rPr lang="en-US" dirty="0"/>
              <a:t>Developer Responsibilities</a:t>
            </a:r>
          </a:p>
        </p:txBody>
      </p:sp>
      <p:sp>
        <p:nvSpPr>
          <p:cNvPr id="3" name="Content Placeholder 2">
            <a:extLst>
              <a:ext uri="{FF2B5EF4-FFF2-40B4-BE49-F238E27FC236}">
                <a16:creationId xmlns:a16="http://schemas.microsoft.com/office/drawing/2014/main" id="{E7011440-34A2-4C13-84E9-52C5D574AC3B}"/>
              </a:ext>
            </a:extLst>
          </p:cNvPr>
          <p:cNvSpPr>
            <a:spLocks noGrp="1"/>
          </p:cNvSpPr>
          <p:nvPr>
            <p:ph idx="1"/>
          </p:nvPr>
        </p:nvSpPr>
        <p:spPr/>
        <p:txBody>
          <a:bodyPr vert="horz" lIns="0" tIns="45720" rIns="0" bIns="45720" rtlCol="0" anchor="t">
            <a:normAutofit/>
          </a:bodyPr>
          <a:lstStyle/>
          <a:p>
            <a:pPr marL="383540" lvl="1"/>
            <a:r>
              <a:rPr lang="en-US" dirty="0"/>
              <a:t>Software Development</a:t>
            </a:r>
          </a:p>
          <a:p>
            <a:pPr marL="200660" lvl="1" indent="0">
              <a:buNone/>
            </a:pPr>
            <a:r>
              <a:rPr lang="en-US" sz="1200" dirty="0"/>
              <a:t>The Developer may have some or entry-level experience developing software distributions. The primary role is to implement the development of the software and ensuring the code is clean, maintainable, and necessary towards development.</a:t>
            </a:r>
          </a:p>
          <a:p>
            <a:pPr marL="372110" lvl="1" indent="-171450"/>
            <a:r>
              <a:rPr lang="en-US" dirty="0"/>
              <a:t>Project Management</a:t>
            </a:r>
          </a:p>
          <a:p>
            <a:pPr marL="200660" lvl="1" indent="0">
              <a:buNone/>
            </a:pPr>
            <a:r>
              <a:rPr lang="en-US" sz="1200" dirty="0"/>
              <a:t>The Development Team must interact with the needs of the users as well as taking responsibility for maintaining their estimations, progress, complying with objectives, and reporting progress. </a:t>
            </a:r>
          </a:p>
          <a:p>
            <a:pPr marL="200660" lvl="1" indent="0">
              <a:buNone/>
            </a:pPr>
            <a:r>
              <a:rPr lang="en-US" dirty="0"/>
              <a:t>Teamwork</a:t>
            </a:r>
          </a:p>
          <a:p>
            <a:pPr marL="200660" lvl="1" indent="0">
              <a:buNone/>
            </a:pPr>
            <a:r>
              <a:rPr lang="en-US" sz="1200" dirty="0"/>
              <a:t>The Developers must work together in order to collaborate their efforts into one distributable product. That means taking accountability for the code produced and sharing the effort. </a:t>
            </a:r>
          </a:p>
          <a:p>
            <a:pPr marL="372110" lvl="1" indent="-171450"/>
            <a:r>
              <a:rPr lang="en-US" dirty="0"/>
              <a:t>"Tester" sub-role</a:t>
            </a:r>
          </a:p>
          <a:p>
            <a:pPr marL="200660" lvl="1" indent="0">
              <a:buNone/>
            </a:pPr>
            <a:r>
              <a:rPr lang="en-US" sz="1200" dirty="0"/>
              <a:t>Establishing testing parameters to meet product and quality expectations. Taking in the users perspective into account they must ensure that the distribution is produced with assured quality. </a:t>
            </a:r>
            <a:endParaRPr lang="en-US" dirty="0"/>
          </a:p>
        </p:txBody>
      </p:sp>
    </p:spTree>
    <p:extLst>
      <p:ext uri="{BB962C8B-B14F-4D97-AF65-F5344CB8AC3E}">
        <p14:creationId xmlns:p14="http://schemas.microsoft.com/office/powerpoint/2010/main" val="73745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FDE-9A33-4A45-90B2-64AEA88A7344}"/>
              </a:ext>
            </a:extLst>
          </p:cNvPr>
          <p:cNvSpPr>
            <a:spLocks noGrp="1"/>
          </p:cNvSpPr>
          <p:nvPr>
            <p:ph type="title"/>
          </p:nvPr>
        </p:nvSpPr>
        <p:spPr/>
        <p:txBody>
          <a:bodyPr/>
          <a:lstStyle/>
          <a:p>
            <a:r>
              <a:rPr lang="en-US" dirty="0">
                <a:ea typeface="+mj-lt"/>
                <a:cs typeface="+mj-lt"/>
              </a:rPr>
              <a:t>Software Development Lifecycle in Agile</a:t>
            </a:r>
            <a:endParaRPr lang="en-US" dirty="0"/>
          </a:p>
        </p:txBody>
      </p:sp>
      <p:sp>
        <p:nvSpPr>
          <p:cNvPr id="3" name="Content Placeholder 2">
            <a:extLst>
              <a:ext uri="{FF2B5EF4-FFF2-40B4-BE49-F238E27FC236}">
                <a16:creationId xmlns:a16="http://schemas.microsoft.com/office/drawing/2014/main" id="{E7011440-34A2-4C13-84E9-52C5D574AC3B}"/>
              </a:ext>
            </a:extLst>
          </p:cNvPr>
          <p:cNvSpPr>
            <a:spLocks noGrp="1"/>
          </p:cNvSpPr>
          <p:nvPr>
            <p:ph idx="1"/>
          </p:nvPr>
        </p:nvSpPr>
        <p:spPr/>
        <p:txBody>
          <a:bodyPr vert="horz" lIns="0" tIns="45720" rIns="0" bIns="45720" rtlCol="0" anchor="t">
            <a:normAutofit/>
          </a:bodyPr>
          <a:lstStyle/>
          <a:p>
            <a:pPr marL="383540" lvl="1"/>
            <a:r>
              <a:rPr lang="en-US" dirty="0"/>
              <a:t>Concept &amp; Inception</a:t>
            </a:r>
          </a:p>
          <a:p>
            <a:pPr marL="200660" lvl="1" indent="0">
              <a:buNone/>
            </a:pPr>
            <a:r>
              <a:rPr lang="en-US" sz="1200" dirty="0"/>
              <a:t>The project is conceptualized and is taken into consideration based on identifying the needs of the user. The project is then established by initializing funding and hiring team members.</a:t>
            </a:r>
          </a:p>
          <a:p>
            <a:pPr marL="372110" lvl="1" indent="-171450"/>
            <a:r>
              <a:rPr lang="en-US" dirty="0"/>
              <a:t>Construction Iterations</a:t>
            </a:r>
          </a:p>
          <a:p>
            <a:pPr marL="200660" lvl="1" indent="0">
              <a:buNone/>
            </a:pPr>
            <a:r>
              <a:rPr lang="en-US" sz="1200" dirty="0"/>
              <a:t>The Development Team must work to deliver functional software based on concepts, iteration requirements, and feedback.</a:t>
            </a:r>
          </a:p>
          <a:p>
            <a:pPr marL="200660" lvl="1" indent="0">
              <a:buNone/>
            </a:pPr>
            <a:r>
              <a:rPr lang="en-US" dirty="0"/>
              <a:t>Release &amp; Transition</a:t>
            </a:r>
          </a:p>
          <a:p>
            <a:pPr marL="200660" lvl="1" indent="0">
              <a:buNone/>
            </a:pPr>
            <a:r>
              <a:rPr lang="en-US" sz="1200" dirty="0"/>
              <a:t>Quality Assurance testing occurs during the Release phase as well as training, documentation development, and preparations for final release.  During this method, the product will see its final release and will begin production.</a:t>
            </a:r>
          </a:p>
          <a:p>
            <a:pPr marL="372110" lvl="1" indent="-171450"/>
            <a:r>
              <a:rPr lang="en-US" dirty="0"/>
              <a:t>Production &amp; Retirement</a:t>
            </a:r>
          </a:p>
          <a:p>
            <a:pPr marL="200660" lvl="1" indent="0">
              <a:buNone/>
            </a:pPr>
            <a:r>
              <a:rPr lang="en-US" sz="1200" dirty="0"/>
              <a:t>Finally, the product will have established long-term support and will operate and support release and software updates until the product is not sustainable.  </a:t>
            </a:r>
            <a:endParaRPr lang="en-US"/>
          </a:p>
        </p:txBody>
      </p:sp>
    </p:spTree>
    <p:extLst>
      <p:ext uri="{BB962C8B-B14F-4D97-AF65-F5344CB8AC3E}">
        <p14:creationId xmlns:p14="http://schemas.microsoft.com/office/powerpoint/2010/main" val="231184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FDE-9A33-4A45-90B2-64AEA88A7344}"/>
              </a:ext>
            </a:extLst>
          </p:cNvPr>
          <p:cNvSpPr>
            <a:spLocks noGrp="1"/>
          </p:cNvSpPr>
          <p:nvPr>
            <p:ph type="title"/>
          </p:nvPr>
        </p:nvSpPr>
        <p:spPr/>
        <p:txBody>
          <a:bodyPr/>
          <a:lstStyle/>
          <a:p>
            <a:r>
              <a:rPr lang="en-US" dirty="0">
                <a:ea typeface="+mj-lt"/>
                <a:cs typeface="+mj-lt"/>
              </a:rPr>
              <a:t>SDLC in Waterfall Comparison</a:t>
            </a:r>
            <a:endParaRPr lang="en-US" dirty="0"/>
          </a:p>
        </p:txBody>
      </p:sp>
      <p:sp>
        <p:nvSpPr>
          <p:cNvPr id="3" name="Content Placeholder 2">
            <a:extLst>
              <a:ext uri="{FF2B5EF4-FFF2-40B4-BE49-F238E27FC236}">
                <a16:creationId xmlns:a16="http://schemas.microsoft.com/office/drawing/2014/main" id="{E7011440-34A2-4C13-84E9-52C5D574AC3B}"/>
              </a:ext>
            </a:extLst>
          </p:cNvPr>
          <p:cNvSpPr>
            <a:spLocks noGrp="1"/>
          </p:cNvSpPr>
          <p:nvPr>
            <p:ph idx="1"/>
          </p:nvPr>
        </p:nvSpPr>
        <p:spPr/>
        <p:txBody>
          <a:bodyPr vert="horz" lIns="0" tIns="45720" rIns="0" bIns="45720" rtlCol="0" anchor="t">
            <a:normAutofit/>
          </a:bodyPr>
          <a:lstStyle/>
          <a:p>
            <a:pPr marL="383540" lvl="1"/>
            <a:r>
              <a:rPr lang="en-US" dirty="0"/>
              <a:t>System/Software Requirements</a:t>
            </a:r>
          </a:p>
          <a:p>
            <a:pPr marL="200660" lvl="1" indent="0">
              <a:buNone/>
            </a:pPr>
            <a:r>
              <a:rPr lang="en-US" sz="1200" dirty="0"/>
              <a:t>The project is defined by the requirements of the system and the software. Here is where the "can-dos" and "</a:t>
            </a:r>
            <a:r>
              <a:rPr lang="en-US" sz="1200" dirty="0" err="1"/>
              <a:t>cannots</a:t>
            </a:r>
            <a:r>
              <a:rPr lang="en-US" sz="1200" dirty="0"/>
              <a:t>" occur. Due to limitations in hardware. In the modern era, this constrain is not considered as much, but is still fundamental to building a product.</a:t>
            </a:r>
          </a:p>
          <a:p>
            <a:pPr marL="372110" lvl="1" indent="-171450"/>
            <a:r>
              <a:rPr lang="en-US" dirty="0"/>
              <a:t>Analysis</a:t>
            </a:r>
          </a:p>
          <a:p>
            <a:pPr marL="200660" lvl="1" indent="0">
              <a:buNone/>
            </a:pPr>
            <a:r>
              <a:rPr lang="en-US" sz="1200" dirty="0"/>
              <a:t>Planning and staffing of the development team, specification in terms of development kits, code design, etc. </a:t>
            </a:r>
          </a:p>
          <a:p>
            <a:pPr marL="200660" lvl="1" indent="0">
              <a:buNone/>
            </a:pPr>
            <a:r>
              <a:rPr lang="en-US" dirty="0"/>
              <a:t>Program Design/Coding</a:t>
            </a:r>
          </a:p>
          <a:p>
            <a:pPr marL="200660" lvl="1" indent="0">
              <a:buNone/>
            </a:pPr>
            <a:r>
              <a:rPr lang="en-US" sz="1200" dirty="0"/>
              <a:t>Program design is implemented and is executed through the development team. </a:t>
            </a:r>
          </a:p>
          <a:p>
            <a:pPr marL="372110" lvl="1" indent="-171450"/>
            <a:r>
              <a:rPr lang="en-US" dirty="0"/>
              <a:t>Testing, Operations, and Final Review</a:t>
            </a:r>
          </a:p>
          <a:p>
            <a:pPr marL="200660" lvl="1" indent="0">
              <a:buNone/>
            </a:pPr>
            <a:r>
              <a:rPr lang="en-US" sz="1200" dirty="0"/>
              <a:t>Compared to Agile, these steps are somewhat backward in comparison. The testing and operations stage assures that the program is in working condition, and meets the specifications as desired. The final review identifies the requirements specified at the beginning of production, if requirements are not met, production resumes until the product is final. This is the downfall of this methodology in comparison, if this was an Agile project any workable code could be distributed, however instead of a final hearsay from the review, user feedback is integrated into the product instead.</a:t>
            </a:r>
          </a:p>
        </p:txBody>
      </p:sp>
    </p:spTree>
    <p:extLst>
      <p:ext uri="{BB962C8B-B14F-4D97-AF65-F5344CB8AC3E}">
        <p14:creationId xmlns:p14="http://schemas.microsoft.com/office/powerpoint/2010/main" val="1158808586"/>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E3532"/>
      </a:dk2>
      <a:lt2>
        <a:srgbClr val="E8E4E2"/>
      </a:lt2>
      <a:accent1>
        <a:srgbClr val="4DA3C3"/>
      </a:accent1>
      <a:accent2>
        <a:srgbClr val="3BB1A0"/>
      </a:accent2>
      <a:accent3>
        <a:srgbClr val="47B476"/>
      </a:accent3>
      <a:accent4>
        <a:srgbClr val="3BB13D"/>
      </a:accent4>
      <a:accent5>
        <a:srgbClr val="70B145"/>
      </a:accent5>
      <a:accent6>
        <a:srgbClr val="95AA38"/>
      </a:accent6>
      <a:hlink>
        <a:srgbClr val="BF613F"/>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AGILE METHODOLOGY</vt:lpstr>
      <vt:lpstr>Why choose Agile?</vt:lpstr>
      <vt:lpstr>Scrum V.S. Waterfall</vt:lpstr>
      <vt:lpstr>Roles of the SCRUM  Team</vt:lpstr>
      <vt:lpstr>Product Owner Responsibilities</vt:lpstr>
      <vt:lpstr>Scrum Master Responsibilities</vt:lpstr>
      <vt:lpstr>Developer Responsibilities</vt:lpstr>
      <vt:lpstr>Software Development Lifecycle in Agile</vt:lpstr>
      <vt:lpstr>SDLC in Waterfall Comparison</vt:lpstr>
      <vt:lpstr>Agile or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516</cp:revision>
  <dcterms:created xsi:type="dcterms:W3CDTF">2021-10-17T06:43:03Z</dcterms:created>
  <dcterms:modified xsi:type="dcterms:W3CDTF">2021-10-17T09:06:39Z</dcterms:modified>
</cp:coreProperties>
</file>