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84" r:id="rId7"/>
    <p:sldId id="265" r:id="rId8"/>
    <p:sldId id="266" r:id="rId9"/>
    <p:sldId id="267" r:id="rId10"/>
    <p:sldId id="285" r:id="rId11"/>
    <p:sldId id="263" r:id="rId12"/>
    <p:sldId id="268" r:id="rId13"/>
    <p:sldId id="269" r:id="rId14"/>
    <p:sldId id="286" r:id="rId15"/>
    <p:sldId id="264" r:id="rId16"/>
    <p:sldId id="270" r:id="rId17"/>
    <p:sldId id="271" r:id="rId18"/>
    <p:sldId id="287" r:id="rId19"/>
    <p:sldId id="262" r:id="rId20"/>
    <p:sldId id="272" r:id="rId21"/>
    <p:sldId id="273" r:id="rId22"/>
    <p:sldId id="274" r:id="rId23"/>
    <p:sldId id="288" r:id="rId24"/>
    <p:sldId id="276" r:id="rId25"/>
    <p:sldId id="278" r:id="rId26"/>
    <p:sldId id="279" r:id="rId27"/>
    <p:sldId id="289" r:id="rId28"/>
    <p:sldId id="277" r:id="rId29"/>
    <p:sldId id="281" r:id="rId30"/>
    <p:sldId id="280" r:id="rId31"/>
    <p:sldId id="290" r:id="rId32"/>
    <p:sldId id="275" r:id="rId33"/>
    <p:sldId id="282" r:id="rId34"/>
    <p:sldId id="283" r:id="rId35"/>
  </p:sldIdLst>
  <p:sldSz cx="12192000" cy="6858000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C8"/>
    <a:srgbClr val="282F39"/>
    <a:srgbClr val="397C99"/>
    <a:srgbClr val="B9AE92"/>
    <a:srgbClr val="475981"/>
    <a:srgbClr val="4A9CB4"/>
    <a:srgbClr val="C9CFA5"/>
    <a:srgbClr val="041F54"/>
    <a:srgbClr val="FFDD56"/>
    <a:srgbClr val="FF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FE4-DB54-4B01-A3C3-B87B5A30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FB2C-D2E6-4272-9632-4E68A22E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l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97AE-0DDD-422D-9F76-9795F24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1DFA-3F48-43DD-BD57-56953C9F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7FF1-3D13-44F6-938E-013ABC9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8128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AC6C-E39F-4399-884A-16654EE2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3E949-A72B-4895-A6E0-8B2B21B02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8667-58FB-462F-8AC4-1AB0ED30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052-DE2E-4A5C-A3EF-D4A58E7D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0812-339E-4FE5-94F5-917D5BD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364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CA157-269B-4B28-A4B7-71CAC2D19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53EF-882A-403E-9A9A-1C1515A3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C11F-5E79-4D2C-A0BB-69E65070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838-B5B8-46E0-A659-15876239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F086-E31A-4702-9AAA-A0D62D4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211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0156-26D2-4A94-9002-6B3E9D7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3078-4642-4B83-B281-9EB7592C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7C5E-476E-49D1-A8C6-D553ABFD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9AAB-6099-4430-8565-F4E40290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8334-4EC6-423D-A1CF-47D9736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2641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93FF-403F-44E5-9544-403F3F6D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DB573-8CF1-4C78-9CE5-5322D26B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C928-1D8F-4198-A2A3-0B0825A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6971-8D0B-439E-A89B-8D160C4F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7576-77A3-4C74-A685-FE6D89BD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860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8FD5-FCFC-430B-9EF0-FC536C08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4467-DD51-40CF-9186-63CF1ADC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F07BD-4797-4630-A6F2-84A80C4B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92274-44BC-4141-8C41-424E339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A1B9E-B945-4285-886B-525EE40E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5C14-2C1C-436E-9A01-E683FFF7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285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FAD7-B150-4C3B-8AD4-F3F62502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88CE2-2BF9-4860-B097-DF1C87C4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1550-26CF-41E6-BF8C-84555A14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68229-FFF3-4F47-9B05-8D76A591C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37BFB-3AF8-428B-B5F1-308D8265C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5F71B-904E-428E-86D2-862CCFC9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7885-190C-4807-9DEF-5CD87A5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E5C3-F335-427A-8E42-C1A2096E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46330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EDD-1C6C-4CD5-A859-A3F3220E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1E403-5E13-4617-8474-73CBACBF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6702E-EB67-4733-A290-FC7CEF17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80E7-DFAE-435B-9618-D4118A7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025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39F6-8E72-4476-B494-6D9F877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79236-08C7-42F2-B7B1-B87686F7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4997-5D17-4419-AE37-9EAC28DA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973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0D50-EDC9-4F0E-8400-2B242A9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896-BF87-424D-B7A8-A619971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0946-E767-4A24-B8E4-3FFFE746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D018-5A51-46F2-868F-4580F7D4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1CD4-9A04-4C9E-8B17-99303E06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6D86-9CBB-4B08-8A11-35128B99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1405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D06-8509-42C3-BF66-53D6223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F666-A41E-445B-86C3-B9DD7109C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C304-7ACB-44A6-BF90-885E557D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4F6E-E1B4-49E0-984A-5616FC37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F1AA-B104-4A48-9D6A-9E88AC7D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CFD17-D53A-45CD-9E5B-8CF64C5B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5005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A2C64-2580-42D6-824D-DBDF0FE1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l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5DA2-7911-4380-AF46-4EAB2CCD8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9E89-C163-4C6F-8395-A0FE2E267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B7A4-13E1-4C80-AA5D-68F68071D10E}" type="datetimeFigureOut">
              <a:rPr lang="fil-PH" smtClean="0"/>
              <a:t>2/12/2024</a:t>
            </a:fld>
            <a:endParaRPr lang="fil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5F2E-5AE6-468A-BC28-8D59B27DF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C583-186B-4E76-A14D-8EAA8BD32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BC12-FA2C-4B18-AEA6-FADF474750A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7473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6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8E9424-AECA-4BEB-8891-AA29BC9E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1059"/>
            <a:ext cx="121920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COOL_UP_SLOPE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COOL_UP_OFFSET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COOL_DOWN_SLOPE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COOL_DOWN_OFFSET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35880D-9910-4AE8-B3EF-3CD0664352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4EA766-680A-4E75-AC56-D7084225D1E2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93DD25-416C-43C7-BA6C-CDD413AB3E10}"/>
              </a:ext>
            </a:extLst>
          </p:cNvPr>
          <p:cNvGrpSpPr/>
          <p:nvPr/>
        </p:nvGrpSpPr>
        <p:grpSpPr>
          <a:xfrm>
            <a:off x="6503193" y="2135897"/>
            <a:ext cx="5334285" cy="2586203"/>
            <a:chOff x="6414052" y="747571"/>
            <a:chExt cx="5334285" cy="25862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1F6EF6-1605-4042-82DC-04B0D12EDB8E}"/>
                </a:ext>
              </a:extLst>
            </p:cNvPr>
            <p:cNvGrpSpPr/>
            <p:nvPr/>
          </p:nvGrpSpPr>
          <p:grpSpPr>
            <a:xfrm>
              <a:off x="6414052" y="747571"/>
              <a:ext cx="5334285" cy="2586203"/>
              <a:chOff x="6414052" y="225287"/>
              <a:chExt cx="5334285" cy="258620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6AB003-E278-4DF8-9723-78480629A6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grayscl/>
              </a:blip>
              <a:srcRect l="4789" t="8319" r="28660" b="51952"/>
              <a:stretch/>
            </p:blipFill>
            <p:spPr>
              <a:xfrm>
                <a:off x="6414052" y="225287"/>
                <a:ext cx="5334285" cy="2586203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AB99704-9D93-4E72-BF53-14C8DC282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1091" y="576594"/>
                <a:ext cx="806450" cy="1575421"/>
              </a:xfrm>
              <a:prstGeom prst="line">
                <a:avLst/>
              </a:prstGeom>
              <a:ln w="38100">
                <a:solidFill>
                  <a:srgbClr val="74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996F45-D99B-4CAA-B460-634E393A7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3373" y="1086649"/>
              <a:ext cx="806450" cy="1575421"/>
            </a:xfrm>
            <a:prstGeom prst="line">
              <a:avLst/>
            </a:prstGeom>
            <a:ln w="38100">
              <a:solidFill>
                <a:srgbClr val="74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308FFA-CC25-4F34-B769-3166906F6417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80" y="2662070"/>
              <a:ext cx="1207293" cy="12229"/>
            </a:xfrm>
            <a:prstGeom prst="line">
              <a:avLst/>
            </a:prstGeom>
            <a:ln w="38100">
              <a:solidFill>
                <a:srgbClr val="74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BC35D-57AD-43D3-B8BE-7C2D22CB75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7541" y="2662070"/>
              <a:ext cx="2022159" cy="12230"/>
            </a:xfrm>
            <a:prstGeom prst="line">
              <a:avLst/>
            </a:prstGeom>
            <a:ln w="38100">
              <a:solidFill>
                <a:srgbClr val="74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7F325-BFAB-4B34-84EA-A15FCB7DE49D}"/>
              </a:ext>
            </a:extLst>
          </p:cNvPr>
          <p:cNvSpPr/>
          <p:nvPr/>
        </p:nvSpPr>
        <p:spPr>
          <a:xfrm>
            <a:off x="361043" y="4743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l-PH" dirty="0"/>
              <a:t>double CoolMF (double temp)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 (((temp &gt;= 0) &amp;&amp; (temp &lt; 30)) || (temp &gt;= 70))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30) &amp;&amp; (temp &lt; 50))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(Coolup_Slope * temp) + Coolup_Offset;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50) &amp;&amp; (temp &lt; 70))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(Cooldown_Slope * temp) + Cooldown_Offset;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44DB3-7D94-419E-8136-0262D6CDE9A5}"/>
              </a:ext>
            </a:extLst>
          </p:cNvPr>
          <p:cNvSpPr txBox="1"/>
          <p:nvPr/>
        </p:nvSpPr>
        <p:spPr>
          <a:xfrm>
            <a:off x="6344177" y="4352769"/>
            <a:ext cx="225648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74FFFF"/>
                </a:solidFill>
              </a:rPr>
              <a:t>temp &gt;= 0 &amp;&amp; temp &lt; 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185C6-6DC8-47B6-A222-BFB6055706E3}"/>
              </a:ext>
            </a:extLst>
          </p:cNvPr>
          <p:cNvSpPr txBox="1"/>
          <p:nvPr/>
        </p:nvSpPr>
        <p:spPr>
          <a:xfrm>
            <a:off x="10487106" y="4375471"/>
            <a:ext cx="129084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74FFFF"/>
                </a:solidFill>
              </a:rPr>
              <a:t>temp &gt;= 70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742C8-E254-49C0-B6CC-3F7F41B18C10}"/>
              </a:ext>
            </a:extLst>
          </p:cNvPr>
          <p:cNvSpPr txBox="1"/>
          <p:nvPr/>
        </p:nvSpPr>
        <p:spPr>
          <a:xfrm>
            <a:off x="5831719" y="2936360"/>
            <a:ext cx="238463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74FFFF"/>
                </a:solidFill>
              </a:rPr>
              <a:t>temp &gt;= 30 &amp;&amp; temp 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E07C-7AD1-41C2-9B63-7C2C31118608}"/>
              </a:ext>
            </a:extLst>
          </p:cNvPr>
          <p:cNvSpPr txBox="1"/>
          <p:nvPr/>
        </p:nvSpPr>
        <p:spPr>
          <a:xfrm>
            <a:off x="9302620" y="2759197"/>
            <a:ext cx="235622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74FFFF"/>
                </a:solidFill>
              </a:rPr>
              <a:t>temp &gt;= 50 &amp;&amp; temp &lt; 70</a:t>
            </a:r>
          </a:p>
        </p:txBody>
      </p:sp>
    </p:spTree>
    <p:extLst>
      <p:ext uri="{BB962C8B-B14F-4D97-AF65-F5344CB8AC3E}">
        <p14:creationId xmlns:p14="http://schemas.microsoft.com/office/powerpoint/2010/main" val="336897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87C75F5-BF56-401E-9D1D-84F3E8A4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coolGetMf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))||(temp&gt;=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COOL_UP_SLOPE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COOL_UP_OFFSET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COOL_DOWN_SLOPE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COOL_DOWN_OFFSET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//coolGetMf</a:t>
            </a:r>
            <a:endParaRPr kumimoji="0" lang="fil-PH" altLang="fil-PH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7FC3D-5868-4C8C-B182-EADE6EC255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D75C1-ECEE-430A-81CE-C30B302E8FFE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504450" y="2565506"/>
            <a:ext cx="53889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#define </a:t>
            </a:r>
            <a:r>
              <a:rPr lang="en-US" sz="2800" dirty="0" err="1"/>
              <a:t>Warmup_Slope</a:t>
            </a:r>
            <a:r>
              <a:rPr lang="en-US" sz="2800" dirty="0"/>
              <a:t> (0.05);</a:t>
            </a:r>
          </a:p>
          <a:p>
            <a:r>
              <a:rPr lang="en-US" sz="2800" dirty="0"/>
              <a:t>#define </a:t>
            </a:r>
            <a:r>
              <a:rPr lang="en-US" sz="2800" dirty="0" err="1"/>
              <a:t>Warmup_Offset</a:t>
            </a:r>
            <a:r>
              <a:rPr lang="en-US" sz="2800" dirty="0"/>
              <a:t> (-2.5);</a:t>
            </a:r>
          </a:p>
          <a:p>
            <a:endParaRPr lang="en-US" sz="2800" dirty="0"/>
          </a:p>
          <a:p>
            <a:r>
              <a:rPr lang="en-US" sz="2800" dirty="0"/>
              <a:t>#define </a:t>
            </a:r>
            <a:r>
              <a:rPr lang="en-US" sz="2800" dirty="0" err="1"/>
              <a:t>Warmdown_Slope</a:t>
            </a:r>
            <a:r>
              <a:rPr lang="en-US" sz="2800" dirty="0"/>
              <a:t> (-0.05);</a:t>
            </a:r>
          </a:p>
          <a:p>
            <a:r>
              <a:rPr lang="en-US" sz="2800" dirty="0"/>
              <a:t>#define </a:t>
            </a:r>
            <a:r>
              <a:rPr lang="en-US" sz="2800" dirty="0" err="1"/>
              <a:t>Warmdown_Offset</a:t>
            </a:r>
            <a:r>
              <a:rPr lang="en-US" sz="2800" dirty="0"/>
              <a:t> (4.5);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366900" y="586278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Temperature: </a:t>
            </a:r>
            <a:r>
              <a:rPr lang="fil-PH" sz="2800" b="1" dirty="0">
                <a:solidFill>
                  <a:srgbClr val="FFC000"/>
                </a:solidFill>
              </a:rPr>
              <a:t>Warm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380152" y="1059094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9F3CA-A82D-4CA2-8A8A-7FDAB5ED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7" t="33383" r="52342" b="16624"/>
          <a:stretch/>
        </p:blipFill>
        <p:spPr>
          <a:xfrm>
            <a:off x="5658205" y="1882664"/>
            <a:ext cx="2884941" cy="2948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21EAB-4385-4721-988C-0FCFC74BB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0" t="34186" r="51754" b="15820"/>
          <a:stretch/>
        </p:blipFill>
        <p:spPr>
          <a:xfrm>
            <a:off x="8709170" y="1872725"/>
            <a:ext cx="3010373" cy="2948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33F458D-864F-42F4-AC30-72D3F4F9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3" y="492029"/>
            <a:ext cx="711719" cy="71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1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3B9FCA-0373-4D59-B7C7-67A507DF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616"/>
            <a:ext cx="121920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WARM_UP_SLOPE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WARM_UP_OFFSET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WARM_DOWN_SLOPE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WARM_DOWN_OFFSET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F54DEF-63B3-4E07-BB07-626E00F729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79A86-EB47-422A-9FF2-DBE0B64A6193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B8ABD-0FE2-4FD7-991A-C66112412DB9}"/>
              </a:ext>
            </a:extLst>
          </p:cNvPr>
          <p:cNvGrpSpPr/>
          <p:nvPr/>
        </p:nvGrpSpPr>
        <p:grpSpPr>
          <a:xfrm>
            <a:off x="6111987" y="2135898"/>
            <a:ext cx="5334285" cy="2586203"/>
            <a:chOff x="6414052" y="747571"/>
            <a:chExt cx="5334285" cy="25862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6AB003-E278-4DF8-9723-78480629A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4789" t="8319" r="28660" b="51952"/>
            <a:stretch/>
          </p:blipFill>
          <p:spPr>
            <a:xfrm>
              <a:off x="6414052" y="747571"/>
              <a:ext cx="5334285" cy="258620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B99704-9D93-4E72-BF53-14C8DC2821AA}"/>
                </a:ext>
              </a:extLst>
            </p:cNvPr>
            <p:cNvCxnSpPr>
              <a:cxnSpLocks/>
            </p:cNvCxnSpPr>
            <p:nvPr/>
          </p:nvCxnSpPr>
          <p:spPr>
            <a:xfrm>
              <a:off x="9562728" y="1098878"/>
              <a:ext cx="806450" cy="1575421"/>
            </a:xfrm>
            <a:prstGeom prst="line">
              <a:avLst/>
            </a:prstGeom>
            <a:ln w="38100">
              <a:solidFill>
                <a:srgbClr val="FFF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996F45-D99B-4CAA-B460-634E393A7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5010" y="1086649"/>
              <a:ext cx="806450" cy="1575421"/>
            </a:xfrm>
            <a:prstGeom prst="line">
              <a:avLst/>
            </a:prstGeom>
            <a:ln w="38100">
              <a:solidFill>
                <a:srgbClr val="FFF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7CEB73-1188-435F-B507-C0DB25E272B7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660438"/>
              <a:ext cx="2016944" cy="1633"/>
            </a:xfrm>
            <a:prstGeom prst="line">
              <a:avLst/>
            </a:prstGeom>
            <a:ln w="38100">
              <a:solidFill>
                <a:srgbClr val="FFF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9EBB6-CE66-4CA4-820A-D2D94A207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528" y="2666788"/>
              <a:ext cx="1172771" cy="6350"/>
            </a:xfrm>
            <a:prstGeom prst="line">
              <a:avLst/>
            </a:prstGeom>
            <a:ln w="38100">
              <a:solidFill>
                <a:srgbClr val="FFF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198A64-81AD-4EF7-82B1-49026D4EE0B2}"/>
              </a:ext>
            </a:extLst>
          </p:cNvPr>
          <p:cNvSpPr txBox="1"/>
          <p:nvPr/>
        </p:nvSpPr>
        <p:spPr>
          <a:xfrm>
            <a:off x="6111988" y="4377759"/>
            <a:ext cx="2346592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FFFF41"/>
                </a:solidFill>
              </a:rPr>
              <a:t>temp &gt;= 0 &amp;&amp; temp &lt; 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FCBD6-58EE-4E51-BC33-840668FEA0A1}"/>
              </a:ext>
            </a:extLst>
          </p:cNvPr>
          <p:cNvSpPr/>
          <p:nvPr/>
        </p:nvSpPr>
        <p:spPr>
          <a:xfrm>
            <a:off x="432188" y="443662"/>
            <a:ext cx="64766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dirty="0"/>
              <a:t>double WarmMF (double temp)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 (((temp &gt;= 0) &amp;&amp; (temp &lt; 50)) || (temp &gt;= 90))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50) &amp;&amp; (temp &lt; 70))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(Warmup_Slope * temp) + Warmup_Offset;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70) &amp;&amp; (temp &lt; 90))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(Warmdown_Slope * temp) + Warmdown_Offset;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3B630-747D-45B7-BE47-5C0F289AD231}"/>
              </a:ext>
            </a:extLst>
          </p:cNvPr>
          <p:cNvSpPr txBox="1"/>
          <p:nvPr/>
        </p:nvSpPr>
        <p:spPr>
          <a:xfrm>
            <a:off x="9437716" y="2405922"/>
            <a:ext cx="232916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FFFF41"/>
                </a:solidFill>
              </a:rPr>
              <a:t>temp &gt;= 70 &amp;&amp; temp &lt; 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BA0F7-09E5-404A-8573-6DF20114C26D}"/>
              </a:ext>
            </a:extLst>
          </p:cNvPr>
          <p:cNvSpPr txBox="1"/>
          <p:nvPr/>
        </p:nvSpPr>
        <p:spPr>
          <a:xfrm>
            <a:off x="10404199" y="4365264"/>
            <a:ext cx="117277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FFFF41"/>
                </a:solidFill>
              </a:rPr>
              <a:t>temp &gt;= 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B4E63-5D95-4135-BCAB-6E06C3B55E3A}"/>
              </a:ext>
            </a:extLst>
          </p:cNvPr>
          <p:cNvSpPr txBox="1"/>
          <p:nvPr/>
        </p:nvSpPr>
        <p:spPr>
          <a:xfrm>
            <a:off x="6257193" y="2934518"/>
            <a:ext cx="248371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sz="1600" dirty="0">
                <a:solidFill>
                  <a:srgbClr val="FFFF41"/>
                </a:solidFill>
              </a:rPr>
              <a:t>temp &gt;= 50 &amp;&amp; temp &lt; 70</a:t>
            </a:r>
          </a:p>
        </p:txBody>
      </p:sp>
    </p:spTree>
    <p:extLst>
      <p:ext uri="{BB962C8B-B14F-4D97-AF65-F5344CB8AC3E}">
        <p14:creationId xmlns:p14="http://schemas.microsoft.com/office/powerpoint/2010/main" val="165723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5614CC-88B3-43EC-A957-33D8ED7D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warmGetMf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))||(temp&gt;=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WARM_UP_SLOPE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WARM_UP_OFFSET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WARM_DOWN_SLOPE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WARM_DOWN_OFFSET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//warmGetMf</a:t>
            </a:r>
            <a:endParaRPr kumimoji="0" lang="fil-PH" altLang="fil-P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3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5C333E-3FBF-4A8C-85E3-82D95CAE33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A323C3-CB7E-46E0-B9CB-16D646539C59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610524" y="2870183"/>
            <a:ext cx="53889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#define </a:t>
            </a:r>
            <a:r>
              <a:rPr lang="en-US" sz="2800" dirty="0" err="1"/>
              <a:t>Hot_Slope</a:t>
            </a:r>
            <a:r>
              <a:rPr lang="en-US" sz="2800" dirty="0"/>
              <a:t> (0.05);</a:t>
            </a:r>
          </a:p>
          <a:p>
            <a:r>
              <a:rPr lang="en-US" sz="2800" dirty="0"/>
              <a:t>#define </a:t>
            </a:r>
            <a:r>
              <a:rPr lang="en-US" sz="2800" dirty="0" err="1"/>
              <a:t>Hot_Offset</a:t>
            </a:r>
            <a:r>
              <a:rPr lang="en-US" sz="2800" dirty="0"/>
              <a:t> (-3.5);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414252" y="515012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Temperature: </a:t>
            </a:r>
            <a:r>
              <a:rPr lang="fil-PH" sz="2800" b="1" dirty="0">
                <a:solidFill>
                  <a:srgbClr val="FF5858"/>
                </a:solidFill>
              </a:rPr>
              <a:t>Hot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430628" y="1062119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1D20F-F6E2-4C99-9137-7728205D8CED}"/>
              </a:ext>
            </a:extLst>
          </p:cNvPr>
          <p:cNvGrpSpPr/>
          <p:nvPr/>
        </p:nvGrpSpPr>
        <p:grpSpPr>
          <a:xfrm>
            <a:off x="6096000" y="761494"/>
            <a:ext cx="5388948" cy="5335012"/>
            <a:chOff x="6096000" y="761494"/>
            <a:chExt cx="5388948" cy="53350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CEE2A9-112D-4D19-99BA-FA829D42E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3" t="34612" r="51846" b="15589"/>
            <a:stretch/>
          </p:blipFill>
          <p:spPr>
            <a:xfrm>
              <a:off x="6096000" y="761494"/>
              <a:ext cx="5388948" cy="5335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1DB298-EB96-4F5A-BBE7-1DBEA52308C8}"/>
                </a:ext>
              </a:extLst>
            </p:cNvPr>
            <p:cNvSpPr/>
            <p:nvPr/>
          </p:nvSpPr>
          <p:spPr>
            <a:xfrm>
              <a:off x="8318842" y="788029"/>
              <a:ext cx="932314" cy="185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l-PH" sz="1400" dirty="0">
                  <a:solidFill>
                    <a:srgbClr val="041F54"/>
                  </a:solidFill>
                </a:rPr>
                <a:t>HOT</a:t>
              </a:r>
            </a:p>
          </p:txBody>
        </p:sp>
      </p:grpSp>
      <p:pic>
        <p:nvPicPr>
          <p:cNvPr id="4098" name="Picture 2" descr="Hot Flame Icon Vector Illustration, Flame Icons, Hot Icons, Abstract PNG  and Vector with Transparent Background for Free Download">
            <a:extLst>
              <a:ext uri="{FF2B5EF4-FFF2-40B4-BE49-F238E27FC236}">
                <a16:creationId xmlns:a16="http://schemas.microsoft.com/office/drawing/2014/main" id="{3F2C6A0E-F5E7-4B07-A788-1521B70D6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6" t="20037" r="26622" b="20646"/>
          <a:stretch/>
        </p:blipFill>
        <p:spPr bwMode="auto">
          <a:xfrm>
            <a:off x="642428" y="627804"/>
            <a:ext cx="708048" cy="8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BE02E6-8405-4B78-9628-5D1497AD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1946"/>
            <a:ext cx="1219200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4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B8659B-0DC7-433C-B28A-EB8CF2F796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B8B676-54DB-4FA7-855E-C4C347689382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336CC-9E97-43C5-AF35-C8FCD5F61B1E}"/>
              </a:ext>
            </a:extLst>
          </p:cNvPr>
          <p:cNvGrpSpPr/>
          <p:nvPr/>
        </p:nvGrpSpPr>
        <p:grpSpPr>
          <a:xfrm>
            <a:off x="6096000" y="2135898"/>
            <a:ext cx="5334285" cy="2586203"/>
            <a:chOff x="6414052" y="720102"/>
            <a:chExt cx="5334285" cy="25862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1F6EF6-1605-4042-82DC-04B0D12EDB8E}"/>
                </a:ext>
              </a:extLst>
            </p:cNvPr>
            <p:cNvGrpSpPr/>
            <p:nvPr/>
          </p:nvGrpSpPr>
          <p:grpSpPr>
            <a:xfrm>
              <a:off x="6414052" y="720102"/>
              <a:ext cx="5334285" cy="2586203"/>
              <a:chOff x="6414052" y="225287"/>
              <a:chExt cx="5334285" cy="258620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6AB003-E278-4DF8-9723-78480629A6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grayscl/>
              </a:blip>
              <a:srcRect l="4789" t="8319" r="28660" b="51952"/>
              <a:stretch/>
            </p:blipFill>
            <p:spPr>
              <a:xfrm>
                <a:off x="6414052" y="225287"/>
                <a:ext cx="5334285" cy="2586203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D62A468-BC25-4EBF-95CE-AC23702B3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172" y="566116"/>
                <a:ext cx="1209055" cy="0"/>
              </a:xfrm>
              <a:prstGeom prst="line">
                <a:avLst/>
              </a:prstGeom>
              <a:ln w="38100">
                <a:solidFill>
                  <a:srgbClr val="FF58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AB99704-9D93-4E72-BF53-14C8DC2821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53575" y="566116"/>
                <a:ext cx="790123" cy="1577494"/>
              </a:xfrm>
              <a:prstGeom prst="line">
                <a:avLst/>
              </a:prstGeom>
              <a:ln w="38100">
                <a:solidFill>
                  <a:srgbClr val="FF58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D7C53F-8B03-40E8-91DA-936E50C308BE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72" y="2638425"/>
              <a:ext cx="2838903" cy="0"/>
            </a:xfrm>
            <a:prstGeom prst="line">
              <a:avLst/>
            </a:prstGeom>
            <a:ln w="38100">
              <a:solidFill>
                <a:srgbClr val="FF58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AF2A6-59F1-4BAE-BE63-277B998BCB04}"/>
              </a:ext>
            </a:extLst>
          </p:cNvPr>
          <p:cNvSpPr/>
          <p:nvPr/>
        </p:nvSpPr>
        <p:spPr>
          <a:xfrm>
            <a:off x="394773" y="4743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l-PH" dirty="0"/>
              <a:t>double HotMF (double temp)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if(temp &gt;=90) 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1;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 ((temp &lt; 70) &amp;&amp; (temp&gt;=0))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	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70) &amp;&amp; (temp &lt; 90))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(Hot_Slope * temp) + Hot_Offset;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F3CF-0A8D-42F7-BFB7-441BF8069C4B}"/>
              </a:ext>
            </a:extLst>
          </p:cNvPr>
          <p:cNvSpPr txBox="1"/>
          <p:nvPr/>
        </p:nvSpPr>
        <p:spPr>
          <a:xfrm>
            <a:off x="10134983" y="1749946"/>
            <a:ext cx="129530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5858"/>
                </a:solidFill>
              </a:rPr>
              <a:t>temp &gt;=90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C10AD-DA4C-42B4-893A-E8ECD78225CC}"/>
              </a:ext>
            </a:extLst>
          </p:cNvPr>
          <p:cNvSpPr txBox="1"/>
          <p:nvPr/>
        </p:nvSpPr>
        <p:spPr>
          <a:xfrm>
            <a:off x="6096000" y="4686708"/>
            <a:ext cx="250452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5858"/>
                </a:solidFill>
              </a:rPr>
              <a:t>temp &lt; 70 &amp;&amp; temp&gt;=0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6A9725-FB11-4C42-A254-790A64822061}"/>
              </a:ext>
            </a:extLst>
          </p:cNvPr>
          <p:cNvSpPr txBox="1"/>
          <p:nvPr/>
        </p:nvSpPr>
        <p:spPr>
          <a:xfrm>
            <a:off x="6619357" y="3080808"/>
            <a:ext cx="267383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5858"/>
                </a:solidFill>
              </a:rPr>
              <a:t>temp &gt;= 70 &amp;&amp; temp &lt; 90</a:t>
            </a:r>
          </a:p>
        </p:txBody>
      </p:sp>
    </p:spTree>
    <p:extLst>
      <p:ext uri="{BB962C8B-B14F-4D97-AF65-F5344CB8AC3E}">
        <p14:creationId xmlns:p14="http://schemas.microsoft.com/office/powerpoint/2010/main" val="28023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88664-66FA-4DD4-995D-FB51CD8498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C0BE5-99C4-48B0-B4AB-9E63B79F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79" y="897613"/>
            <a:ext cx="5469885" cy="4529373"/>
          </a:xfrm>
          <a:noFill/>
        </p:spPr>
        <p:txBody>
          <a:bodyPr>
            <a:noAutofit/>
          </a:bodyPr>
          <a:lstStyle/>
          <a:p>
            <a:r>
              <a:rPr lang="fil-PH" sz="16100" dirty="0">
                <a:solidFill>
                  <a:schemeClr val="bg1"/>
                </a:solidFill>
              </a:rPr>
              <a:t>Group   	  </a:t>
            </a:r>
            <a:r>
              <a:rPr lang="fil-PH" sz="23300" b="1" dirty="0">
                <a:solidFill>
                  <a:schemeClr val="bg1"/>
                </a:solidFill>
              </a:rPr>
              <a:t>2</a:t>
            </a:r>
            <a:r>
              <a:rPr lang="fil-PH" sz="16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0008570-F14D-4AD1-9C3C-CA4C3FD8CEC6}"/>
              </a:ext>
            </a:extLst>
          </p:cNvPr>
          <p:cNvSpPr/>
          <p:nvPr/>
        </p:nvSpPr>
        <p:spPr>
          <a:xfrm rot="16200000">
            <a:off x="4162423" y="-1171577"/>
            <a:ext cx="6858001" cy="92011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4E1C0-11B1-4120-AED3-E5143EC5BC18}"/>
              </a:ext>
            </a:extLst>
          </p:cNvPr>
          <p:cNvSpPr txBox="1"/>
          <p:nvPr/>
        </p:nvSpPr>
        <p:spPr>
          <a:xfrm>
            <a:off x="7723950" y="2857499"/>
            <a:ext cx="38205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l-PH" sz="3200" b="1" dirty="0"/>
              <a:t>Members</a:t>
            </a:r>
          </a:p>
          <a:p>
            <a:pPr algn="r"/>
            <a:endParaRPr lang="fil-PH" sz="3200" b="1" dirty="0"/>
          </a:p>
          <a:p>
            <a:pPr lvl="1" algn="r"/>
            <a:r>
              <a:rPr lang="fil-PH" sz="2800" dirty="0"/>
              <a:t>Parrilla</a:t>
            </a:r>
          </a:p>
          <a:p>
            <a:pPr lvl="1" algn="r"/>
            <a:r>
              <a:rPr lang="fil-PH" sz="2800" dirty="0"/>
              <a:t>Singson</a:t>
            </a:r>
          </a:p>
          <a:p>
            <a:pPr lvl="1" algn="r"/>
            <a:r>
              <a:rPr lang="fil-PH" sz="2800" dirty="0"/>
              <a:t>Flordeliza</a:t>
            </a:r>
          </a:p>
          <a:p>
            <a:pPr lvl="1" algn="r"/>
            <a:r>
              <a:rPr lang="fil-PH" sz="2800" dirty="0"/>
              <a:t>Cepe </a:t>
            </a:r>
            <a:r>
              <a:rPr lang="fil-PH" sz="2800" dirty="0">
                <a:solidFill>
                  <a:schemeClr val="bg1">
                    <a:lumMod val="65000"/>
                  </a:schemeClr>
                </a:solidFill>
              </a:rPr>
              <a:t>(corres)</a:t>
            </a:r>
          </a:p>
          <a:p>
            <a:pPr lvl="1" algn="r"/>
            <a:r>
              <a:rPr lang="fil-PH" sz="2800" dirty="0"/>
              <a:t>Obias </a:t>
            </a:r>
            <a:r>
              <a:rPr lang="fil-PH" sz="2800" dirty="0">
                <a:solidFill>
                  <a:schemeClr val="bg1">
                    <a:lumMod val="65000"/>
                  </a:schemeClr>
                </a:solidFill>
              </a:rPr>
              <a:t>(corres)</a:t>
            </a:r>
          </a:p>
          <a:p>
            <a:pPr lvl="1" algn="r"/>
            <a:r>
              <a:rPr lang="fil-PH" sz="2800" dirty="0"/>
              <a:t>Dela Carcel </a:t>
            </a:r>
            <a:r>
              <a:rPr lang="fil-PH" sz="2800" dirty="0">
                <a:solidFill>
                  <a:schemeClr val="bg1">
                    <a:lumMod val="65000"/>
                  </a:schemeClr>
                </a:solidFill>
              </a:rPr>
              <a:t>(corres)</a:t>
            </a:r>
          </a:p>
        </p:txBody>
      </p:sp>
    </p:spTree>
    <p:extLst>
      <p:ext uri="{BB962C8B-B14F-4D97-AF65-F5344CB8AC3E}">
        <p14:creationId xmlns:p14="http://schemas.microsoft.com/office/powerpoint/2010/main" val="15763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618A741-BAF8-4367-94BB-D1892E9FB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hotGetMf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HOT_OFFSET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//hotGetMf</a:t>
            </a:r>
            <a:endParaRPr kumimoji="0" lang="fil-PH" altLang="fil-P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F027E-462F-40FC-BB15-53C342B2C4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F1E58-8984-4B3F-98A5-FCE2C8FAF227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85DA0-E97E-46DC-97F5-00AF94D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9" y="367402"/>
            <a:ext cx="10515600" cy="1325563"/>
          </a:xfrm>
        </p:spPr>
        <p:txBody>
          <a:bodyPr/>
          <a:lstStyle/>
          <a:p>
            <a:pPr algn="ctr"/>
            <a:r>
              <a:rPr lang="fil-PH" b="1" dirty="0"/>
              <a:t>Cloud Cover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3BC01879-DBFC-4987-AE12-D12D0740348D}"/>
              </a:ext>
            </a:extLst>
          </p:cNvPr>
          <p:cNvPicPr/>
          <p:nvPr/>
        </p:nvPicPr>
        <p:blipFill rotWithShape="1">
          <a:blip r:embed="rId2" cstate="print"/>
          <a:srcRect t="48290"/>
          <a:stretch/>
        </p:blipFill>
        <p:spPr>
          <a:xfrm>
            <a:off x="2377507" y="1915885"/>
            <a:ext cx="8751662" cy="38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0902D7-933F-44E7-A7B7-D2B3A625A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57B0A-3C76-45DB-A773-3155E16A9E60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668952" y="2951945"/>
            <a:ext cx="4585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/>
              <a:t>#define Sunny_Slope (-0.05);</a:t>
            </a:r>
          </a:p>
          <a:p>
            <a:r>
              <a:rPr lang="fil-PH" sz="2800"/>
              <a:t>#define Sunny_Offset (2);</a:t>
            </a:r>
            <a:endParaRPr lang="fil-PH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613259" y="567279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Cover: </a:t>
            </a:r>
            <a:r>
              <a:rPr lang="fil-PH" sz="2800" b="1" dirty="0">
                <a:solidFill>
                  <a:srgbClr val="FFDD56"/>
                </a:solidFill>
              </a:rPr>
              <a:t>Sunny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623058" y="1097652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10567-3591-4F2B-870C-F6B174D6B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2" t="33586" r="51834" b="16019"/>
          <a:stretch/>
        </p:blipFill>
        <p:spPr>
          <a:xfrm>
            <a:off x="6096000" y="604655"/>
            <a:ext cx="5601220" cy="5648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46" name="Picture 2" descr="Free Sunny Icon of Flat style - Available in SVG, PNG, EPS, AI &amp; Icon fonts">
            <a:extLst>
              <a:ext uri="{FF2B5EF4-FFF2-40B4-BE49-F238E27FC236}">
                <a16:creationId xmlns:a16="http://schemas.microsoft.com/office/drawing/2014/main" id="{19811737-41C7-44E3-A0BF-584E3422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5" y="613445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6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0EA5FA4-A587-40D1-91B8-D5196E4A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1946"/>
            <a:ext cx="1219200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SUNNY_SLOPE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SUNNY_OFFSET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0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00BFA5-A9C5-401B-8E67-0B0100D7C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957F17-D7A8-421B-A71F-9F77B7119F64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F354BD-16E6-41EB-BF4E-861C72B7A033}"/>
              </a:ext>
            </a:extLst>
          </p:cNvPr>
          <p:cNvGrpSpPr/>
          <p:nvPr/>
        </p:nvGrpSpPr>
        <p:grpSpPr>
          <a:xfrm>
            <a:off x="6748544" y="2159894"/>
            <a:ext cx="4963886" cy="2538209"/>
            <a:chOff x="6400797" y="677664"/>
            <a:chExt cx="4963886" cy="2538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F4978E-4F86-4A8A-8F84-489937C4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4905" t="25949" r="29276" b="-1939"/>
            <a:stretch/>
          </p:blipFill>
          <p:spPr>
            <a:xfrm>
              <a:off x="6400797" y="677664"/>
              <a:ext cx="4963886" cy="253820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DB4689-29CE-4BD2-A2BD-728C1071A5A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018" y="980482"/>
              <a:ext cx="1125263" cy="0"/>
            </a:xfrm>
            <a:prstGeom prst="line">
              <a:avLst/>
            </a:prstGeom>
            <a:ln w="38100">
              <a:solidFill>
                <a:srgbClr val="FFDD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E03BCE-986F-4ED7-85BF-437AFB04C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58124" y="985247"/>
              <a:ext cx="735807" cy="1575417"/>
            </a:xfrm>
            <a:prstGeom prst="line">
              <a:avLst/>
            </a:prstGeom>
            <a:ln w="38100">
              <a:solidFill>
                <a:srgbClr val="FFDD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7B457-295E-4B48-8785-B99B284508B7}"/>
                </a:ext>
              </a:extLst>
            </p:cNvPr>
            <p:cNvCxnSpPr>
              <a:cxnSpLocks/>
            </p:cNvCxnSpPr>
            <p:nvPr/>
          </p:nvCxnSpPr>
          <p:spPr>
            <a:xfrm>
              <a:off x="8573099" y="2560894"/>
              <a:ext cx="2776962" cy="0"/>
            </a:xfrm>
            <a:prstGeom prst="line">
              <a:avLst/>
            </a:prstGeom>
            <a:ln w="38100">
              <a:solidFill>
                <a:srgbClr val="FFDD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DACEBE-7492-430D-9BF3-80B076C38900}"/>
              </a:ext>
            </a:extLst>
          </p:cNvPr>
          <p:cNvSpPr txBox="1"/>
          <p:nvPr/>
        </p:nvSpPr>
        <p:spPr>
          <a:xfrm>
            <a:off x="5746316" y="1749987"/>
            <a:ext cx="268089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DD56"/>
                </a:solidFill>
              </a:rPr>
              <a:t>cover &gt;= 0 &amp;&amp; cover &lt;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5D622-1457-4AF1-A6DB-8EDC5559E28A}"/>
              </a:ext>
            </a:extLst>
          </p:cNvPr>
          <p:cNvSpPr/>
          <p:nvPr/>
        </p:nvSpPr>
        <p:spPr>
          <a:xfrm>
            <a:off x="431212" y="49550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l-PH" dirty="0"/>
              <a:t>double SunnyMF (double cover)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if((cover &gt;= 0) &amp;&amp; (cover &lt; 20)) 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1;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 (cover &gt;= 40)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	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if((cover &gt;= 20) &amp;&amp; (cover &lt; 40))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(Sunny_Slope * cover) + Sunny_Offset;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5D3F5-1B15-46FD-A069-1B98EA64D5F2}"/>
              </a:ext>
            </a:extLst>
          </p:cNvPr>
          <p:cNvSpPr txBox="1"/>
          <p:nvPr/>
        </p:nvSpPr>
        <p:spPr>
          <a:xfrm>
            <a:off x="8920846" y="3052096"/>
            <a:ext cx="268089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DD56"/>
                </a:solidFill>
              </a:rPr>
              <a:t>cover &gt;= 20 &amp;&amp; cover &lt;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D2FDD-F924-4373-86C1-483B595387EB}"/>
              </a:ext>
            </a:extLst>
          </p:cNvPr>
          <p:cNvSpPr txBox="1"/>
          <p:nvPr/>
        </p:nvSpPr>
        <p:spPr>
          <a:xfrm>
            <a:off x="10309327" y="4451365"/>
            <a:ext cx="134136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FFDD56"/>
                </a:solidFill>
              </a:rPr>
              <a:t>cover &gt;= 40</a:t>
            </a:r>
          </a:p>
        </p:txBody>
      </p:sp>
    </p:spTree>
    <p:extLst>
      <p:ext uri="{BB962C8B-B14F-4D97-AF65-F5344CB8AC3E}">
        <p14:creationId xmlns:p14="http://schemas.microsoft.com/office/powerpoint/2010/main" val="317544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B407AE-EAD2-46C0-B528-2AC8AD17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sunnyGetMf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cover){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((cover&lt;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(cover&gt;=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)&amp;&amp;(cover&lt;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SUNNY_SLOPE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cover +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SUNNY_OFFSET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//sunnyGetMf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9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8420D2-ECEA-46F8-A146-D4CBAF97BD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C41E-C395-4252-83AF-782A6333E4FA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570492" y="4073337"/>
            <a:ext cx="6060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400" dirty="0"/>
              <a:t>#define PartlyUp_Slope (0.033333333);</a:t>
            </a:r>
          </a:p>
          <a:p>
            <a:r>
              <a:rPr lang="fil-PH" sz="2400" dirty="0"/>
              <a:t>#define PartlyUp_Offset (-0.666666667);</a:t>
            </a:r>
          </a:p>
          <a:p>
            <a:endParaRPr lang="fil-PH" sz="2400" dirty="0"/>
          </a:p>
          <a:p>
            <a:r>
              <a:rPr lang="fil-PH" sz="2400" dirty="0"/>
              <a:t>#define PartlyDown_Slope (-0.033333333);</a:t>
            </a:r>
          </a:p>
          <a:p>
            <a:r>
              <a:rPr lang="fil-PH" sz="2400" dirty="0"/>
              <a:t>#define PartlyDown_Offset (2.666666667);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848020" y="602603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Cover: </a:t>
            </a:r>
            <a:r>
              <a:rPr lang="fil-PH" sz="2800" b="1" dirty="0">
                <a:solidFill>
                  <a:srgbClr val="C9CFA5"/>
                </a:solidFill>
              </a:rPr>
              <a:t>Partly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848020" y="1145765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2255E-A3E9-4258-A03B-C9C780C0E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 t="32971" r="45160" b="15623"/>
          <a:stretch/>
        </p:blipFill>
        <p:spPr>
          <a:xfrm>
            <a:off x="5459266" y="602603"/>
            <a:ext cx="3426422" cy="2826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5D4C-F966-4F69-A498-EC49FDE1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7" t="32971" r="45565" b="15623"/>
          <a:stretch/>
        </p:blipFill>
        <p:spPr>
          <a:xfrm>
            <a:off x="8323894" y="3606476"/>
            <a:ext cx="3342403" cy="2826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18" name="Picture 2" descr="Forecast partly cloudy weather icon -">
            <a:extLst>
              <a:ext uri="{FF2B5EF4-FFF2-40B4-BE49-F238E27FC236}">
                <a16:creationId xmlns:a16="http://schemas.microsoft.com/office/drawing/2014/main" id="{91E0E65C-56AC-4D42-B290-8BE5CBB64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7550" r="4317" b="17323"/>
          <a:stretch/>
        </p:blipFill>
        <p:spPr bwMode="auto">
          <a:xfrm>
            <a:off x="570492" y="643133"/>
            <a:ext cx="1117223" cy="8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C53594-6B35-4A0E-B486-516F208E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615"/>
            <a:ext cx="121920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PARTLY_UP_SLOPE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0.033333333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PARTLY_UP_OFFSET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0.666666667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PARTLY_DOWN_SLOPE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0.033333333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PARTLY_DOWN_OFFSET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2.666666667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3144F2-DBBC-4B74-BCB2-338A65DB1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34458-8202-4611-8B80-2E313D42FC3A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F4B69-F083-41BC-B83A-B6DF297C39CD}"/>
              </a:ext>
            </a:extLst>
          </p:cNvPr>
          <p:cNvGrpSpPr/>
          <p:nvPr/>
        </p:nvGrpSpPr>
        <p:grpSpPr>
          <a:xfrm>
            <a:off x="6748544" y="2159894"/>
            <a:ext cx="4963886" cy="2538209"/>
            <a:chOff x="6400797" y="677664"/>
            <a:chExt cx="4963886" cy="2538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F4978E-4F86-4A8A-8F84-489937C4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4905" t="25949" r="29276" b="-1939"/>
            <a:stretch/>
          </p:blipFill>
          <p:spPr>
            <a:xfrm>
              <a:off x="6400797" y="677664"/>
              <a:ext cx="4963886" cy="253820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87121-D334-40A6-9F36-CD074ECA64FF}"/>
                </a:ext>
              </a:extLst>
            </p:cNvPr>
            <p:cNvCxnSpPr>
              <a:cxnSpLocks/>
            </p:cNvCxnSpPr>
            <p:nvPr/>
          </p:nvCxnSpPr>
          <p:spPr>
            <a:xfrm>
              <a:off x="8986754" y="980482"/>
              <a:ext cx="1144036" cy="1595078"/>
            </a:xfrm>
            <a:prstGeom prst="line">
              <a:avLst/>
            </a:prstGeom>
            <a:ln w="38100">
              <a:solidFill>
                <a:srgbClr val="C9CF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61272A-BEB9-4FDA-AD79-E9D738841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668" y="965589"/>
              <a:ext cx="1144036" cy="1595078"/>
            </a:xfrm>
            <a:prstGeom prst="line">
              <a:avLst/>
            </a:prstGeom>
            <a:ln w="38100">
              <a:solidFill>
                <a:srgbClr val="C9CF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9E5F60-E8D9-479D-8DEE-DB6C6873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681869" y="2560667"/>
              <a:ext cx="1141799" cy="0"/>
            </a:xfrm>
            <a:prstGeom prst="line">
              <a:avLst/>
            </a:prstGeom>
            <a:ln w="38100">
              <a:solidFill>
                <a:srgbClr val="C9CF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3D2C25-F08C-430F-ACDA-B3CDB0BCC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740" y="2566035"/>
              <a:ext cx="1141799" cy="0"/>
            </a:xfrm>
            <a:prstGeom prst="line">
              <a:avLst/>
            </a:prstGeom>
            <a:ln w="38100">
              <a:solidFill>
                <a:srgbClr val="C9CF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36DAC-7F22-4686-9ABC-9ABFB8E987FC}"/>
              </a:ext>
            </a:extLst>
          </p:cNvPr>
          <p:cNvSpPr/>
          <p:nvPr/>
        </p:nvSpPr>
        <p:spPr>
          <a:xfrm>
            <a:off x="337049" y="474343"/>
            <a:ext cx="64114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dirty="0"/>
              <a:t>double PartlyMF (double cover)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 (((cover &gt;= 0) &amp;&amp; (cover &lt; 20)) || (cover &gt;= 80))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if((cover &gt;= 20) &amp;&amp; (cover &lt; 50))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(PartlyUp_Slope * cover) + PartlyUp_Offset;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if((cover &gt;= 50) &amp;&amp; (cover &lt; 80))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(PartlyDown_Slope * cover) + PartlyDown_Offset;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ACEBE-7492-430D-9BF3-80B076C38900}"/>
              </a:ext>
            </a:extLst>
          </p:cNvPr>
          <p:cNvSpPr txBox="1"/>
          <p:nvPr/>
        </p:nvSpPr>
        <p:spPr>
          <a:xfrm>
            <a:off x="5924782" y="4330822"/>
            <a:ext cx="26985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C9CFA5"/>
                </a:solidFill>
              </a:rPr>
              <a:t>cover &gt;= 0 &amp;&amp; cover &lt;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45733C-7200-46DB-88C2-D805D63FA8C5}"/>
              </a:ext>
            </a:extLst>
          </p:cNvPr>
          <p:cNvSpPr txBox="1"/>
          <p:nvPr/>
        </p:nvSpPr>
        <p:spPr>
          <a:xfrm>
            <a:off x="10289675" y="4389833"/>
            <a:ext cx="135473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C9CFA5"/>
                </a:solidFill>
              </a:rPr>
              <a:t>cover &gt;= 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0EDFB-9FBB-48D6-B215-2900120CCF4C}"/>
              </a:ext>
            </a:extLst>
          </p:cNvPr>
          <p:cNvSpPr txBox="1"/>
          <p:nvPr/>
        </p:nvSpPr>
        <p:spPr>
          <a:xfrm>
            <a:off x="6977303" y="2622322"/>
            <a:ext cx="163394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C9CFA5"/>
                </a:solidFill>
              </a:rPr>
              <a:t>cover &gt;= 20 &amp;&amp; cover &lt; 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2AB5D-FF48-48FE-9687-EDFDA8891507}"/>
              </a:ext>
            </a:extLst>
          </p:cNvPr>
          <p:cNvSpPr txBox="1"/>
          <p:nvPr/>
        </p:nvSpPr>
        <p:spPr>
          <a:xfrm>
            <a:off x="10007681" y="2491937"/>
            <a:ext cx="163394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C9CFA5"/>
                </a:solidFill>
              </a:rPr>
              <a:t>cover &gt;= 50 &amp;&amp; cover &lt; 80</a:t>
            </a:r>
          </a:p>
        </p:txBody>
      </p:sp>
    </p:spTree>
    <p:extLst>
      <p:ext uri="{BB962C8B-B14F-4D97-AF65-F5344CB8AC3E}">
        <p14:creationId xmlns:p14="http://schemas.microsoft.com/office/powerpoint/2010/main" val="228434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57FD9-D26F-48D4-8032-A9FD3264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partlyGetMf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cover){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(((cover&lt;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))||(cover&gt;=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PARTLY_UP_SLOPE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cover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PARTLY_UP_OFFSET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PARTLY_DOWN_SLOPE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cover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PARTLY_DOWN_OFFSET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//partlyGetMf</a:t>
            </a:r>
            <a:endParaRPr kumimoji="0" lang="fil-PH" altLang="fil-P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5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DAC8F-5320-4D93-893F-387C0CA74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34491-72B2-490C-BABC-E2E534CA08B6}"/>
              </a:ext>
            </a:extLst>
          </p:cNvPr>
          <p:cNvSpPr txBox="1"/>
          <p:nvPr/>
        </p:nvSpPr>
        <p:spPr>
          <a:xfrm>
            <a:off x="2266122" y="471124"/>
            <a:ext cx="7659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l-PH" sz="4000" b="1" dirty="0">
                <a:solidFill>
                  <a:schemeClr val="bg1"/>
                </a:solidFill>
              </a:rPr>
              <a:t>Fuzzy Membership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49707-8D48-4930-80B4-E1F91398CC8D}"/>
              </a:ext>
            </a:extLst>
          </p:cNvPr>
          <p:cNvSpPr txBox="1"/>
          <p:nvPr/>
        </p:nvSpPr>
        <p:spPr>
          <a:xfrm>
            <a:off x="2325869" y="1179010"/>
            <a:ext cx="76597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Write a Java Code that will evaluate the Membership Function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Input: </a:t>
            </a:r>
            <a:r>
              <a:rPr lang="en-US" sz="4000" b="1" dirty="0">
                <a:solidFill>
                  <a:schemeClr val="bg1"/>
                </a:solidFill>
              </a:rPr>
              <a:t>Temperature</a:t>
            </a:r>
            <a:r>
              <a:rPr lang="en-US" sz="4000" dirty="0">
                <a:solidFill>
                  <a:schemeClr val="bg1"/>
                </a:solidFill>
              </a:rPr>
              <a:t> and </a:t>
            </a:r>
            <a:r>
              <a:rPr lang="en-US" sz="4000" b="1" dirty="0">
                <a:solidFill>
                  <a:schemeClr val="bg1"/>
                </a:solidFill>
              </a:rPr>
              <a:t>Cloud Cover</a:t>
            </a:r>
            <a:endParaRPr lang="fil-PH" sz="40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640E11-CA82-4410-BE65-7B7649E44017}"/>
              </a:ext>
            </a:extLst>
          </p:cNvPr>
          <p:cNvGrpSpPr/>
          <p:nvPr/>
        </p:nvGrpSpPr>
        <p:grpSpPr>
          <a:xfrm>
            <a:off x="4955810" y="2921643"/>
            <a:ext cx="2399873" cy="1531492"/>
            <a:chOff x="-5367710" y="-718173"/>
            <a:chExt cx="3668838" cy="249697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4B7F92-101D-4118-80DC-85D430CA997B}"/>
                </a:ext>
              </a:extLst>
            </p:cNvPr>
            <p:cNvSpPr/>
            <p:nvPr/>
          </p:nvSpPr>
          <p:spPr>
            <a:xfrm>
              <a:off x="-3623528" y="-297972"/>
              <a:ext cx="1518771" cy="15187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6302823-0F35-4CB0-8F17-349266BB9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67710" y="-103962"/>
              <a:ext cx="3158043" cy="1882763"/>
            </a:xfrm>
            <a:custGeom>
              <a:avLst/>
              <a:gdLst>
                <a:gd name="T0" fmla="*/ 540 w 624"/>
                <a:gd name="T1" fmla="*/ 191 h 381"/>
                <a:gd name="T2" fmla="*/ 560 w 624"/>
                <a:gd name="T3" fmla="*/ 197 h 381"/>
                <a:gd name="T4" fmla="*/ 595 w 624"/>
                <a:gd name="T5" fmla="*/ 219 h 381"/>
                <a:gd name="T6" fmla="*/ 621 w 624"/>
                <a:gd name="T7" fmla="*/ 271 h 381"/>
                <a:gd name="T8" fmla="*/ 612 w 624"/>
                <a:gd name="T9" fmla="*/ 328 h 381"/>
                <a:gd name="T10" fmla="*/ 555 w 624"/>
                <a:gd name="T11" fmla="*/ 375 h 381"/>
                <a:gd name="T12" fmla="*/ 534 w 624"/>
                <a:gd name="T13" fmla="*/ 379 h 381"/>
                <a:gd name="T14" fmla="*/ 402 w 624"/>
                <a:gd name="T15" fmla="*/ 380 h 381"/>
                <a:gd name="T16" fmla="*/ 142 w 624"/>
                <a:gd name="T17" fmla="*/ 380 h 381"/>
                <a:gd name="T18" fmla="*/ 92 w 624"/>
                <a:gd name="T19" fmla="*/ 373 h 381"/>
                <a:gd name="T20" fmla="*/ 26 w 624"/>
                <a:gd name="T21" fmla="*/ 324 h 381"/>
                <a:gd name="T22" fmla="*/ 3 w 624"/>
                <a:gd name="T23" fmla="*/ 271 h 381"/>
                <a:gd name="T24" fmla="*/ 5 w 624"/>
                <a:gd name="T25" fmla="*/ 216 h 381"/>
                <a:gd name="T26" fmla="*/ 66 w 624"/>
                <a:gd name="T27" fmla="*/ 133 h 381"/>
                <a:gd name="T28" fmla="*/ 119 w 624"/>
                <a:gd name="T29" fmla="*/ 114 h 381"/>
                <a:gd name="T30" fmla="*/ 123 w 624"/>
                <a:gd name="T31" fmla="*/ 111 h 381"/>
                <a:gd name="T32" fmla="*/ 163 w 624"/>
                <a:gd name="T33" fmla="*/ 45 h 381"/>
                <a:gd name="T34" fmla="*/ 226 w 624"/>
                <a:gd name="T35" fmla="*/ 8 h 381"/>
                <a:gd name="T36" fmla="*/ 290 w 624"/>
                <a:gd name="T37" fmla="*/ 4 h 381"/>
                <a:gd name="T38" fmla="*/ 387 w 624"/>
                <a:gd name="T39" fmla="*/ 62 h 381"/>
                <a:gd name="T40" fmla="*/ 397 w 624"/>
                <a:gd name="T41" fmla="*/ 77 h 381"/>
                <a:gd name="T42" fmla="*/ 403 w 624"/>
                <a:gd name="T43" fmla="*/ 79 h 381"/>
                <a:gd name="T44" fmla="*/ 443 w 624"/>
                <a:gd name="T45" fmla="*/ 74 h 381"/>
                <a:gd name="T46" fmla="*/ 518 w 624"/>
                <a:gd name="T47" fmla="*/ 112 h 381"/>
                <a:gd name="T48" fmla="*/ 540 w 624"/>
                <a:gd name="T49" fmla="*/ 188 h 381"/>
                <a:gd name="T50" fmla="*/ 540 w 624"/>
                <a:gd name="T51" fmla="*/ 19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4" h="381">
                  <a:moveTo>
                    <a:pt x="540" y="191"/>
                  </a:moveTo>
                  <a:cubicBezTo>
                    <a:pt x="547" y="193"/>
                    <a:pt x="554" y="195"/>
                    <a:pt x="560" y="197"/>
                  </a:cubicBezTo>
                  <a:cubicBezTo>
                    <a:pt x="574" y="202"/>
                    <a:pt x="585" y="209"/>
                    <a:pt x="595" y="219"/>
                  </a:cubicBezTo>
                  <a:cubicBezTo>
                    <a:pt x="609" y="233"/>
                    <a:pt x="619" y="251"/>
                    <a:pt x="621" y="271"/>
                  </a:cubicBezTo>
                  <a:cubicBezTo>
                    <a:pt x="624" y="290"/>
                    <a:pt x="622" y="310"/>
                    <a:pt x="612" y="328"/>
                  </a:cubicBezTo>
                  <a:cubicBezTo>
                    <a:pt x="600" y="352"/>
                    <a:pt x="581" y="367"/>
                    <a:pt x="555" y="375"/>
                  </a:cubicBezTo>
                  <a:cubicBezTo>
                    <a:pt x="549" y="378"/>
                    <a:pt x="541" y="379"/>
                    <a:pt x="534" y="379"/>
                  </a:cubicBezTo>
                  <a:cubicBezTo>
                    <a:pt x="490" y="380"/>
                    <a:pt x="446" y="380"/>
                    <a:pt x="402" y="380"/>
                  </a:cubicBezTo>
                  <a:cubicBezTo>
                    <a:pt x="315" y="381"/>
                    <a:pt x="228" y="380"/>
                    <a:pt x="142" y="380"/>
                  </a:cubicBezTo>
                  <a:cubicBezTo>
                    <a:pt x="125" y="380"/>
                    <a:pt x="108" y="379"/>
                    <a:pt x="92" y="373"/>
                  </a:cubicBezTo>
                  <a:cubicBezTo>
                    <a:pt x="65" y="364"/>
                    <a:pt x="43" y="348"/>
                    <a:pt x="26" y="324"/>
                  </a:cubicBezTo>
                  <a:cubicBezTo>
                    <a:pt x="14" y="308"/>
                    <a:pt x="7" y="291"/>
                    <a:pt x="3" y="271"/>
                  </a:cubicBezTo>
                  <a:cubicBezTo>
                    <a:pt x="0" y="253"/>
                    <a:pt x="0" y="234"/>
                    <a:pt x="5" y="216"/>
                  </a:cubicBezTo>
                  <a:cubicBezTo>
                    <a:pt x="14" y="180"/>
                    <a:pt x="34" y="152"/>
                    <a:pt x="66" y="133"/>
                  </a:cubicBezTo>
                  <a:cubicBezTo>
                    <a:pt x="82" y="122"/>
                    <a:pt x="100" y="117"/>
                    <a:pt x="119" y="114"/>
                  </a:cubicBezTo>
                  <a:cubicBezTo>
                    <a:pt x="121" y="114"/>
                    <a:pt x="123" y="112"/>
                    <a:pt x="123" y="111"/>
                  </a:cubicBezTo>
                  <a:cubicBezTo>
                    <a:pt x="131" y="85"/>
                    <a:pt x="144" y="63"/>
                    <a:pt x="163" y="45"/>
                  </a:cubicBezTo>
                  <a:cubicBezTo>
                    <a:pt x="181" y="27"/>
                    <a:pt x="202" y="15"/>
                    <a:pt x="226" y="8"/>
                  </a:cubicBezTo>
                  <a:cubicBezTo>
                    <a:pt x="247" y="2"/>
                    <a:pt x="268" y="0"/>
                    <a:pt x="290" y="4"/>
                  </a:cubicBezTo>
                  <a:cubicBezTo>
                    <a:pt x="330" y="10"/>
                    <a:pt x="362" y="30"/>
                    <a:pt x="387" y="62"/>
                  </a:cubicBezTo>
                  <a:cubicBezTo>
                    <a:pt x="391" y="67"/>
                    <a:pt x="394" y="72"/>
                    <a:pt x="397" y="77"/>
                  </a:cubicBezTo>
                  <a:cubicBezTo>
                    <a:pt x="399" y="80"/>
                    <a:pt x="401" y="80"/>
                    <a:pt x="403" y="79"/>
                  </a:cubicBezTo>
                  <a:cubicBezTo>
                    <a:pt x="416" y="74"/>
                    <a:pt x="429" y="73"/>
                    <a:pt x="443" y="74"/>
                  </a:cubicBezTo>
                  <a:cubicBezTo>
                    <a:pt x="474" y="75"/>
                    <a:pt x="499" y="88"/>
                    <a:pt x="518" y="112"/>
                  </a:cubicBezTo>
                  <a:cubicBezTo>
                    <a:pt x="536" y="134"/>
                    <a:pt x="543" y="160"/>
                    <a:pt x="540" y="188"/>
                  </a:cubicBezTo>
                  <a:cubicBezTo>
                    <a:pt x="540" y="189"/>
                    <a:pt x="540" y="190"/>
                    <a:pt x="540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199759-DC09-464E-BA1C-19E4377EB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654672" y="-432423"/>
              <a:ext cx="197910" cy="213526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759857-83CE-472D-8105-5B2FE5C08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251447" y="-654673"/>
              <a:ext cx="96839" cy="268029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FD7C34-66F0-4DB4-8B2B-63001AA5E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821231" y="-718173"/>
              <a:ext cx="20634" cy="288063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4E7275-F2C1-445F-AB11-F9E32ECC4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88913" y="-599110"/>
              <a:ext cx="150279" cy="263293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11BF6E-E595-449A-A91E-5CBB74812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579" y="-299073"/>
              <a:ext cx="242357" cy="180605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2AB09E-558E-4FC0-BB4D-809107C60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31189" y="116852"/>
              <a:ext cx="289455" cy="82079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5FFE9A-F3FF-45BE-9692-E449B258DEE2}"/>
                </a:ext>
              </a:extLst>
            </p:cNvPr>
            <p:cNvCxnSpPr>
              <a:cxnSpLocks/>
            </p:cNvCxnSpPr>
            <p:nvPr/>
          </p:nvCxnSpPr>
          <p:spPr>
            <a:xfrm>
              <a:off x="-1995735" y="567550"/>
              <a:ext cx="296863" cy="38252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E01D83-6C9F-4EDE-8972-31256B2DCF13}"/>
                </a:ext>
              </a:extLst>
            </p:cNvPr>
            <p:cNvCxnSpPr>
              <a:cxnSpLocks/>
            </p:cNvCxnSpPr>
            <p:nvPr/>
          </p:nvCxnSpPr>
          <p:spPr>
            <a:xfrm>
              <a:off x="-2106826" y="915173"/>
              <a:ext cx="255554" cy="154179"/>
            </a:xfrm>
            <a:prstGeom prst="line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42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87A7-2919-4410-A583-67846796F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72220-3A58-4F5D-B06F-D3A4603A1324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320609" y="2951945"/>
            <a:ext cx="5020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#define Overcast_Slope (0.05);</a:t>
            </a:r>
          </a:p>
          <a:p>
            <a:r>
              <a:rPr lang="fil-PH" sz="2800" dirty="0"/>
              <a:t>#define Overcast_Offset (-3);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510780" y="603225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Cover: </a:t>
            </a:r>
            <a:r>
              <a:rPr lang="fil-PH" sz="2800" b="1" dirty="0">
                <a:solidFill>
                  <a:srgbClr val="ADADC8"/>
                </a:solidFill>
              </a:rPr>
              <a:t>Overcast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510780" y="1133557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7B01E-6E94-4CDD-B4CD-C7C9EBB6A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3" t="33599" r="51563" b="14669"/>
          <a:stretch/>
        </p:blipFill>
        <p:spPr>
          <a:xfrm>
            <a:off x="6284298" y="933792"/>
            <a:ext cx="5238750" cy="5458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290" name="Picture 2" descr="Cloud, cloudy, overcast, weather icon - Free download">
            <a:extLst>
              <a:ext uri="{FF2B5EF4-FFF2-40B4-BE49-F238E27FC236}">
                <a16:creationId xmlns:a16="http://schemas.microsoft.com/office/drawing/2014/main" id="{7F431262-FD09-4EB8-AD98-3FC8C9AA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3" y="603225"/>
            <a:ext cx="756939" cy="7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2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EDCEE3D-3F90-4209-AF43-E6948CA8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1946"/>
            <a:ext cx="1219200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OVERCAST_SLOPE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OVERCAST_OFFSET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3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A624FC-6DB6-43DA-8F66-3DED1A8F17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35D6FC-5613-411A-A5C6-7768F1E50E5F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36DAC-7F22-4686-9ABC-9ABFB8E987FC}"/>
              </a:ext>
            </a:extLst>
          </p:cNvPr>
          <p:cNvSpPr/>
          <p:nvPr/>
        </p:nvSpPr>
        <p:spPr>
          <a:xfrm>
            <a:off x="384635" y="394692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l-PH" dirty="0"/>
              <a:t>double OvercastMF (double cover)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 ((cover &lt; 60) &amp;&amp; (cover &gt;= 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</a:t>
            </a:r>
          </a:p>
          <a:p>
            <a:endParaRPr lang="fil-PH" dirty="0"/>
          </a:p>
          <a:p>
            <a:r>
              <a:rPr lang="fil-PH" dirty="0"/>
              <a:t>	else if(cover &gt;= 80)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1;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if((cover &gt;= 60) &amp;&amp; (cover &lt; 80))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(Overcast_Slope * cover) + Overcast_Offset;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ACEBE-7492-430D-9BF3-80B076C38900}"/>
              </a:ext>
            </a:extLst>
          </p:cNvPr>
          <p:cNvSpPr txBox="1"/>
          <p:nvPr/>
        </p:nvSpPr>
        <p:spPr>
          <a:xfrm>
            <a:off x="10480251" y="1790562"/>
            <a:ext cx="132711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ADADC8"/>
                </a:solidFill>
              </a:rPr>
              <a:t>cover &gt;= 80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FEC172-0ED5-493E-B87C-9BCA098A4309}"/>
              </a:ext>
            </a:extLst>
          </p:cNvPr>
          <p:cNvGrpSpPr/>
          <p:nvPr/>
        </p:nvGrpSpPr>
        <p:grpSpPr>
          <a:xfrm>
            <a:off x="6748544" y="2159894"/>
            <a:ext cx="4963886" cy="2538209"/>
            <a:chOff x="6400797" y="677664"/>
            <a:chExt cx="4963886" cy="2538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F4978E-4F86-4A8A-8F84-489937C4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4905" t="25949" r="29276" b="-1939"/>
            <a:stretch/>
          </p:blipFill>
          <p:spPr>
            <a:xfrm>
              <a:off x="6400797" y="677664"/>
              <a:ext cx="4963886" cy="253820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DB4689-29CE-4BD2-A2BD-728C1071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4148" y="980482"/>
              <a:ext cx="1125263" cy="0"/>
            </a:xfrm>
            <a:prstGeom prst="line">
              <a:avLst/>
            </a:prstGeom>
            <a:ln w="38100">
              <a:solidFill>
                <a:srgbClr val="ADA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E03BCE-986F-4ED7-85BF-437AFB04C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0528" y="972547"/>
              <a:ext cx="735807" cy="1575417"/>
            </a:xfrm>
            <a:prstGeom prst="line">
              <a:avLst/>
            </a:prstGeom>
            <a:ln w="38100">
              <a:solidFill>
                <a:srgbClr val="ADA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7B457-295E-4B48-8785-B99B28450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094" y="2547964"/>
              <a:ext cx="2664054" cy="0"/>
            </a:xfrm>
            <a:prstGeom prst="line">
              <a:avLst/>
            </a:prstGeom>
            <a:ln w="38100">
              <a:solidFill>
                <a:srgbClr val="ADA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54D3782-9A26-4317-9B4C-FF2F9DED8A34}"/>
              </a:ext>
            </a:extLst>
          </p:cNvPr>
          <p:cNvSpPr txBox="1"/>
          <p:nvPr/>
        </p:nvSpPr>
        <p:spPr>
          <a:xfrm>
            <a:off x="6559592" y="4662725"/>
            <a:ext cx="256149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ADADC8"/>
                </a:solidFill>
              </a:rPr>
              <a:t>cover &lt; 60 &amp;&amp; cover &gt;=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DD1589-B218-4807-B1C8-F1D6339598A8}"/>
              </a:ext>
            </a:extLst>
          </p:cNvPr>
          <p:cNvSpPr txBox="1"/>
          <p:nvPr/>
        </p:nvSpPr>
        <p:spPr>
          <a:xfrm>
            <a:off x="7148416" y="3141234"/>
            <a:ext cx="266405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ADADC8"/>
                </a:solidFill>
              </a:rPr>
              <a:t>cover &gt;= 60 &amp;&amp; cover &lt; 80</a:t>
            </a:r>
          </a:p>
        </p:txBody>
      </p:sp>
    </p:spTree>
    <p:extLst>
      <p:ext uri="{BB962C8B-B14F-4D97-AF65-F5344CB8AC3E}">
        <p14:creationId xmlns:p14="http://schemas.microsoft.com/office/powerpoint/2010/main" val="991154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7C59C9F-6C23-4D73-9A3B-CAA30B46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overcastGetMf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cover){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((cover&gt;=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)&amp;&amp;(cover&lt;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mf=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OVERCAST_SLOPE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cover + </a:t>
            </a:r>
            <a:r>
              <a:rPr kumimoji="0" lang="fil-PH" altLang="fil-PH" sz="2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OVERCAST_OFFSET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//overcastGetMf</a:t>
            </a:r>
            <a:endParaRPr kumimoji="0" lang="fil-PH" altLang="fil-P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8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D47C2-E1C4-4B0C-9ED4-0ADE7AED43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8D945-8413-4B72-B6A4-10468631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15" y="526178"/>
            <a:ext cx="3042168" cy="3072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0DFFA-7F6A-4617-8B00-B6975838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968" y="3432580"/>
            <a:ext cx="22760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il-PH" sz="960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94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B6D607-27CE-475B-A27F-BA8A688A4A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6F0EC-775E-47B3-8DD5-D8E4ABEC067D}"/>
              </a:ext>
            </a:extLst>
          </p:cNvPr>
          <p:cNvSpPr/>
          <p:nvPr/>
        </p:nvSpPr>
        <p:spPr>
          <a:xfrm>
            <a:off x="957943" y="628650"/>
            <a:ext cx="10386331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85DA0-E97E-46DC-97F5-00AF94D6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920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il-PH" sz="5400" b="1" dirty="0"/>
              <a:t>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E78AF-AFA7-4C90-8CF8-6958E4334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" b="51952"/>
          <a:stretch/>
        </p:blipFill>
        <p:spPr>
          <a:xfrm>
            <a:off x="3137778" y="2912994"/>
            <a:ext cx="6272922" cy="24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48E0413-2542-49F8-BA45-E90B49180D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F6E37-610C-4452-B3FF-F5A67E392E56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F12309-32E6-48E0-8F18-33A8EFA0A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32642" r="51522" b="14363"/>
          <a:stretch/>
        </p:blipFill>
        <p:spPr>
          <a:xfrm>
            <a:off x="6487885" y="786026"/>
            <a:ext cx="5035163" cy="5285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785066" y="3008925"/>
            <a:ext cx="4585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#define Freeze_Slope (-0.5);</a:t>
            </a:r>
          </a:p>
          <a:p>
            <a:r>
              <a:rPr lang="fil-PH" sz="2800" dirty="0"/>
              <a:t>#define Freeze_Offset (2.5);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510780" y="656503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Temperature: </a:t>
            </a:r>
            <a:r>
              <a:rPr lang="fil-PH" sz="2800" b="1" dirty="0">
                <a:solidFill>
                  <a:srgbClr val="5D5DFF"/>
                </a:solidFill>
              </a:rPr>
              <a:t>Freezing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510780" y="1169342"/>
            <a:ext cx="1827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4AFB46-F7A4-41BB-A249-E289F6ACC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0" t="15000" r="24600" b="32569"/>
          <a:stretch/>
        </p:blipFill>
        <p:spPr>
          <a:xfrm>
            <a:off x="566637" y="656503"/>
            <a:ext cx="867749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B773A4-ECF3-427D-9FEE-4F657B88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6782"/>
            <a:ext cx="1219200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FREEZING_SLOPE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static double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FREEZING_OFFSET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2.5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il-PH" altLang="fil-P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8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3233CF4-ACD1-4FAD-B9E5-0E19BDBC5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CE8AF-6376-4680-904B-F1F1795AC9DC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D49FF-5303-49C7-A90C-556053FDB23C}"/>
              </a:ext>
            </a:extLst>
          </p:cNvPr>
          <p:cNvGrpSpPr/>
          <p:nvPr/>
        </p:nvGrpSpPr>
        <p:grpSpPr>
          <a:xfrm>
            <a:off x="6344035" y="2135898"/>
            <a:ext cx="5334285" cy="2586203"/>
            <a:chOff x="6576266" y="2135898"/>
            <a:chExt cx="5334285" cy="25862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1F6EF6-1605-4042-82DC-04B0D12EDB8E}"/>
                </a:ext>
              </a:extLst>
            </p:cNvPr>
            <p:cNvGrpSpPr/>
            <p:nvPr/>
          </p:nvGrpSpPr>
          <p:grpSpPr>
            <a:xfrm>
              <a:off x="6576266" y="2135898"/>
              <a:ext cx="5334285" cy="2586203"/>
              <a:chOff x="6414052" y="225287"/>
              <a:chExt cx="5334285" cy="258620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6AB003-E278-4DF8-9723-78480629A6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grayscl/>
              </a:blip>
              <a:srcRect l="4789" t="8319" r="28660" b="51952"/>
              <a:stretch/>
            </p:blipFill>
            <p:spPr>
              <a:xfrm>
                <a:off x="6414052" y="225287"/>
                <a:ext cx="5334285" cy="2586203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D62A468-BC25-4EBF-95CE-AC23702B3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8608" y="566116"/>
                <a:ext cx="1209055" cy="0"/>
              </a:xfrm>
              <a:prstGeom prst="line">
                <a:avLst/>
              </a:prstGeom>
              <a:ln w="38100">
                <a:solidFill>
                  <a:srgbClr val="5D5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AB99704-9D93-4E72-BF53-14C8DC282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6230" y="561354"/>
                <a:ext cx="806450" cy="1575421"/>
              </a:xfrm>
              <a:prstGeom prst="line">
                <a:avLst/>
              </a:prstGeom>
              <a:ln w="38100">
                <a:solidFill>
                  <a:srgbClr val="5D5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EDC3C-4DF6-4899-8FBE-C0AC293A80DF}"/>
                </a:ext>
              </a:extLst>
            </p:cNvPr>
            <p:cNvCxnSpPr>
              <a:cxnSpLocks/>
            </p:cNvCxnSpPr>
            <p:nvPr/>
          </p:nvCxnSpPr>
          <p:spPr>
            <a:xfrm>
              <a:off x="8914894" y="4047613"/>
              <a:ext cx="2776962" cy="0"/>
            </a:xfrm>
            <a:prstGeom prst="line">
              <a:avLst/>
            </a:prstGeom>
            <a:ln w="38100">
              <a:solidFill>
                <a:srgbClr val="5D5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36DAC-7F22-4686-9ABC-9ABFB8E987FC}"/>
              </a:ext>
            </a:extLst>
          </p:cNvPr>
          <p:cNvSpPr/>
          <p:nvPr/>
        </p:nvSpPr>
        <p:spPr>
          <a:xfrm>
            <a:off x="594488" y="56142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l-PH" dirty="0"/>
              <a:t>double FreezingMF (double temp)</a:t>
            </a:r>
          </a:p>
          <a:p>
            <a:r>
              <a:rPr lang="fil-PH" dirty="0"/>
              <a:t>{</a:t>
            </a:r>
          </a:p>
          <a:p>
            <a:r>
              <a:rPr lang="fil-PH" dirty="0"/>
              <a:t>	double mf = 0;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if((temp &gt;= 0) &amp;&amp; (temp &lt; 30)) 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1;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 (temp &gt;= 50)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0;</a:t>
            </a:r>
          </a:p>
          <a:p>
            <a:r>
              <a:rPr lang="fil-PH" dirty="0"/>
              <a:t>	}	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else if((temp &gt;= 30) &amp;&amp; (temp &lt; 50))</a:t>
            </a:r>
          </a:p>
          <a:p>
            <a:r>
              <a:rPr lang="fil-PH" dirty="0"/>
              <a:t>	{</a:t>
            </a:r>
          </a:p>
          <a:p>
            <a:r>
              <a:rPr lang="fil-PH" dirty="0"/>
              <a:t>	mf = (Freeze_Slope * temp) + Freeze_Offset;</a:t>
            </a:r>
          </a:p>
          <a:p>
            <a:r>
              <a:rPr lang="fil-PH" dirty="0"/>
              <a:t>	}</a:t>
            </a:r>
          </a:p>
          <a:p>
            <a:r>
              <a:rPr lang="fil-PH" dirty="0"/>
              <a:t>	</a:t>
            </a:r>
          </a:p>
          <a:p>
            <a:r>
              <a:rPr lang="fil-PH" dirty="0"/>
              <a:t>	return mf;</a:t>
            </a:r>
          </a:p>
          <a:p>
            <a:r>
              <a:rPr lang="fil-PH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ACEBE-7492-430D-9BF3-80B076C38900}"/>
              </a:ext>
            </a:extLst>
          </p:cNvPr>
          <p:cNvSpPr txBox="1"/>
          <p:nvPr/>
        </p:nvSpPr>
        <p:spPr>
          <a:xfrm>
            <a:off x="6308571" y="1766566"/>
            <a:ext cx="243355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5D5DFF"/>
                </a:solidFill>
              </a:rPr>
              <a:t>temp &gt;=0 &amp;&amp; temp &lt;30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A53E0-4A77-42CC-AD5F-5639552E1D78}"/>
              </a:ext>
            </a:extLst>
          </p:cNvPr>
          <p:cNvSpPr txBox="1"/>
          <p:nvPr/>
        </p:nvSpPr>
        <p:spPr>
          <a:xfrm>
            <a:off x="8714035" y="2890343"/>
            <a:ext cx="277696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5D5DFF"/>
                </a:solidFill>
              </a:rPr>
              <a:t>temp &gt;= 30 &amp;&amp; temp &lt;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0D4E0-038B-4A24-8E1B-729771124D34}"/>
              </a:ext>
            </a:extLst>
          </p:cNvPr>
          <p:cNvSpPr txBox="1"/>
          <p:nvPr/>
        </p:nvSpPr>
        <p:spPr>
          <a:xfrm>
            <a:off x="9876183" y="4472277"/>
            <a:ext cx="132190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il-PH" dirty="0">
                <a:solidFill>
                  <a:srgbClr val="5D5DFF"/>
                </a:solidFill>
              </a:rPr>
              <a:t>temp &gt;= 50</a:t>
            </a:r>
          </a:p>
        </p:txBody>
      </p:sp>
    </p:spTree>
    <p:extLst>
      <p:ext uri="{BB962C8B-B14F-4D97-AF65-F5344CB8AC3E}">
        <p14:creationId xmlns:p14="http://schemas.microsoft.com/office/powerpoint/2010/main" val="25393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A601411-8F2B-4379-A7D4-E3EBB034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067"/>
            <a:ext cx="12192000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freezingGetMf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((temp&lt;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((temp&gt;=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)&amp;&amp;(temp&lt;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)){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mf=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FREEZING_SLOPE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temp + </a:t>
            </a:r>
            <a:r>
              <a:rPr kumimoji="0" lang="fil-PH" altLang="fil-PH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FREEZING_OFFSET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mf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il-PH" altLang="fil-PH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//freezingGetMf</a:t>
            </a:r>
            <a:endParaRPr kumimoji="0" lang="fil-PH" altLang="fil-PH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6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9EC863-7F42-47C5-92F6-C4F86A873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6F26D-8A36-467A-B766-01667C83F06D}"/>
              </a:ext>
            </a:extLst>
          </p:cNvPr>
          <p:cNvSpPr/>
          <p:nvPr/>
        </p:nvSpPr>
        <p:spPr>
          <a:xfrm>
            <a:off x="320609" y="361608"/>
            <a:ext cx="11550782" cy="624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9F974-7F1E-42D1-B394-5C05212CAD44}"/>
              </a:ext>
            </a:extLst>
          </p:cNvPr>
          <p:cNvSpPr/>
          <p:nvPr/>
        </p:nvSpPr>
        <p:spPr>
          <a:xfrm>
            <a:off x="482081" y="2520145"/>
            <a:ext cx="53889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#define </a:t>
            </a:r>
            <a:r>
              <a:rPr lang="en-US" sz="2800" dirty="0" err="1"/>
              <a:t>Coolup_Slope</a:t>
            </a:r>
            <a:r>
              <a:rPr lang="en-US" sz="2800" dirty="0"/>
              <a:t> (0.05);</a:t>
            </a:r>
          </a:p>
          <a:p>
            <a:r>
              <a:rPr lang="en-US" sz="2800" dirty="0"/>
              <a:t>#define </a:t>
            </a:r>
            <a:r>
              <a:rPr lang="en-US" sz="2800" dirty="0" err="1"/>
              <a:t>Coolup_Offset</a:t>
            </a:r>
            <a:r>
              <a:rPr lang="en-US" sz="2800" dirty="0"/>
              <a:t> (-1.5);</a:t>
            </a:r>
          </a:p>
          <a:p>
            <a:endParaRPr lang="en-US" sz="2800" dirty="0"/>
          </a:p>
          <a:p>
            <a:r>
              <a:rPr lang="en-US" sz="2800" dirty="0"/>
              <a:t>#define </a:t>
            </a:r>
            <a:r>
              <a:rPr lang="en-US" sz="2800" dirty="0" err="1"/>
              <a:t>Cooldown_Slope</a:t>
            </a:r>
            <a:r>
              <a:rPr lang="en-US" sz="2800" dirty="0"/>
              <a:t> (-0.05);</a:t>
            </a:r>
          </a:p>
          <a:p>
            <a:r>
              <a:rPr lang="en-US" sz="2800" dirty="0"/>
              <a:t>#define </a:t>
            </a:r>
            <a:r>
              <a:rPr lang="en-US" sz="2800" dirty="0" err="1"/>
              <a:t>Cooldown_Offset</a:t>
            </a:r>
            <a:r>
              <a:rPr lang="en-US" sz="2800" dirty="0"/>
              <a:t> (3.5);</a:t>
            </a:r>
            <a:endParaRPr lang="fil-PH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EF39D-F667-43D2-8247-54B00EBC809D}"/>
              </a:ext>
            </a:extLst>
          </p:cNvPr>
          <p:cNvSpPr/>
          <p:nvPr/>
        </p:nvSpPr>
        <p:spPr>
          <a:xfrm>
            <a:off x="1472761" y="604282"/>
            <a:ext cx="458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Temperature: </a:t>
            </a:r>
            <a:r>
              <a:rPr lang="fil-PH" sz="2800" b="1" dirty="0">
                <a:solidFill>
                  <a:srgbClr val="00B0F0"/>
                </a:solidFill>
              </a:rPr>
              <a:t>Cool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923AE-2365-44D6-9FC1-2ECFE7775D1A}"/>
              </a:ext>
            </a:extLst>
          </p:cNvPr>
          <p:cNvSpPr/>
          <p:nvPr/>
        </p:nvSpPr>
        <p:spPr>
          <a:xfrm>
            <a:off x="1472761" y="1108566"/>
            <a:ext cx="1907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l-PH" sz="2800" dirty="0"/>
              <a:t>CONSTANT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1A5F0E-DF80-4F17-86CD-E221A2AB46F1}"/>
              </a:ext>
            </a:extLst>
          </p:cNvPr>
          <p:cNvGrpSpPr/>
          <p:nvPr/>
        </p:nvGrpSpPr>
        <p:grpSpPr>
          <a:xfrm>
            <a:off x="5372982" y="1836924"/>
            <a:ext cx="3162653" cy="3184151"/>
            <a:chOff x="5568538" y="1836924"/>
            <a:chExt cx="3162653" cy="31841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9C86D4-2E85-4343-A460-22A55CBF0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12" t="34142" r="51573" b="14616"/>
            <a:stretch/>
          </p:blipFill>
          <p:spPr>
            <a:xfrm>
              <a:off x="5568538" y="1836924"/>
              <a:ext cx="3162653" cy="3184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66ED90-99A8-4207-B9C0-F97596A43668}"/>
                </a:ext>
              </a:extLst>
            </p:cNvPr>
            <p:cNvSpPr/>
            <p:nvPr/>
          </p:nvSpPr>
          <p:spPr>
            <a:xfrm>
              <a:off x="6686314" y="2577578"/>
              <a:ext cx="984486" cy="27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l-PH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143B70-BD4A-43FD-9456-97033169E14E}"/>
              </a:ext>
            </a:extLst>
          </p:cNvPr>
          <p:cNvGrpSpPr/>
          <p:nvPr/>
        </p:nvGrpSpPr>
        <p:grpSpPr>
          <a:xfrm>
            <a:off x="8656184" y="1836924"/>
            <a:ext cx="3078891" cy="3184152"/>
            <a:chOff x="8969830" y="1836924"/>
            <a:chExt cx="3078891" cy="31841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81F0D8-BA58-4F5A-9C2D-6371334A9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60" t="33602" r="52083" b="15157"/>
            <a:stretch/>
          </p:blipFill>
          <p:spPr>
            <a:xfrm>
              <a:off x="8969830" y="1836924"/>
              <a:ext cx="3078891" cy="3184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99E2F4-10E3-4D40-B30A-109EA8CE3E77}"/>
                </a:ext>
              </a:extLst>
            </p:cNvPr>
            <p:cNvSpPr/>
            <p:nvPr/>
          </p:nvSpPr>
          <p:spPr>
            <a:xfrm>
              <a:off x="9973000" y="2654039"/>
              <a:ext cx="984486" cy="279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l-PH"/>
            </a:p>
          </p:txBody>
        </p:sp>
      </p:grpSp>
      <p:pic>
        <p:nvPicPr>
          <p:cNvPr id="1026" name="Picture 2" descr="Free Cool Emoji Icon of Flat style - Available in SVG, PNG, EPS, AI &amp; Icon  fonts">
            <a:extLst>
              <a:ext uri="{FF2B5EF4-FFF2-40B4-BE49-F238E27FC236}">
                <a16:creationId xmlns:a16="http://schemas.microsoft.com/office/drawing/2014/main" id="{E1CB69AE-3938-4F37-868E-7C2A9E7E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9" y="635936"/>
            <a:ext cx="1005972" cy="10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1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2049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JetBrains Mono</vt:lpstr>
      <vt:lpstr>Office Theme</vt:lpstr>
      <vt:lpstr>PowerPoint Presentation</vt:lpstr>
      <vt:lpstr>Group      2 </vt:lpstr>
      <vt:lpstr>PowerPoint Presentation</vt:lpstr>
      <vt:lpstr>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double hotGetMf(double temp){         double mf=0;         if((temp&lt;70)&amp;&amp;(temp&gt;=0)){             mf=0;         }         else if(temp&gt;=90){             mf=1;         }         else if((temp&gt;=70)&amp;&amp;(temp&lt;90)){             mf=HOT_SLOPE * temp + HOT_OFFSET;         }         return mf; }//hotGetMf</vt:lpstr>
      <vt:lpstr>Cloud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Bahay_Lores</dc:creator>
  <cp:lastModifiedBy>CJ Cepe</cp:lastModifiedBy>
  <cp:revision>32</cp:revision>
  <dcterms:created xsi:type="dcterms:W3CDTF">2021-05-07T18:13:51Z</dcterms:created>
  <dcterms:modified xsi:type="dcterms:W3CDTF">2024-02-12T14:24:26Z</dcterms:modified>
</cp:coreProperties>
</file>