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88" r:id="rId7"/>
    <p:sldId id="278" r:id="rId8"/>
    <p:sldId id="292" r:id="rId9"/>
    <p:sldId id="279" r:id="rId10"/>
    <p:sldId id="280" r:id="rId11"/>
    <p:sldId id="291" r:id="rId12"/>
    <p:sldId id="263" r:id="rId13"/>
    <p:sldId id="290" r:id="rId14"/>
    <p:sldId id="282" r:id="rId15"/>
    <p:sldId id="289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1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hyperlink" Target="http://localhost:8000/tbindex/tbindex/?apikey=saifar2540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Contacts of TB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th-TH" sz="2400" dirty="0">
                <a:solidFill>
                  <a:srgbClr val="FFFFFF"/>
                </a:solidFill>
              </a:rPr>
              <a:t>การวิเคราะห์ข้อมูลการติดเชื้อวัณโรคในกลุ่มผู้สัมผัส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091BDC-4A20-BD3D-F6FF-010EBD07C359}"/>
              </a:ext>
            </a:extLst>
          </p:cNvPr>
          <p:cNvSpPr/>
          <p:nvPr/>
        </p:nvSpPr>
        <p:spPr>
          <a:xfrm>
            <a:off x="9140859" y="2365275"/>
            <a:ext cx="2550698" cy="707886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GEEKS       </a:t>
            </a:r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1E533A4B-B717-94E8-6AEA-C5BA58DB85F5}"/>
              </a:ext>
            </a:extLst>
          </p:cNvPr>
          <p:cNvSpPr/>
          <p:nvPr/>
        </p:nvSpPr>
        <p:spPr>
          <a:xfrm>
            <a:off x="10797871" y="2048236"/>
            <a:ext cx="1374681" cy="1376972"/>
          </a:xfrm>
          <a:custGeom>
            <a:avLst/>
            <a:gdLst/>
            <a:ahLst/>
            <a:cxnLst/>
            <a:rect l="l" t="t" r="r" b="b"/>
            <a:pathLst>
              <a:path w="2867388" h="2872167">
                <a:moveTo>
                  <a:pt x="0" y="0"/>
                </a:moveTo>
                <a:lnTo>
                  <a:pt x="2867388" y="0"/>
                </a:lnTo>
                <a:lnTo>
                  <a:pt x="2867388" y="2872168"/>
                </a:lnTo>
                <a:lnTo>
                  <a:pt x="0" y="2872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311B87-9B78-F3BE-7242-F47CDC743B8D}"/>
              </a:ext>
            </a:extLst>
          </p:cNvPr>
          <p:cNvSpPr txBox="1">
            <a:spLocks/>
          </p:cNvSpPr>
          <p:nvPr/>
        </p:nvSpPr>
        <p:spPr>
          <a:xfrm>
            <a:off x="4289901" y="3211083"/>
            <a:ext cx="7501650" cy="51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solidFill>
                  <a:srgbClr val="FFFFFF"/>
                </a:solidFill>
              </a:rPr>
              <a:t>โครงการพัฒนาระบบข้อมูล </a:t>
            </a:r>
            <a:r>
              <a:rPr lang="en-US" dirty="0">
                <a:solidFill>
                  <a:srgbClr val="FFFFFF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1EE48CC-F942-3165-8795-A441FBD3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45" y="2679700"/>
            <a:ext cx="9720262" cy="1498600"/>
          </a:xfrm>
        </p:spPr>
        <p:txBody>
          <a:bodyPr/>
          <a:lstStyle/>
          <a:p>
            <a:r>
              <a:rPr lang="en-US" sz="5400" dirty="0">
                <a:latin typeface="Tw Cen MT Condensed (Headings)"/>
              </a:rPr>
              <a:t>Dashboard</a:t>
            </a:r>
            <a:endParaRPr lang="en-US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5498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56E5A8-FFD5-347F-25A7-291BFBF2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5" y="111248"/>
            <a:ext cx="8336270" cy="6635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12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566B991-0A7A-C8EA-86E2-63D276B7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19" y="2518760"/>
            <a:ext cx="9720262" cy="1498600"/>
          </a:xfrm>
        </p:spPr>
        <p:txBody>
          <a:bodyPr/>
          <a:lstStyle/>
          <a:p>
            <a:r>
              <a:rPr lang="en-US" dirty="0"/>
              <a:t>Data set </a:t>
            </a:r>
          </a:p>
        </p:txBody>
      </p:sp>
    </p:spTree>
    <p:extLst>
      <p:ext uri="{BB962C8B-B14F-4D97-AF65-F5344CB8AC3E}">
        <p14:creationId xmlns:p14="http://schemas.microsoft.com/office/powerpoint/2010/main" val="146130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CD153E-6FA0-165E-D231-E0BF0802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9" y="4175229"/>
            <a:ext cx="9339766" cy="2576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0A0DF-6973-3477-FB92-451D97F2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8" y="213297"/>
            <a:ext cx="5601144" cy="383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AC062D-A61B-F06B-6149-D100D79E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297"/>
            <a:ext cx="5897843" cy="3819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97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0DAA72-8BCD-0A50-3A01-46BF2351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844" y="2776852"/>
            <a:ext cx="3956946" cy="1499616"/>
          </a:xfrm>
        </p:spPr>
        <p:txBody>
          <a:bodyPr/>
          <a:lstStyle/>
          <a:p>
            <a:r>
              <a:rPr lang="th-TH" dirty="0"/>
              <a:t>ขอบคุณครับ</a:t>
            </a:r>
            <a:r>
              <a:rPr lang="en-US" dirty="0"/>
              <a:t> / </a:t>
            </a:r>
            <a:r>
              <a:rPr lang="th-TH" dirty="0"/>
              <a:t>ค่ะ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B2CDD-B319-B434-B926-D12912EB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2" y="2509991"/>
            <a:ext cx="2040672" cy="2162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07F23-679C-AA16-9A62-8C32EB61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09478" y="2574758"/>
            <a:ext cx="2484691" cy="20333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E48397-10C7-C983-50C2-9ECC09B384CF}"/>
              </a:ext>
            </a:extLst>
          </p:cNvPr>
          <p:cNvSpPr/>
          <p:nvPr/>
        </p:nvSpPr>
        <p:spPr>
          <a:xfrm>
            <a:off x="2322095" y="4276468"/>
            <a:ext cx="1612231" cy="824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85" y="359725"/>
            <a:ext cx="2667339" cy="1499616"/>
          </a:xfrm>
        </p:spPr>
        <p:txBody>
          <a:bodyPr>
            <a:normAutofit/>
          </a:bodyPr>
          <a:lstStyle/>
          <a:p>
            <a:r>
              <a:rPr lang="en-US" dirty="0"/>
              <a:t>TEAM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6DE4A-9A23-829A-1784-AF67D68E6F7D}"/>
              </a:ext>
            </a:extLst>
          </p:cNvPr>
          <p:cNvSpPr txBox="1"/>
          <p:nvPr/>
        </p:nvSpPr>
        <p:spPr>
          <a:xfrm>
            <a:off x="2376955" y="3203509"/>
            <a:ext cx="3517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สกุล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 สายฟ้า  จิตต์เที่ยง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โปรแกรมเมอร์</a:t>
            </a:r>
          </a:p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สังกัด   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กองวัณโรค กรมควบคุมโรค กระทรวงสาธารณสุข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แมปกับร่างอวตาร, คน, ธุรกิจ, ผูก, เด็ก, ผมสีน้ำตาล ไอคอน">
            <a:extLst>
              <a:ext uri="{FF2B5EF4-FFF2-40B4-BE49-F238E27FC236}">
                <a16:creationId xmlns:a16="http://schemas.microsoft.com/office/drawing/2014/main" id="{AA0ABBFF-4F46-2564-F5C3-06471340E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4" y="3203509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AB59E9-15E7-77E5-CFF9-C13698A27BD0}"/>
              </a:ext>
            </a:extLst>
          </p:cNvPr>
          <p:cNvCxnSpPr>
            <a:cxnSpLocks/>
          </p:cNvCxnSpPr>
          <p:nvPr/>
        </p:nvCxnSpPr>
        <p:spPr>
          <a:xfrm flipH="1">
            <a:off x="6039280" y="920797"/>
            <a:ext cx="53364" cy="56062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แมปกับร่างอวตาร, ธุรกิจ, เจ้าหน้าที่ระดับสูงในบริษัท, ชายคน, คน, มัด, ผมดำ ไอคอน">
            <a:extLst>
              <a:ext uri="{FF2B5EF4-FFF2-40B4-BE49-F238E27FC236}">
                <a16:creationId xmlns:a16="http://schemas.microsoft.com/office/drawing/2014/main" id="{D446B2A6-8E9A-54CD-5349-87A50916D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96" y="3915974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ไม่มีคำอธิบายรูปภาพ">
            <a:extLst>
              <a:ext uri="{FF2B5EF4-FFF2-40B4-BE49-F238E27FC236}">
                <a16:creationId xmlns:a16="http://schemas.microsoft.com/office/drawing/2014/main" id="{6B1DC0AA-566D-E82D-678D-F72FEE30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96" y="830338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ไม่มีคำอธิบายรูปภาพ">
            <a:extLst>
              <a:ext uri="{FF2B5EF4-FFF2-40B4-BE49-F238E27FC236}">
                <a16:creationId xmlns:a16="http://schemas.microsoft.com/office/drawing/2014/main" id="{D9718985-74A2-ABE5-E03B-5EB57F5D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44" y="2175301"/>
            <a:ext cx="1740673" cy="17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BD8F08B-387C-3975-8D18-D13B82E7146B}"/>
              </a:ext>
            </a:extLst>
          </p:cNvPr>
          <p:cNvSpPr txBox="1"/>
          <p:nvPr/>
        </p:nvSpPr>
        <p:spPr>
          <a:xfrm>
            <a:off x="8130886" y="1264965"/>
            <a:ext cx="3679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กองดิจิทัลเพื่อการควบคุมโรค กรมควบคุมโรค กระทรวงสาธารณสุข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4B761E-B645-1947-B176-ADD48FD2319E}"/>
              </a:ext>
            </a:extLst>
          </p:cNvPr>
          <p:cNvSpPr txBox="1"/>
          <p:nvPr/>
        </p:nvSpPr>
        <p:spPr>
          <a:xfrm>
            <a:off x="8130886" y="2630138"/>
            <a:ext cx="3119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กองวัณโรค กรมควบคุมโรค กระทรวงสาธารณสุข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7C60F4-FD8A-D792-8026-BE48EEDBA596}"/>
              </a:ext>
            </a:extLst>
          </p:cNvPr>
          <p:cNvSpPr txBox="1"/>
          <p:nvPr/>
        </p:nvSpPr>
        <p:spPr>
          <a:xfrm>
            <a:off x="8070924" y="4172559"/>
            <a:ext cx="3999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อาจารย์ สรวิศ เทอดเกียรติกุล</a:t>
            </a:r>
          </a:p>
          <a:p>
            <a:r>
              <a:rPr lang="th-TH" sz="2400" b="1" dirty="0"/>
              <a:t>ที่ปรึกษาด้านเทคนิค</a:t>
            </a:r>
            <a:endParaRPr lang="en-US" sz="24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65A1D10-E80E-6DA6-7FB8-AB244B4E69C4}"/>
              </a:ext>
            </a:extLst>
          </p:cNvPr>
          <p:cNvSpPr txBox="1">
            <a:spLocks/>
          </p:cNvSpPr>
          <p:nvPr/>
        </p:nvSpPr>
        <p:spPr>
          <a:xfrm>
            <a:off x="442899" y="915458"/>
            <a:ext cx="5847997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ที่ปรึกษาและหน่วยงานที่สนับสนุน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4" descr="แมปกับร่างอวตาร, ธุรกิจ, เจ้าหน้าที่ระดับสูงในบริษัท, ชายคน, คน, มัด, ผมดำ ไอคอน">
            <a:extLst>
              <a:ext uri="{FF2B5EF4-FFF2-40B4-BE49-F238E27FC236}">
                <a16:creationId xmlns:a16="http://schemas.microsoft.com/office/drawing/2014/main" id="{E601CEF2-50BC-1D3D-403E-0C66AABB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96" y="5253562"/>
            <a:ext cx="1344168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BB5AF-5F3D-19C7-ED4A-DC4A37AB528B}"/>
              </a:ext>
            </a:extLst>
          </p:cNvPr>
          <p:cNvSpPr txBox="1"/>
          <p:nvPr/>
        </p:nvSpPr>
        <p:spPr>
          <a:xfrm>
            <a:off x="8070924" y="5510147"/>
            <a:ext cx="3999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อาจารย์ สิงหนาท เริงโอสถ</a:t>
            </a:r>
          </a:p>
          <a:p>
            <a:r>
              <a:rPr lang="th-TH" sz="2400" b="1" dirty="0"/>
              <a:t>ที่ปรึกษาด้านเทคนิค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469392"/>
            <a:ext cx="9723120" cy="1499616"/>
          </a:xfrm>
        </p:spPr>
        <p:txBody>
          <a:bodyPr>
            <a:normAutofit/>
          </a:bodyPr>
          <a:lstStyle/>
          <a:p>
            <a:r>
              <a:rPr lang="en-US" dirty="0"/>
              <a:t>section</a:t>
            </a:r>
            <a:r>
              <a:rPr lang="th-TH" dirty="0"/>
              <a:t> </a:t>
            </a:r>
            <a:r>
              <a:rPr lang="en-US" dirty="0"/>
              <a:t>- </a:t>
            </a:r>
            <a:r>
              <a:rPr lang="th-TH" dirty="0"/>
              <a:t>หัวข้อ</a:t>
            </a:r>
            <a:endParaRPr lang="en-US" dirty="0"/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AADEE014-514E-9055-5063-FA93F3CA6878}"/>
              </a:ext>
            </a:extLst>
          </p:cNvPr>
          <p:cNvSpPr/>
          <p:nvPr/>
        </p:nvSpPr>
        <p:spPr>
          <a:xfrm>
            <a:off x="1150914" y="2194707"/>
            <a:ext cx="6124028" cy="710182"/>
          </a:xfrm>
          <a:prstGeom prst="homePlate">
            <a:avLst/>
          </a:prstGeom>
          <a:solidFill>
            <a:schemeClr val="bg1"/>
          </a:solidFill>
          <a:ln>
            <a:solidFill>
              <a:srgbClr val="840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BFDA1EE6-FC2E-3588-D82F-D8F96D1BC9C1}"/>
              </a:ext>
            </a:extLst>
          </p:cNvPr>
          <p:cNvSpPr/>
          <p:nvPr/>
        </p:nvSpPr>
        <p:spPr>
          <a:xfrm>
            <a:off x="1150914" y="3389378"/>
            <a:ext cx="6124028" cy="710182"/>
          </a:xfrm>
          <a:prstGeom prst="homePlate">
            <a:avLst/>
          </a:prstGeom>
          <a:ln>
            <a:solidFill>
              <a:srgbClr val="840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1DDB3DE6-C682-96D0-2AD8-EA6DD2554368}"/>
              </a:ext>
            </a:extLst>
          </p:cNvPr>
          <p:cNvSpPr/>
          <p:nvPr/>
        </p:nvSpPr>
        <p:spPr>
          <a:xfrm>
            <a:off x="1150914" y="4508431"/>
            <a:ext cx="6124028" cy="710182"/>
          </a:xfrm>
          <a:prstGeom prst="homePlate">
            <a:avLst/>
          </a:prstGeom>
          <a:ln>
            <a:solidFill>
              <a:srgbClr val="840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0C8C5457-25CE-76A7-F5E3-120C2BD4E245}"/>
              </a:ext>
            </a:extLst>
          </p:cNvPr>
          <p:cNvSpPr/>
          <p:nvPr/>
        </p:nvSpPr>
        <p:spPr>
          <a:xfrm>
            <a:off x="1150914" y="5720867"/>
            <a:ext cx="6124028" cy="710182"/>
          </a:xfrm>
          <a:prstGeom prst="homePlate">
            <a:avLst/>
          </a:prstGeom>
          <a:ln>
            <a:solidFill>
              <a:srgbClr val="8401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6D3175-D668-5513-0BCA-94CA43EC4B2C}"/>
              </a:ext>
            </a:extLst>
          </p:cNvPr>
          <p:cNvSpPr txBox="1"/>
          <p:nvPr/>
        </p:nvSpPr>
        <p:spPr>
          <a:xfrm>
            <a:off x="2192984" y="2288188"/>
            <a:ext cx="399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FreesiaUPC (Body)"/>
              </a:rPr>
              <a:t>ความเป็นมาและเหตุผลความจำเป็น</a:t>
            </a:r>
            <a:endParaRPr lang="en-US" sz="2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3EED3D-B12A-40EA-E377-68A592E566B0}"/>
              </a:ext>
            </a:extLst>
          </p:cNvPr>
          <p:cNvSpPr txBox="1"/>
          <p:nvPr/>
        </p:nvSpPr>
        <p:spPr>
          <a:xfrm>
            <a:off x="2917032" y="3482957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วัตถุประสงค์โครงการ</a:t>
            </a:r>
            <a:endParaRPr lang="en-US" sz="2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9E130A-A0D7-583A-DDD8-78F9B57F9A9E}"/>
              </a:ext>
            </a:extLst>
          </p:cNvPr>
          <p:cNvSpPr txBox="1"/>
          <p:nvPr/>
        </p:nvSpPr>
        <p:spPr>
          <a:xfrm>
            <a:off x="2192984" y="4564588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ขอบเขต และกิจกรรมการดำเนินงาน</a:t>
            </a:r>
            <a:endParaRPr lang="en-US" sz="2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072129-D6FA-E1F1-70DA-36FFC595365D}"/>
              </a:ext>
            </a:extLst>
          </p:cNvPr>
          <p:cNvSpPr txBox="1"/>
          <p:nvPr/>
        </p:nvSpPr>
        <p:spPr>
          <a:xfrm>
            <a:off x="2669018" y="5814348"/>
            <a:ext cx="3346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/>
              <a:t>ข้อมูลรายละเอียดเชิงเทคนิค</a:t>
            </a:r>
            <a:endParaRPr lang="en-US" sz="2800" b="1" dirty="0"/>
          </a:p>
        </p:txBody>
      </p:sp>
      <p:pic>
        <p:nvPicPr>
          <p:cNvPr id="2053" name="Picture 5" descr="What Is an API? Definition, Meaning and Examples | Glossary">
            <a:extLst>
              <a:ext uri="{FF2B5EF4-FFF2-40B4-BE49-F238E27FC236}">
                <a16:creationId xmlns:a16="http://schemas.microsoft.com/office/drawing/2014/main" id="{51AE765B-5AEA-2799-E6C2-1C8365A6A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r="19968"/>
          <a:stretch/>
        </p:blipFill>
        <p:spPr bwMode="auto">
          <a:xfrm>
            <a:off x="7460158" y="2231897"/>
            <a:ext cx="4532002" cy="41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ABC544-886A-819A-67B6-1BA18823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08" y="816864"/>
            <a:ext cx="8097772" cy="1499616"/>
          </a:xfrm>
        </p:spPr>
        <p:txBody>
          <a:bodyPr>
            <a:normAutofit/>
          </a:bodyPr>
          <a:lstStyle/>
          <a:p>
            <a:r>
              <a:rPr lang="th-TH" b="1" dirty="0">
                <a:latin typeface="FreesiaUPC (Body)"/>
              </a:rPr>
              <a:t>ความเป็นมาและเหตุผลความจำเป็น</a:t>
            </a:r>
            <a:endParaRPr lang="en-US" dirty="0">
              <a:latin typeface="FreesiaUPC (Body)"/>
            </a:endParaRPr>
          </a:p>
        </p:txBody>
      </p:sp>
      <p:pic>
        <p:nvPicPr>
          <p:cNvPr id="3074" name="Picture 2" descr="WHO End TB Forum">
            <a:extLst>
              <a:ext uri="{FF2B5EF4-FFF2-40B4-BE49-F238E27FC236}">
                <a16:creationId xmlns:a16="http://schemas.microsoft.com/office/drawing/2014/main" id="{2C495DD0-78BF-7E5E-046C-2AE36CBD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6" y="2316480"/>
            <a:ext cx="3060192" cy="30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3E6D7438-A7E3-A5F3-ADF7-AB6308D54730}"/>
              </a:ext>
            </a:extLst>
          </p:cNvPr>
          <p:cNvSpPr txBox="1">
            <a:spLocks/>
          </p:cNvSpPr>
          <p:nvPr/>
        </p:nvSpPr>
        <p:spPr>
          <a:xfrm>
            <a:off x="4010408" y="2138172"/>
            <a:ext cx="789965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2400" dirty="0">
                <a:latin typeface="FreesiaUPC (Body)"/>
              </a:rPr>
              <a:t>	เนื่องจาก ปัจจุบันปัญหาวัณโรคยังคงอยู่ควบคู่กับคนไทย และยังคงเป็นโรคสากลที่ทั่วโลกให้ความสนใจ เพราะยังมีการแพร่กระจายของเชื้อวัณโรคอยู่ </a:t>
            </a:r>
            <a:br>
              <a:rPr lang="th-TH" sz="2400" dirty="0">
                <a:latin typeface="FreesiaUPC (Body)"/>
              </a:rPr>
            </a:br>
            <a:r>
              <a:rPr lang="th-TH" sz="2400" dirty="0">
                <a:latin typeface="FreesiaUPC (Body)"/>
              </a:rPr>
              <a:t>บนพื้นฐานความเสี่ยงต่างๆที่ มีผลในการเกิดเชื้อวัณโรค</a:t>
            </a:r>
            <a:endParaRPr lang="en-US" sz="2400" dirty="0">
              <a:latin typeface="FreesiaUPC (Body)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7360F53E-F246-4190-294B-57C8F7A6A808}"/>
              </a:ext>
            </a:extLst>
          </p:cNvPr>
          <p:cNvSpPr txBox="1">
            <a:spLocks/>
          </p:cNvSpPr>
          <p:nvPr/>
        </p:nvSpPr>
        <p:spPr>
          <a:xfrm>
            <a:off x="4094228" y="3637788"/>
            <a:ext cx="7899652" cy="1985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2400" dirty="0">
                <a:latin typeface="FreesiaUPC (Body)"/>
              </a:rPr>
              <a:t>	ดังนั้น ทางผู้จัดทำโครงการได้เล็งเห็นถึงความสำคัญอย่างมาในการช่วยเหลือและตอบโจทย์นโยบายในการยุติวัณโรค จึงจัดทำโครงการพัฒนาระบบข้อมูล </a:t>
            </a:r>
            <a:r>
              <a:rPr lang="en-US" sz="2400" dirty="0">
                <a:latin typeface="FreesiaUPC (Body)"/>
              </a:rPr>
              <a:t>API</a:t>
            </a:r>
            <a:r>
              <a:rPr lang="th-TH" sz="2400" dirty="0">
                <a:latin typeface="FreesiaUPC (Body)"/>
              </a:rPr>
              <a:t> ที่ได้ข้อมูลจากโปรแกรม </a:t>
            </a:r>
            <a:r>
              <a:rPr lang="en-US" sz="2400" dirty="0">
                <a:latin typeface="FreesiaUPC (Body)"/>
              </a:rPr>
              <a:t>NTIP</a:t>
            </a:r>
            <a:r>
              <a:rPr lang="th-TH" sz="2400" dirty="0">
                <a:latin typeface="FreesiaUPC (Body)"/>
              </a:rPr>
              <a:t> ถึงการคัดกรอง ผู้สัมผัส การขึ้นทะเบียน การส่งตรวจ เพื่อให้ผู้ที่สนใจพื้นที่หรือกองวัณโรค ได้นำข้อมูลไปทำการวิเคราะห์ และ นำข้อมูลไปใช้ประโยชน์ในการติดตามและ ตอบโจทย์ในการยุติการติด</a:t>
            </a:r>
            <a:br>
              <a:rPr lang="th-TH" sz="2400" dirty="0">
                <a:latin typeface="FreesiaUPC (Body)"/>
              </a:rPr>
            </a:br>
            <a:r>
              <a:rPr lang="th-TH" sz="2400" dirty="0">
                <a:latin typeface="FreesiaUPC (Body)"/>
              </a:rPr>
              <a:t>เชื้อวัณโรค จากกลุ่มเสี่ยงผู้สัมผัส</a:t>
            </a:r>
            <a:endParaRPr lang="en-US" sz="2400" dirty="0">
              <a:latin typeface="FreesiaUP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2097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4020D2-43DB-552D-E7D2-C0BCEFFC966B}"/>
              </a:ext>
            </a:extLst>
          </p:cNvPr>
          <p:cNvSpPr/>
          <p:nvPr/>
        </p:nvSpPr>
        <p:spPr>
          <a:xfrm>
            <a:off x="3785021" y="969886"/>
            <a:ext cx="5172276" cy="53102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572F0A-E935-63EA-F11F-CFAE888D305E}"/>
              </a:ext>
            </a:extLst>
          </p:cNvPr>
          <p:cNvSpPr/>
          <p:nvPr/>
        </p:nvSpPr>
        <p:spPr>
          <a:xfrm>
            <a:off x="7982060" y="1135190"/>
            <a:ext cx="3974951" cy="36999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5A3A1-A792-C4CA-6B4A-921AEABC192B}"/>
              </a:ext>
            </a:extLst>
          </p:cNvPr>
          <p:cNvSpPr/>
          <p:nvPr/>
        </p:nvSpPr>
        <p:spPr>
          <a:xfrm>
            <a:off x="785307" y="2731595"/>
            <a:ext cx="4064598" cy="391847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CF981-0839-8D26-AED3-43E2830E0F10}"/>
              </a:ext>
            </a:extLst>
          </p:cNvPr>
          <p:cNvSpPr txBox="1"/>
          <p:nvPr/>
        </p:nvSpPr>
        <p:spPr>
          <a:xfrm>
            <a:off x="902368" y="969886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cs typeface="+mj-cs"/>
              </a:rPr>
              <a:t>จำนวนการคัดกรอง </a:t>
            </a:r>
            <a:r>
              <a:rPr lang="en-US" sz="3200" b="1" dirty="0">
                <a:cs typeface="+mj-cs"/>
              </a:rPr>
              <a:t>/</a:t>
            </a:r>
            <a:r>
              <a:rPr lang="th-TH" sz="3200" b="1" dirty="0">
                <a:cs typeface="+mj-cs"/>
              </a:rPr>
              <a:t> จำนวนการขึ้นทะเบียนรักษาวัณโรค</a:t>
            </a:r>
            <a:endParaRPr lang="en-US" sz="3200" b="1" dirty="0"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6D44F-60C7-AD67-0723-65BB21E6128F}"/>
              </a:ext>
            </a:extLst>
          </p:cNvPr>
          <p:cNvSpPr txBox="1"/>
          <p:nvPr/>
        </p:nvSpPr>
        <p:spPr>
          <a:xfrm>
            <a:off x="4793643" y="2985177"/>
            <a:ext cx="31550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cs typeface="+mj-cs"/>
              </a:rPr>
              <a:t>เปรียบเทียบจำนวน</a:t>
            </a:r>
          </a:p>
          <a:p>
            <a:pPr algn="ctr"/>
            <a:r>
              <a:rPr lang="en-US" sz="3200" b="1" dirty="0">
                <a:cs typeface="+mj-cs"/>
              </a:rPr>
              <a:t>&lt; 2566 | 2567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779B4-9FB4-91D8-D43F-C7CC17D5971F}"/>
              </a:ext>
            </a:extLst>
          </p:cNvPr>
          <p:cNvSpPr txBox="1"/>
          <p:nvPr/>
        </p:nvSpPr>
        <p:spPr>
          <a:xfrm>
            <a:off x="1127079" y="3523786"/>
            <a:ext cx="35814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cs typeface="+mj-cs"/>
              </a:rPr>
              <a:t>การคัดกรอง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cs typeface="+mj-cs"/>
              </a:rPr>
              <a:t>217,363 </a:t>
            </a:r>
            <a:r>
              <a:rPr lang="th-TH" sz="3200" dirty="0">
                <a:solidFill>
                  <a:srgbClr val="FF0000"/>
                </a:solidFill>
                <a:cs typeface="+mj-cs"/>
              </a:rPr>
              <a:t>ราย</a:t>
            </a:r>
            <a:endParaRPr lang="en-US" sz="3200" dirty="0">
              <a:solidFill>
                <a:srgbClr val="FF0000"/>
              </a:solidFill>
              <a:cs typeface="+mj-cs"/>
            </a:endParaRPr>
          </a:p>
          <a:p>
            <a:pPr algn="ctr"/>
            <a:r>
              <a:rPr lang="th-TH" sz="3200" b="1" dirty="0">
                <a:cs typeface="+mj-cs"/>
              </a:rPr>
              <a:t>การขึ้นทะเบียนรักษาวัณโรค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cs typeface="+mj-cs"/>
              </a:rPr>
              <a:t>4,000 </a:t>
            </a:r>
            <a:r>
              <a:rPr lang="th-TH" sz="3200" dirty="0">
                <a:solidFill>
                  <a:srgbClr val="FF0000"/>
                </a:solidFill>
                <a:cs typeface="+mj-cs"/>
              </a:rPr>
              <a:t>ราย</a:t>
            </a:r>
            <a:endParaRPr lang="en-US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0B3ED-9775-708E-FD3D-97CB71B212D2}"/>
              </a:ext>
            </a:extLst>
          </p:cNvPr>
          <p:cNvSpPr txBox="1"/>
          <p:nvPr/>
        </p:nvSpPr>
        <p:spPr>
          <a:xfrm>
            <a:off x="8353607" y="2000292"/>
            <a:ext cx="35814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cs typeface="+mj-cs"/>
              </a:rPr>
              <a:t>การคัดกรอง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cs typeface="+mj-cs"/>
              </a:rPr>
              <a:t>175,090 </a:t>
            </a:r>
            <a:r>
              <a:rPr lang="th-TH" sz="3200" dirty="0">
                <a:solidFill>
                  <a:srgbClr val="FF0000"/>
                </a:solidFill>
                <a:cs typeface="+mj-cs"/>
              </a:rPr>
              <a:t>ราย</a:t>
            </a:r>
            <a:endParaRPr lang="en-US" sz="3200" dirty="0">
              <a:solidFill>
                <a:srgbClr val="FF0000"/>
              </a:solidFill>
              <a:cs typeface="+mj-cs"/>
            </a:endParaRPr>
          </a:p>
          <a:p>
            <a:pPr algn="ctr"/>
            <a:r>
              <a:rPr lang="th-TH" sz="3200" b="1" dirty="0">
                <a:cs typeface="+mj-cs"/>
              </a:rPr>
              <a:t>การขึ้นทะเบียนรักษาวัณโรค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cs typeface="+mj-cs"/>
              </a:rPr>
              <a:t>3,000 </a:t>
            </a:r>
            <a:r>
              <a:rPr lang="th-TH" sz="3200" dirty="0">
                <a:solidFill>
                  <a:srgbClr val="FF0000"/>
                </a:solidFill>
                <a:cs typeface="+mj-cs"/>
              </a:rPr>
              <a:t>ราย</a:t>
            </a:r>
            <a:endParaRPr lang="en-US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136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rketing Exp.: Main Marketing Objectives: วัตถุประสงค์หลักของการตลาด">
            <a:extLst>
              <a:ext uri="{FF2B5EF4-FFF2-40B4-BE49-F238E27FC236}">
                <a16:creationId xmlns:a16="http://schemas.microsoft.com/office/drawing/2014/main" id="{B9091F79-13EA-A188-488C-02840C77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2" y="1755224"/>
            <a:ext cx="5974896" cy="39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1C23A9-EA91-5C10-B9DF-FA9178C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00" y="585215"/>
            <a:ext cx="5202500" cy="1499616"/>
          </a:xfrm>
        </p:spPr>
        <p:txBody>
          <a:bodyPr>
            <a:normAutofit/>
          </a:bodyPr>
          <a:lstStyle/>
          <a:p>
            <a:r>
              <a:rPr lang="th-TH" b="1" dirty="0">
                <a:latin typeface="FreesiaUPC (Body)"/>
              </a:rPr>
              <a:t>วัตถุประสงค์โครงการ</a:t>
            </a:r>
            <a:endParaRPr lang="en-US" dirty="0">
              <a:latin typeface="FreesiaUPC (Body)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34E7C9F-B2FB-3FE4-6072-1902FF2D68A2}"/>
              </a:ext>
            </a:extLst>
          </p:cNvPr>
          <p:cNvSpPr/>
          <p:nvPr/>
        </p:nvSpPr>
        <p:spPr>
          <a:xfrm rot="10800000" flipV="1">
            <a:off x="5600700" y="2576510"/>
            <a:ext cx="5763294" cy="852490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เพื่อกำกับติดตามผู้ที่มีความเสี่ยงที่เป็นผู้สัมผัสวัณโรค 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213010B-C328-D0C7-A177-67FD2F7C7CA7}"/>
              </a:ext>
            </a:extLst>
          </p:cNvPr>
          <p:cNvSpPr/>
          <p:nvPr/>
        </p:nvSpPr>
        <p:spPr>
          <a:xfrm rot="10800000" flipV="1">
            <a:off x="1296364" y="5203854"/>
            <a:ext cx="10067629" cy="852489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rgbClr val="000000"/>
                </a:solidFill>
                <a:effectLst/>
                <a:latin typeface="FreesiaUPC (Body)"/>
                <a:ea typeface="Times New Roman" panose="02020603050405020304" pitchFamily="18" charset="0"/>
                <a:cs typeface="TH SarabunPSK" panose="020B0500040200020003" pitchFamily="34" charset="-34"/>
              </a:rPr>
              <a:t>เพื่อพัฒนาในเรื่องของการดึงข้อมูลและส่งต่อข้อมูลจากหน่วยงานสู่ภายนอกอย่างสะดวกและปลอดภัย </a:t>
            </a:r>
            <a:endParaRPr lang="en-US" sz="2800" b="1" dirty="0">
              <a:solidFill>
                <a:srgbClr val="000000"/>
              </a:solidFill>
              <a:effectLst/>
              <a:latin typeface="FreesiaUPC (Body)"/>
              <a:ea typeface="Times New Roman" panose="02020603050405020304" pitchFamily="18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AF06592-BE2B-788A-1595-1A84595A4CE8}"/>
              </a:ext>
            </a:extLst>
          </p:cNvPr>
          <p:cNvSpPr/>
          <p:nvPr/>
        </p:nvSpPr>
        <p:spPr>
          <a:xfrm rot="10800000" flipV="1">
            <a:off x="6923314" y="3961336"/>
            <a:ext cx="4440680" cy="710182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เพื่อเผยแพร่ข้อมูลสู่หน่วยงานอื่น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API)</a:t>
            </a:r>
          </a:p>
        </p:txBody>
      </p:sp>
    </p:spTree>
    <p:extLst>
      <p:ext uri="{BB962C8B-B14F-4D97-AF65-F5344CB8AC3E}">
        <p14:creationId xmlns:p14="http://schemas.microsoft.com/office/powerpoint/2010/main" val="24077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8D1E0D-06C8-18D9-666D-BEB2F33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latin typeface="FreesiaUPC (Body)"/>
              </a:rPr>
              <a:t>ขอบเขต และกิจกรรมการดำเนินงาน</a:t>
            </a:r>
            <a:endParaRPr lang="en-US" dirty="0">
              <a:latin typeface="FreesiaUPC (Body)"/>
            </a:endParaRPr>
          </a:p>
        </p:txBody>
      </p:sp>
      <p:pic>
        <p:nvPicPr>
          <p:cNvPr id="5124" name="Picture 4" descr="What makes REST API really usable?">
            <a:extLst>
              <a:ext uri="{FF2B5EF4-FFF2-40B4-BE49-F238E27FC236}">
                <a16:creationId xmlns:a16="http://schemas.microsoft.com/office/drawing/2014/main" id="{EB625CFE-F214-DC62-59D6-BE3961AE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439965"/>
            <a:ext cx="3362960" cy="30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BEB69-75B5-BEC8-7951-D1BBE46D11F9}"/>
              </a:ext>
            </a:extLst>
          </p:cNvPr>
          <p:cNvSpPr txBox="1"/>
          <p:nvPr/>
        </p:nvSpPr>
        <p:spPr>
          <a:xfrm>
            <a:off x="4770120" y="2372380"/>
            <a:ext cx="726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2800" dirty="0">
                <a:latin typeface="FreesiaUPC (Body)"/>
              </a:rPr>
              <a:t>สามารถเผยแพร่ข้อมูล </a:t>
            </a:r>
            <a:r>
              <a:rPr lang="en-US" sz="2800" dirty="0">
                <a:latin typeface="FreesiaUPC (Body)"/>
              </a:rPr>
              <a:t>TB – CONTACT - INDEX </a:t>
            </a:r>
            <a:r>
              <a:rPr lang="th-TH" sz="2800" dirty="0">
                <a:latin typeface="FreesiaUPC (Body)"/>
              </a:rPr>
              <a:t>ผ่าน </a:t>
            </a:r>
            <a:r>
              <a:rPr lang="en-US" sz="2800" dirty="0">
                <a:latin typeface="FreesiaUPC (Body)"/>
              </a:rPr>
              <a:t>API </a:t>
            </a:r>
            <a:r>
              <a:rPr lang="th-TH" sz="2800" dirty="0">
                <a:latin typeface="FreesiaUPC (Body)"/>
              </a:rPr>
              <a:t>ได้</a:t>
            </a:r>
            <a:endParaRPr lang="en-US" sz="2800" dirty="0">
              <a:latin typeface="FreesiaUPC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DEB5-86A3-DB11-351A-C97D90BC67C6}"/>
              </a:ext>
            </a:extLst>
          </p:cNvPr>
          <p:cNvSpPr txBox="1"/>
          <p:nvPr/>
        </p:nvSpPr>
        <p:spPr>
          <a:xfrm>
            <a:off x="4770120" y="2999190"/>
            <a:ext cx="696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2800" dirty="0">
                <a:latin typeface="FreesiaUPC (Body)"/>
              </a:rPr>
              <a:t>สามารถเปิดสาธารณะให้หน่วยงานที่สนใจดึงข้อมูลผ่าน </a:t>
            </a:r>
            <a:r>
              <a:rPr lang="en-US" sz="2800" dirty="0">
                <a:latin typeface="FreesiaUPC (Body)"/>
              </a:rPr>
              <a:t>API </a:t>
            </a:r>
            <a:r>
              <a:rPr lang="th-TH" sz="2800" dirty="0">
                <a:latin typeface="FreesiaUPC (Body)"/>
              </a:rPr>
              <a:t>ได้อย่างสะดวก และ รวดเร็ว</a:t>
            </a:r>
            <a:endParaRPr lang="en-US" sz="2800" dirty="0">
              <a:latin typeface="FreesiaUPC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E17E2-6464-F327-DE7B-E29BD7B464BE}"/>
              </a:ext>
            </a:extLst>
          </p:cNvPr>
          <p:cNvSpPr txBox="1"/>
          <p:nvPr/>
        </p:nvSpPr>
        <p:spPr>
          <a:xfrm>
            <a:off x="4770120" y="3941104"/>
            <a:ext cx="696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2800" dirty="0">
                <a:latin typeface="FreesiaUPC (Body)"/>
              </a:rPr>
              <a:t>คู่มือในการใช้งาน </a:t>
            </a:r>
            <a:r>
              <a:rPr lang="en-US" sz="2800" dirty="0">
                <a:latin typeface="FreesiaUPC (Body)"/>
              </a:rPr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5FA0F-5ABE-FB1A-7C13-5DC02A3FDB1A}"/>
              </a:ext>
            </a:extLst>
          </p:cNvPr>
          <p:cNvSpPr txBox="1"/>
          <p:nvPr/>
        </p:nvSpPr>
        <p:spPr>
          <a:xfrm>
            <a:off x="4770120" y="4512522"/>
            <a:ext cx="696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2800" dirty="0">
                <a:latin typeface="FreesiaUPC (Body)"/>
              </a:rPr>
              <a:t>มี </a:t>
            </a:r>
            <a:r>
              <a:rPr lang="en-US" sz="2800" dirty="0">
                <a:latin typeface="FreesiaUPC (Body)"/>
              </a:rPr>
              <a:t>Dashboard </a:t>
            </a:r>
            <a:r>
              <a:rPr lang="th-TH" sz="2800" dirty="0">
                <a:latin typeface="FreesiaUPC (Body)"/>
              </a:rPr>
              <a:t>ในการแสดงผล</a:t>
            </a:r>
            <a:endParaRPr lang="en-US" sz="2800" dirty="0">
              <a:latin typeface="FreesiaUPC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8B9B5-F617-A883-84FD-B2A24C3B5755}"/>
              </a:ext>
            </a:extLst>
          </p:cNvPr>
          <p:cNvSpPr txBox="1"/>
          <p:nvPr/>
        </p:nvSpPr>
        <p:spPr>
          <a:xfrm>
            <a:off x="4770120" y="5083940"/>
            <a:ext cx="696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h-TH" sz="2800" dirty="0">
                <a:latin typeface="FreesiaUPC (Body)"/>
              </a:rPr>
              <a:t>(อนาคต) มีหน้า </a:t>
            </a:r>
            <a:r>
              <a:rPr lang="en-US" sz="2800" dirty="0">
                <a:latin typeface="FreesiaUPC (Body)"/>
              </a:rPr>
              <a:t>UX/UI </a:t>
            </a:r>
            <a:r>
              <a:rPr lang="th-TH" sz="2800" dirty="0">
                <a:latin typeface="FreesiaUPC (Body)"/>
              </a:rPr>
              <a:t>ในการใช้งาน เพื่อความสะดวกและความปลอดภัยของข้อมูล</a:t>
            </a:r>
            <a:endParaRPr lang="en-US" sz="2800" dirty="0">
              <a:latin typeface="FreesiaUP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1576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1EE48CC-F942-3165-8795-A441FBD3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39" y="2679700"/>
            <a:ext cx="11823961" cy="1498600"/>
          </a:xfrm>
        </p:spPr>
        <p:txBody>
          <a:bodyPr/>
          <a:lstStyle/>
          <a:p>
            <a:r>
              <a:rPr lang="en-US" sz="5400" dirty="0">
                <a:latin typeface="Tw Cen MT Condensed (Headings)"/>
              </a:rPr>
              <a:t>FLOW</a:t>
            </a:r>
            <a:r>
              <a:rPr lang="th-TH" sz="5400" dirty="0">
                <a:latin typeface="Tw Cen MT Condensed (Headings)"/>
              </a:rPr>
              <a:t> </a:t>
            </a:r>
            <a:r>
              <a:rPr lang="en-US" sz="5400" dirty="0">
                <a:latin typeface="Tw Cen MT Condensed (Headings)"/>
              </a:rPr>
              <a:t>- API </a:t>
            </a:r>
            <a:br>
              <a:rPr lang="en-US" sz="5400" dirty="0">
                <a:latin typeface="Tw Cen MT Condensed (Headings)"/>
              </a:rPr>
            </a:br>
            <a:r>
              <a:rPr lang="en-US" sz="2800" dirty="0">
                <a:latin typeface="Tw Cen MT Condensed (Headings)"/>
              </a:rPr>
              <a:t>(Application Programming Interfaces) </a:t>
            </a:r>
            <a:endParaRPr lang="en-US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9580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781526" y="-7216349"/>
            <a:ext cx="2244352" cy="154526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</a:pPr>
            <a:endParaRPr sz="1200"/>
          </a:p>
        </p:txBody>
      </p:sp>
      <p:sp>
        <p:nvSpPr>
          <p:cNvPr id="9" name="Freeform 9"/>
          <p:cNvSpPr/>
          <p:nvPr/>
        </p:nvSpPr>
        <p:spPr>
          <a:xfrm>
            <a:off x="693634" y="-7010265"/>
            <a:ext cx="589497" cy="761871"/>
          </a:xfrm>
          <a:custGeom>
            <a:avLst/>
            <a:gdLst/>
            <a:ahLst/>
            <a:cxnLst/>
            <a:rect l="l" t="t" r="r" b="b"/>
            <a:pathLst>
              <a:path w="884246" h="1142806">
                <a:moveTo>
                  <a:pt x="0" y="0"/>
                </a:moveTo>
                <a:lnTo>
                  <a:pt x="884246" y="0"/>
                </a:lnTo>
                <a:lnTo>
                  <a:pt x="884246" y="1142806"/>
                </a:lnTo>
                <a:lnTo>
                  <a:pt x="0" y="1142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1064A189-608C-6426-5ECE-F3E0235AD93E}"/>
              </a:ext>
            </a:extLst>
          </p:cNvPr>
          <p:cNvSpPr/>
          <p:nvPr/>
        </p:nvSpPr>
        <p:spPr>
          <a:xfrm>
            <a:off x="791280" y="830448"/>
            <a:ext cx="1401725" cy="128969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4"/>
              </a:lnSpc>
            </a:pP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endParaRPr lang="en-US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SERVER</a:t>
            </a: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10.21.2.17</a:t>
            </a: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NTIP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FreesiaUPC (Body)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1E0C96-D6AE-0422-8B4C-4B36C9B23762}"/>
              </a:ext>
            </a:extLst>
          </p:cNvPr>
          <p:cNvSpPr/>
          <p:nvPr/>
        </p:nvSpPr>
        <p:spPr>
          <a:xfrm>
            <a:off x="329188" y="2583426"/>
            <a:ext cx="2325910" cy="1714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Extract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Transformation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Insert Data to Data   Warehouse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717F77-DF0C-A4DE-C0C1-BD7754143DE8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>
            <a:off x="1492143" y="2120144"/>
            <a:ext cx="0" cy="463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1FDAB28-22D2-AEEA-E88A-37A53A5B4BE8}"/>
              </a:ext>
            </a:extLst>
          </p:cNvPr>
          <p:cNvSpPr/>
          <p:nvPr/>
        </p:nvSpPr>
        <p:spPr>
          <a:xfrm>
            <a:off x="2793816" y="2583426"/>
            <a:ext cx="628554" cy="1714917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7DFBB-010D-0B47-D694-7789D24D8969}"/>
              </a:ext>
            </a:extLst>
          </p:cNvPr>
          <p:cNvSpPr txBox="1"/>
          <p:nvPr/>
        </p:nvSpPr>
        <p:spPr>
          <a:xfrm>
            <a:off x="3422370" y="3617700"/>
            <a:ext cx="325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FreesiaUPC (Body)"/>
              </a:rPr>
              <a:t>สร้าง </a:t>
            </a:r>
            <a:r>
              <a:rPr lang="en-US" sz="2400" dirty="0">
                <a:latin typeface="FreesiaUPC (Body)"/>
              </a:rPr>
              <a:t>Data Pipeline </a:t>
            </a:r>
            <a:endParaRPr lang="th-TH" sz="2400" dirty="0">
              <a:latin typeface="FreesiaUPC (Body)"/>
            </a:endParaRPr>
          </a:p>
          <a:p>
            <a:r>
              <a:rPr lang="th-TH" sz="2400" dirty="0">
                <a:latin typeface="FreesiaUPC (Body)"/>
              </a:rPr>
              <a:t>และ บันทึกเป็นไฟล์นามสกุล </a:t>
            </a:r>
            <a:r>
              <a:rPr lang="en-US" sz="2400" dirty="0">
                <a:latin typeface="FreesiaUPC (Body)"/>
              </a:rPr>
              <a:t>.</a:t>
            </a:r>
            <a:r>
              <a:rPr lang="en-US" sz="2400" dirty="0" err="1">
                <a:latin typeface="FreesiaUPC (Body)"/>
              </a:rPr>
              <a:t>py</a:t>
            </a:r>
            <a:endParaRPr lang="en-US" sz="2400" dirty="0">
              <a:latin typeface="FreesiaUPC (Body)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BC1D1ACF-E635-9DC5-2F5C-74B4A80467E6}"/>
              </a:ext>
            </a:extLst>
          </p:cNvPr>
          <p:cNvSpPr/>
          <p:nvPr/>
        </p:nvSpPr>
        <p:spPr>
          <a:xfrm>
            <a:off x="3502256" y="3165067"/>
            <a:ext cx="387946" cy="433459"/>
          </a:xfrm>
          <a:custGeom>
            <a:avLst/>
            <a:gdLst/>
            <a:ahLst/>
            <a:cxnLst/>
            <a:rect l="l" t="t" r="r" b="b"/>
            <a:pathLst>
              <a:path w="1711291" h="1912057">
                <a:moveTo>
                  <a:pt x="0" y="0"/>
                </a:moveTo>
                <a:lnTo>
                  <a:pt x="1711291" y="0"/>
                </a:lnTo>
                <a:lnTo>
                  <a:pt x="1711291" y="1912056"/>
                </a:lnTo>
                <a:lnTo>
                  <a:pt x="0" y="1912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99B472-B0B7-CCE9-176A-D264C3B3C4AA}"/>
              </a:ext>
            </a:extLst>
          </p:cNvPr>
          <p:cNvSpPr/>
          <p:nvPr/>
        </p:nvSpPr>
        <p:spPr>
          <a:xfrm>
            <a:off x="329188" y="4919268"/>
            <a:ext cx="2325910" cy="1012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Crontab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AA6641-6462-CBF9-DDB7-10AE68EB88E1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>
            <a:off x="1492143" y="4298343"/>
            <a:ext cx="0" cy="62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52E53596-CEE8-1381-3259-443915CB80F9}"/>
              </a:ext>
            </a:extLst>
          </p:cNvPr>
          <p:cNvSpPr/>
          <p:nvPr/>
        </p:nvSpPr>
        <p:spPr>
          <a:xfrm>
            <a:off x="2793816" y="4919268"/>
            <a:ext cx="628554" cy="101235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A0850A-AB27-90A0-8392-7416DFC0834C}"/>
              </a:ext>
            </a:extLst>
          </p:cNvPr>
          <p:cNvSpPr txBox="1"/>
          <p:nvPr/>
        </p:nvSpPr>
        <p:spPr>
          <a:xfrm>
            <a:off x="3471023" y="5141584"/>
            <a:ext cx="2984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FreesiaUPC (Body)"/>
              </a:rPr>
              <a:t>สร้าง </a:t>
            </a:r>
            <a:r>
              <a:rPr lang="en-US" sz="2400" dirty="0">
                <a:latin typeface="FreesiaUPC (Body)"/>
              </a:rPr>
              <a:t>Auto job </a:t>
            </a:r>
            <a:r>
              <a:rPr lang="th-TH" sz="2400" dirty="0">
                <a:latin typeface="FreesiaUPC (Body)"/>
              </a:rPr>
              <a:t>ในการ </a:t>
            </a:r>
            <a:r>
              <a:rPr lang="en-US" sz="2400" dirty="0">
                <a:latin typeface="FreesiaUPC (Body)"/>
              </a:rPr>
              <a:t>Run </a:t>
            </a:r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1E02BBB9-E82A-5B30-13FE-BECAF2B60381}"/>
              </a:ext>
            </a:extLst>
          </p:cNvPr>
          <p:cNvSpPr/>
          <p:nvPr/>
        </p:nvSpPr>
        <p:spPr>
          <a:xfrm>
            <a:off x="10300674" y="4655825"/>
            <a:ext cx="1440986" cy="15392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4"/>
              </a:lnSpc>
            </a:pP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endParaRPr lang="en-US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SERVER</a:t>
            </a: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0.00.0.00</a:t>
            </a:r>
            <a:endParaRPr lang="th-TH" sz="2400" b="1" spc="-31" dirty="0">
              <a:solidFill>
                <a:schemeClr val="bg1"/>
              </a:solidFill>
              <a:latin typeface="FreesiaUPC (Body)"/>
              <a:ea typeface="Now Bold"/>
              <a:cs typeface="Now Bold"/>
              <a:sym typeface="Now Bold"/>
            </a:endParaRPr>
          </a:p>
          <a:p>
            <a:pPr algn="ctr">
              <a:lnSpc>
                <a:spcPts val="2204"/>
              </a:lnSpc>
            </a:pPr>
            <a:r>
              <a:rPr lang="en-US" sz="2400" b="1" spc="-31" dirty="0">
                <a:solidFill>
                  <a:schemeClr val="bg1"/>
                </a:solidFill>
                <a:latin typeface="FreesiaUPC (Body)"/>
                <a:ea typeface="Now Bold"/>
                <a:cs typeface="Now Bold"/>
                <a:sym typeface="Now Bold"/>
              </a:rPr>
              <a:t>API NTIP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FreesiaUPC (Body)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E52AB1D-89A1-28BC-1099-D08158576E4E}"/>
              </a:ext>
            </a:extLst>
          </p:cNvPr>
          <p:cNvCxnSpPr>
            <a:cxnSpLocks/>
            <a:stCxn id="61" idx="2"/>
            <a:endCxn id="74" idx="3"/>
          </p:cNvCxnSpPr>
          <p:nvPr/>
        </p:nvCxnSpPr>
        <p:spPr>
          <a:xfrm rot="16200000" flipH="1">
            <a:off x="6124934" y="1298832"/>
            <a:ext cx="263442" cy="9529024"/>
          </a:xfrm>
          <a:prstGeom prst="bentConnector3">
            <a:avLst>
              <a:gd name="adj1" fmla="val 1867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reeform 20">
            <a:extLst>
              <a:ext uri="{FF2B5EF4-FFF2-40B4-BE49-F238E27FC236}">
                <a16:creationId xmlns:a16="http://schemas.microsoft.com/office/drawing/2014/main" id="{EFEB52DA-D90D-B615-A6D8-FEE1364C29C9}"/>
              </a:ext>
            </a:extLst>
          </p:cNvPr>
          <p:cNvSpPr/>
          <p:nvPr/>
        </p:nvSpPr>
        <p:spPr>
          <a:xfrm rot="800527">
            <a:off x="-271958" y="-438060"/>
            <a:ext cx="1001589" cy="996581"/>
          </a:xfrm>
          <a:custGeom>
            <a:avLst/>
            <a:gdLst/>
            <a:ahLst/>
            <a:cxnLst/>
            <a:rect l="l" t="t" r="r" b="b"/>
            <a:pathLst>
              <a:path w="1502384" h="1494872">
                <a:moveTo>
                  <a:pt x="0" y="0"/>
                </a:moveTo>
                <a:lnTo>
                  <a:pt x="1502385" y="0"/>
                </a:lnTo>
                <a:lnTo>
                  <a:pt x="1502385" y="1494873"/>
                </a:lnTo>
                <a:lnTo>
                  <a:pt x="0" y="1494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31E27A-A5E0-2369-21B7-57B50A1B51D8}"/>
              </a:ext>
            </a:extLst>
          </p:cNvPr>
          <p:cNvSpPr txBox="1"/>
          <p:nvPr/>
        </p:nvSpPr>
        <p:spPr>
          <a:xfrm>
            <a:off x="587157" y="-20349"/>
            <a:ext cx="2727685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4"/>
              </a:lnSpc>
            </a:pPr>
            <a:r>
              <a:rPr lang="en-US" sz="1400" spc="-31" dirty="0">
                <a:latin typeface="Aharoni" panose="02010803020104030203" pitchFamily="2" charset="-79"/>
                <a:ea typeface="Now"/>
                <a:cs typeface="Aharoni" panose="02010803020104030203" pitchFamily="2" charset="-79"/>
                <a:sym typeface="Now"/>
              </a:rPr>
              <a:t>Containers   Docker</a:t>
            </a:r>
          </a:p>
        </p:txBody>
      </p:sp>
      <p:sp>
        <p:nvSpPr>
          <p:cNvPr id="95" name="Freeform 31">
            <a:extLst>
              <a:ext uri="{FF2B5EF4-FFF2-40B4-BE49-F238E27FC236}">
                <a16:creationId xmlns:a16="http://schemas.microsoft.com/office/drawing/2014/main" id="{BF6F046E-6F28-4CC8-929E-A0C9DF863042}"/>
              </a:ext>
            </a:extLst>
          </p:cNvPr>
          <p:cNvSpPr/>
          <p:nvPr/>
        </p:nvSpPr>
        <p:spPr>
          <a:xfrm>
            <a:off x="10529072" y="2863477"/>
            <a:ext cx="984190" cy="994132"/>
          </a:xfrm>
          <a:custGeom>
            <a:avLst/>
            <a:gdLst/>
            <a:ahLst/>
            <a:cxnLst/>
            <a:rect l="l" t="t" r="r" b="b"/>
            <a:pathLst>
              <a:path w="1864076" h="1882905">
                <a:moveTo>
                  <a:pt x="0" y="0"/>
                </a:moveTo>
                <a:lnTo>
                  <a:pt x="1864075" y="0"/>
                </a:lnTo>
                <a:lnTo>
                  <a:pt x="1864075" y="1882905"/>
                </a:lnTo>
                <a:lnTo>
                  <a:pt x="0" y="18829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9134DB-FE3A-EF00-C337-035982DEDC5F}"/>
              </a:ext>
            </a:extLst>
          </p:cNvPr>
          <p:cNvCxnSpPr>
            <a:cxnSpLocks/>
            <a:stCxn id="74" idx="1"/>
          </p:cNvCxnSpPr>
          <p:nvPr/>
        </p:nvCxnSpPr>
        <p:spPr>
          <a:xfrm flipV="1">
            <a:off x="11021167" y="3926065"/>
            <a:ext cx="0" cy="729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AF6EA60-8CCE-07FF-9A1F-26F8B0DB6B12}"/>
              </a:ext>
            </a:extLst>
          </p:cNvPr>
          <p:cNvSpPr txBox="1"/>
          <p:nvPr/>
        </p:nvSpPr>
        <p:spPr>
          <a:xfrm>
            <a:off x="8760377" y="3336445"/>
            <a:ext cx="1447302" cy="3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53"/>
              </a:lnSpc>
              <a:spcBef>
                <a:spcPct val="0"/>
              </a:spcBef>
            </a:pPr>
            <a:r>
              <a:rPr lang="en-US" sz="2400" b="1" spc="-25" dirty="0">
                <a:latin typeface="FreesiaUPC (Body)"/>
                <a:ea typeface="Poppins"/>
                <a:cs typeface="Poppins"/>
                <a:sym typeface="Poppins"/>
              </a:rPr>
              <a:t>FAST API</a:t>
            </a:r>
          </a:p>
        </p:txBody>
      </p:sp>
      <p:sp>
        <p:nvSpPr>
          <p:cNvPr id="102" name="Freeform 22">
            <a:extLst>
              <a:ext uri="{FF2B5EF4-FFF2-40B4-BE49-F238E27FC236}">
                <a16:creationId xmlns:a16="http://schemas.microsoft.com/office/drawing/2014/main" id="{7AF7008A-1B71-DE58-38B1-6D747413F7F0}"/>
              </a:ext>
            </a:extLst>
          </p:cNvPr>
          <p:cNvSpPr/>
          <p:nvPr/>
        </p:nvSpPr>
        <p:spPr>
          <a:xfrm>
            <a:off x="10340924" y="733883"/>
            <a:ext cx="1472586" cy="1295876"/>
          </a:xfrm>
          <a:custGeom>
            <a:avLst/>
            <a:gdLst/>
            <a:ahLst/>
            <a:cxnLst/>
            <a:rect l="l" t="t" r="r" b="b"/>
            <a:pathLst>
              <a:path w="2208879" h="1943814">
                <a:moveTo>
                  <a:pt x="0" y="0"/>
                </a:moveTo>
                <a:lnTo>
                  <a:pt x="2208879" y="0"/>
                </a:lnTo>
                <a:lnTo>
                  <a:pt x="2208879" y="1943813"/>
                </a:lnTo>
                <a:lnTo>
                  <a:pt x="0" y="19438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FC99DA3-EF1E-A578-8CDA-CD2CC162EDBC}"/>
              </a:ext>
            </a:extLst>
          </p:cNvPr>
          <p:cNvCxnSpPr>
            <a:cxnSpLocks/>
          </p:cNvCxnSpPr>
          <p:nvPr/>
        </p:nvCxnSpPr>
        <p:spPr>
          <a:xfrm flipV="1">
            <a:off x="11009891" y="2076026"/>
            <a:ext cx="0" cy="729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443115F-E737-32CA-1A1D-14C28427657E}"/>
              </a:ext>
            </a:extLst>
          </p:cNvPr>
          <p:cNvSpPr txBox="1"/>
          <p:nvPr/>
        </p:nvSpPr>
        <p:spPr>
          <a:xfrm>
            <a:off x="8853860" y="2015347"/>
            <a:ext cx="2544317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93"/>
              </a:lnSpc>
              <a:spcBef>
                <a:spcPct val="0"/>
              </a:spcBef>
            </a:pPr>
            <a:r>
              <a:rPr lang="en-US" sz="2400" spc="-37" dirty="0">
                <a:latin typeface="FreesiaUPC (Body)"/>
                <a:ea typeface="Poppins"/>
                <a:cs typeface="Poppins"/>
                <a:sym typeface="Poppins"/>
              </a:rPr>
              <a:t>KONG API Gateway</a:t>
            </a:r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B8B55280-EDC2-3AB4-C388-0A62BBB82068}"/>
              </a:ext>
            </a:extLst>
          </p:cNvPr>
          <p:cNvSpPr/>
          <p:nvPr/>
        </p:nvSpPr>
        <p:spPr>
          <a:xfrm>
            <a:off x="7352904" y="879354"/>
            <a:ext cx="1407473" cy="1108065"/>
          </a:xfrm>
          <a:custGeom>
            <a:avLst/>
            <a:gdLst/>
            <a:ahLst/>
            <a:cxnLst/>
            <a:rect l="l" t="t" r="r" b="b"/>
            <a:pathLst>
              <a:path w="2111209" h="1662097">
                <a:moveTo>
                  <a:pt x="0" y="0"/>
                </a:moveTo>
                <a:lnTo>
                  <a:pt x="2111209" y="0"/>
                </a:lnTo>
                <a:lnTo>
                  <a:pt x="2111209" y="1662097"/>
                </a:lnTo>
                <a:lnTo>
                  <a:pt x="0" y="16620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24D621A-AEE2-0D03-AD55-6664FD3C8FE7}"/>
              </a:ext>
            </a:extLst>
          </p:cNvPr>
          <p:cNvCxnSpPr>
            <a:cxnSpLocks/>
          </p:cNvCxnSpPr>
          <p:nvPr/>
        </p:nvCxnSpPr>
        <p:spPr>
          <a:xfrm flipH="1">
            <a:off x="8853860" y="1500384"/>
            <a:ext cx="1415214" cy="9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609BD-1FFF-357E-088B-8AE6DD64B6EB}"/>
              </a:ext>
            </a:extLst>
          </p:cNvPr>
          <p:cNvSpPr txBox="1"/>
          <p:nvPr/>
        </p:nvSpPr>
        <p:spPr>
          <a:xfrm>
            <a:off x="8401179" y="1103059"/>
            <a:ext cx="2258207" cy="431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93"/>
              </a:lnSpc>
            </a:pPr>
            <a:r>
              <a:rPr lang="en-US" sz="2400" spc="-37" dirty="0">
                <a:latin typeface="FreesiaUPC (Body)"/>
                <a:ea typeface="Poppins"/>
                <a:cs typeface="Poppins"/>
                <a:sym typeface="Poppins"/>
              </a:rPr>
              <a:t>Web Service API</a:t>
            </a:r>
          </a:p>
        </p:txBody>
      </p:sp>
      <p:pic>
        <p:nvPicPr>
          <p:cNvPr id="7170" name="Picture 2" descr="Tableau Logo and symbol, meaning, history, PNG, brand">
            <a:extLst>
              <a:ext uri="{FF2B5EF4-FFF2-40B4-BE49-F238E27FC236}">
                <a16:creationId xmlns:a16="http://schemas.microsoft.com/office/drawing/2014/main" id="{CF3FB2FD-78D3-0DA5-5C97-2ABED68E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05" y="212134"/>
            <a:ext cx="1423103" cy="80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E55A66E-4966-D99B-D258-BA1F71FD0965}"/>
              </a:ext>
            </a:extLst>
          </p:cNvPr>
          <p:cNvCxnSpPr>
            <a:cxnSpLocks/>
          </p:cNvCxnSpPr>
          <p:nvPr/>
        </p:nvCxnSpPr>
        <p:spPr>
          <a:xfrm flipH="1">
            <a:off x="6592832" y="1500384"/>
            <a:ext cx="685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ED8A979-DE16-1D11-374C-C26644E5C9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7614" y="1180746"/>
            <a:ext cx="1338052" cy="749309"/>
          </a:xfrm>
          <a:prstGeom prst="rect">
            <a:avLst/>
          </a:prstGeom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D16C27C9-4767-AC2F-BAB4-52877B66A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2455" y="911236"/>
            <a:ext cx="1359162" cy="1079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B2A99B50-B474-C9E4-A467-D9E9280F2673}"/>
              </a:ext>
            </a:extLst>
          </p:cNvPr>
          <p:cNvSpPr txBox="1"/>
          <p:nvPr/>
        </p:nvSpPr>
        <p:spPr>
          <a:xfrm>
            <a:off x="5994820" y="2951315"/>
            <a:ext cx="4062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reesiaUPC (Body)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localhost:8000/…/…/?</a:t>
            </a:r>
            <a:r>
              <a:rPr lang="en-US" sz="2400" dirty="0" err="1">
                <a:latin typeface="FreesiaUPC (Body)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apikey</a:t>
            </a:r>
            <a:r>
              <a:rPr lang="en-US" sz="2400" dirty="0">
                <a:latin typeface="FreesiaUPC (Body)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=saifar2540</a:t>
            </a:r>
            <a:endParaRPr lang="en-US" sz="2400" dirty="0">
              <a:latin typeface="FreesiaUPC (Body)"/>
            </a:endParaRPr>
          </a:p>
        </p:txBody>
      </p:sp>
      <p:sp>
        <p:nvSpPr>
          <p:cNvPr id="7173" name="Right Brace 7172">
            <a:extLst>
              <a:ext uri="{FF2B5EF4-FFF2-40B4-BE49-F238E27FC236}">
                <a16:creationId xmlns:a16="http://schemas.microsoft.com/office/drawing/2014/main" id="{5648DAC6-54AF-7A22-DF39-C23C9EAA64A8}"/>
              </a:ext>
            </a:extLst>
          </p:cNvPr>
          <p:cNvSpPr/>
          <p:nvPr/>
        </p:nvSpPr>
        <p:spPr>
          <a:xfrm flipH="1">
            <a:off x="9918865" y="2894881"/>
            <a:ext cx="502470" cy="876635"/>
          </a:xfrm>
          <a:prstGeom prst="rightBrace">
            <a:avLst>
              <a:gd name="adj1" fmla="val 8333"/>
              <a:gd name="adj2" fmla="val 4797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788</TotalTime>
  <Words>467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Calibri</vt:lpstr>
      <vt:lpstr>FreesiaUPC (Body)</vt:lpstr>
      <vt:lpstr>TH SarabunPSK</vt:lpstr>
      <vt:lpstr>Tw Cen MT</vt:lpstr>
      <vt:lpstr>Tw Cen MT Condensed</vt:lpstr>
      <vt:lpstr>Tw Cen MT Condensed (Headings)</vt:lpstr>
      <vt:lpstr>Wingdings</vt:lpstr>
      <vt:lpstr>Wingdings 3</vt:lpstr>
      <vt:lpstr>Integral</vt:lpstr>
      <vt:lpstr>Contacts of TB case</vt:lpstr>
      <vt:lpstr>TEAM </vt:lpstr>
      <vt:lpstr>section - หัวข้อ</vt:lpstr>
      <vt:lpstr>ความเป็นมาและเหตุผลความจำเป็น</vt:lpstr>
      <vt:lpstr>PowerPoint Presentation</vt:lpstr>
      <vt:lpstr>วัตถุประสงค์โครงการ</vt:lpstr>
      <vt:lpstr>ขอบเขต และกิจกรรมการดำเนินงาน</vt:lpstr>
      <vt:lpstr>FLOW - API  (Application Programming Interfaces) </vt:lpstr>
      <vt:lpstr>PowerPoint Presentation</vt:lpstr>
      <vt:lpstr>Dashboard</vt:lpstr>
      <vt:lpstr>PowerPoint Presentation</vt:lpstr>
      <vt:lpstr>Data set </vt:lpstr>
      <vt:lpstr>PowerPoint Presentation</vt:lpstr>
      <vt:lpstr>ขอบคุณครับ / ค่ะ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Saifar</dc:creator>
  <cp:lastModifiedBy>Saifar</cp:lastModifiedBy>
  <cp:revision>10</cp:revision>
  <dcterms:created xsi:type="dcterms:W3CDTF">2024-08-06T04:37:34Z</dcterms:created>
  <dcterms:modified xsi:type="dcterms:W3CDTF">2024-08-08T06:55:12Z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