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4" r:id="rId38"/>
    <p:sldId id="295" r:id="rId39"/>
    <p:sldId id="296" r:id="rId40"/>
    <p:sldId id="297" r:id="rId41"/>
    <p:sldId id="298" r:id="rId42"/>
    <p:sldId id="299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4" autoAdjust="0"/>
    <p:restoredTop sz="91143" autoAdjust="0"/>
  </p:normalViewPr>
  <p:slideViewPr>
    <p:cSldViewPr snapToGrid="0">
      <p:cViewPr varScale="1">
        <p:scale>
          <a:sx n="64" d="100"/>
          <a:sy n="64" d="100"/>
        </p:scale>
        <p:origin x="90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3D4-A277-4236-9C5C-769CDD641ADC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BE95-5BB9-40CE-B98E-7A9679A59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09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3D4-A277-4236-9C5C-769CDD641ADC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BE95-5BB9-40CE-B98E-7A9679A59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67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3D4-A277-4236-9C5C-769CDD641ADC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BE95-5BB9-40CE-B98E-7A9679A59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36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3D4-A277-4236-9C5C-769CDD641ADC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BE95-5BB9-40CE-B98E-7A9679A59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685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3D4-A277-4236-9C5C-769CDD641ADC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BE95-5BB9-40CE-B98E-7A9679A59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56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3D4-A277-4236-9C5C-769CDD641ADC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BE95-5BB9-40CE-B98E-7A9679A59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03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3D4-A277-4236-9C5C-769CDD641ADC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BE95-5BB9-40CE-B98E-7A9679A59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00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3D4-A277-4236-9C5C-769CDD641ADC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BE95-5BB9-40CE-B98E-7A9679A59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29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3D4-A277-4236-9C5C-769CDD641ADC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BE95-5BB9-40CE-B98E-7A9679A59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73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3D4-A277-4236-9C5C-769CDD641ADC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BE95-5BB9-40CE-B98E-7A9679A59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45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3D4-A277-4236-9C5C-769CDD641ADC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BE95-5BB9-40CE-B98E-7A9679A59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57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5D3D4-A277-4236-9C5C-769CDD641ADC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1BE95-5BB9-40CE-B98E-7A9679A59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47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web02/results/msgboard.html" TargetMode="External"/><Relationship Id="rId2" Type="http://schemas.openxmlformats.org/officeDocument/2006/relationships/hyperlink" Target="web01/index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ml-sample/ch01-08.htm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ml-sample/ch01-09.htm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ml-sample/ch01-10.htm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HTML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靜態網頁製作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概述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59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</a:t>
            </a:r>
            <a:r>
              <a:rPr lang="zh-TW" altLang="zh-TW" dirty="0" smtClean="0"/>
              <a:t>編寫</a:t>
            </a:r>
            <a:r>
              <a:rPr lang="zh-TW" altLang="zh-TW" dirty="0"/>
              <a:t>規則略述如下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1529862"/>
            <a:ext cx="5157787" cy="3281981"/>
          </a:xfrm>
        </p:spPr>
        <p:txBody>
          <a:bodyPr>
            <a:normAutofit/>
          </a:bodyPr>
          <a:lstStyle/>
          <a:p>
            <a:pPr lvl="0"/>
            <a:r>
              <a:rPr lang="zh-TW" altLang="zh-TW" dirty="0"/>
              <a:t>以</a:t>
            </a:r>
            <a:r>
              <a:rPr lang="en-US" altLang="zh-TW" dirty="0"/>
              <a:t>&lt;HTML&gt;</a:t>
            </a:r>
            <a:r>
              <a:rPr lang="zh-TW" altLang="zh-TW" dirty="0"/>
              <a:t>及</a:t>
            </a:r>
            <a:r>
              <a:rPr lang="en-US" altLang="zh-TW" dirty="0"/>
              <a:t>&lt;/HTML&gt;</a:t>
            </a:r>
            <a:r>
              <a:rPr lang="zh-TW" altLang="zh-TW" dirty="0"/>
              <a:t>做為文件「開頭」及「結尾</a:t>
            </a:r>
            <a:r>
              <a:rPr lang="zh-TW" altLang="zh-TW" dirty="0" smtClean="0"/>
              <a:t>」</a:t>
            </a:r>
            <a:endParaRPr lang="en-US" altLang="zh-TW" dirty="0" smtClean="0"/>
          </a:p>
          <a:p>
            <a:pPr lvl="0"/>
            <a:r>
              <a:rPr lang="zh-TW" altLang="zh-TW" dirty="0"/>
              <a:t>在</a:t>
            </a:r>
            <a:r>
              <a:rPr lang="en-US" altLang="zh-TW" dirty="0"/>
              <a:t>&lt;HTML&gt;</a:t>
            </a:r>
            <a:r>
              <a:rPr lang="zh-TW" altLang="zh-TW" dirty="0"/>
              <a:t>及</a:t>
            </a:r>
            <a:r>
              <a:rPr lang="en-US" altLang="zh-TW" dirty="0"/>
              <a:t>&lt;/HTML&gt;</a:t>
            </a:r>
            <a:r>
              <a:rPr lang="zh-TW" altLang="zh-TW" dirty="0"/>
              <a:t>中間，分別寫入</a:t>
            </a:r>
          </a:p>
          <a:p>
            <a:r>
              <a:rPr lang="en-US" altLang="zh-TW" dirty="0"/>
              <a:t>&lt;HEAD&gt;&lt;/HEAD&gt;</a:t>
            </a:r>
            <a:endParaRPr lang="zh-TW" altLang="zh-TW" dirty="0"/>
          </a:p>
          <a:p>
            <a:r>
              <a:rPr lang="en-US" altLang="zh-TW" dirty="0"/>
              <a:t> </a:t>
            </a:r>
            <a:r>
              <a:rPr lang="zh-TW" altLang="zh-TW" dirty="0"/>
              <a:t>及</a:t>
            </a:r>
            <a:r>
              <a:rPr lang="en-US" altLang="zh-TW" dirty="0"/>
              <a:t>&lt;BODY&gt;&lt;/BODY&gt;</a:t>
            </a:r>
            <a:r>
              <a:rPr lang="zh-TW" altLang="zh-TW" dirty="0"/>
              <a:t>兩組標籤，如下圖</a:t>
            </a:r>
            <a:r>
              <a:rPr lang="en-US" altLang="zh-TW" dirty="0" smtClean="0"/>
              <a:t>:</a:t>
            </a:r>
          </a:p>
        </p:txBody>
      </p:sp>
      <p:pic>
        <p:nvPicPr>
          <p:cNvPr id="7" name="圖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539" y="1529862"/>
            <a:ext cx="4621884" cy="328198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34320" y="5066675"/>
            <a:ext cx="9443805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※</a:t>
            </a:r>
            <a:r>
              <a:rPr lang="zh-TW" altLang="en-US" sz="2400" dirty="0"/>
              <a:t>建議</a:t>
            </a:r>
            <a:r>
              <a:rPr lang="en-US" altLang="zh-TW" sz="2400" dirty="0" smtClean="0"/>
              <a:t>:</a:t>
            </a:r>
            <a:r>
              <a:rPr lang="zh-TW" altLang="en-US" sz="2400" dirty="0"/>
              <a:t>編寫程式時，對於「成對」標籤或符號，請先完成首尾符號後，再編寫中間資料，以避免編寫</a:t>
            </a:r>
            <a:r>
              <a:rPr lang="zh-TW" altLang="en-US" sz="2400" dirty="0" smtClean="0"/>
              <a:t>錯誤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993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10554" y="738554"/>
            <a:ext cx="6043246" cy="5438409"/>
          </a:xfrm>
        </p:spPr>
        <p:txBody>
          <a:bodyPr>
            <a:normAutofit fontScale="92500"/>
          </a:bodyPr>
          <a:lstStyle/>
          <a:p>
            <a:r>
              <a:rPr lang="zh-TW" altLang="zh-TW" dirty="0"/>
              <a:t>說明</a:t>
            </a:r>
            <a:r>
              <a:rPr lang="en-US" altLang="zh-TW" dirty="0"/>
              <a:t>:</a:t>
            </a:r>
            <a:endParaRPr lang="zh-TW" altLang="zh-TW" dirty="0"/>
          </a:p>
          <a:p>
            <a:r>
              <a:rPr lang="zh-TW" altLang="zh-TW" dirty="0" smtClean="0"/>
              <a:t>※</a:t>
            </a:r>
            <a:r>
              <a:rPr lang="en-US" altLang="zh-TW" dirty="0" smtClean="0"/>
              <a:t>&lt;</a:t>
            </a:r>
            <a:r>
              <a:rPr lang="en-US" altLang="zh-TW" dirty="0"/>
              <a:t>HEAD&gt;&lt;/HEAD&gt;</a:t>
            </a:r>
            <a:r>
              <a:rPr lang="zh-TW" altLang="zh-TW" dirty="0"/>
              <a:t>稱為 標題設定區</a:t>
            </a:r>
          </a:p>
          <a:p>
            <a:r>
              <a:rPr lang="en-US" altLang="zh-TW" dirty="0" smtClean="0"/>
              <a:t>    </a:t>
            </a:r>
            <a:r>
              <a:rPr lang="en-US" altLang="zh-TW" dirty="0"/>
              <a:t>&lt;BODY&gt;&lt;/BODY&gt;</a:t>
            </a:r>
            <a:r>
              <a:rPr lang="zh-TW" altLang="zh-TW" dirty="0"/>
              <a:t>稱為 內容</a:t>
            </a:r>
            <a:r>
              <a:rPr lang="en-US" altLang="zh-TW" dirty="0"/>
              <a:t>(</a:t>
            </a:r>
            <a:r>
              <a:rPr lang="zh-TW" altLang="zh-TW" dirty="0"/>
              <a:t>本文</a:t>
            </a:r>
            <a:r>
              <a:rPr lang="en-US" altLang="zh-TW" dirty="0"/>
              <a:t>)</a:t>
            </a:r>
            <a:r>
              <a:rPr lang="zh-TW" altLang="zh-TW" dirty="0"/>
              <a:t>區</a:t>
            </a:r>
          </a:p>
          <a:p>
            <a:r>
              <a:rPr lang="zh-TW" altLang="zh-TW" dirty="0" smtClean="0"/>
              <a:t>※</a:t>
            </a:r>
            <a:r>
              <a:rPr lang="zh-TW" altLang="zh-TW" dirty="0"/>
              <a:t>層次架構</a:t>
            </a:r>
            <a:r>
              <a:rPr lang="en-US" altLang="zh-TW" dirty="0"/>
              <a:t>:</a:t>
            </a:r>
            <a:r>
              <a:rPr lang="zh-TW" altLang="zh-TW" dirty="0"/>
              <a:t>先空三格後</a:t>
            </a:r>
            <a:r>
              <a:rPr lang="zh-TW" altLang="zh-TW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     </a:t>
            </a:r>
            <a:r>
              <a:rPr lang="zh-TW" altLang="zh-TW" dirty="0" smtClean="0"/>
              <a:t>再</a:t>
            </a:r>
            <a:r>
              <a:rPr lang="zh-TW" altLang="zh-TW" dirty="0"/>
              <a:t>寫</a:t>
            </a:r>
            <a:r>
              <a:rPr lang="en-US" altLang="zh-TW" dirty="0"/>
              <a:t>&lt;HEAD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及</a:t>
            </a:r>
            <a:r>
              <a:rPr lang="en-US" altLang="zh-TW" dirty="0"/>
              <a:t>&lt;BODY&gt;</a:t>
            </a:r>
            <a:endParaRPr lang="zh-TW" altLang="zh-TW" dirty="0"/>
          </a:p>
          <a:p>
            <a:r>
              <a:rPr lang="zh-TW" altLang="zh-TW" dirty="0" smtClean="0"/>
              <a:t>※</a:t>
            </a:r>
            <a:r>
              <a:rPr lang="zh-TW" altLang="zh-TW" dirty="0"/>
              <a:t>標題設定區</a:t>
            </a:r>
            <a:r>
              <a:rPr lang="en-US" altLang="zh-TW" dirty="0"/>
              <a:t>:</a:t>
            </a:r>
            <a:r>
              <a:rPr lang="zh-TW" altLang="zh-TW" dirty="0"/>
              <a:t>放置「文件整體</a:t>
            </a:r>
            <a:r>
              <a:rPr lang="zh-TW" altLang="zh-TW" dirty="0" smtClean="0"/>
              <a:t>相關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        </a:t>
            </a:r>
            <a:r>
              <a:rPr lang="zh-TW" altLang="zh-TW" dirty="0" smtClean="0"/>
              <a:t>設定</a:t>
            </a:r>
            <a:r>
              <a:rPr lang="en-US" altLang="zh-TW" dirty="0" smtClean="0"/>
              <a:t> </a:t>
            </a:r>
            <a:r>
              <a:rPr lang="zh-TW" altLang="zh-TW" dirty="0"/>
              <a:t>指令」，含「標題名稱</a:t>
            </a:r>
            <a:r>
              <a:rPr lang="zh-TW" altLang="zh-TW" dirty="0" smtClean="0"/>
              <a:t>、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         </a:t>
            </a:r>
            <a:r>
              <a:rPr lang="zh-TW" altLang="zh-TW" dirty="0" smtClean="0"/>
              <a:t>文件</a:t>
            </a:r>
            <a:r>
              <a:rPr lang="zh-TW" altLang="zh-TW" dirty="0"/>
              <a:t>網址</a:t>
            </a:r>
            <a:r>
              <a:rPr lang="zh-TW" altLang="zh-TW" dirty="0" smtClean="0"/>
              <a:t>、</a:t>
            </a:r>
            <a:r>
              <a:rPr lang="en-US" altLang="zh-TW" dirty="0" smtClean="0"/>
              <a:t> </a:t>
            </a:r>
            <a:r>
              <a:rPr lang="zh-TW" altLang="zh-TW" dirty="0"/>
              <a:t>採用語系</a:t>
            </a:r>
            <a:r>
              <a:rPr lang="en-US" altLang="zh-TW" dirty="0"/>
              <a:t>…</a:t>
            </a:r>
            <a:r>
              <a:rPr lang="zh-TW" altLang="zh-TW" dirty="0"/>
              <a:t>等」。</a:t>
            </a:r>
          </a:p>
          <a:p>
            <a:r>
              <a:rPr lang="en-US" altLang="zh-TW" dirty="0" smtClean="0"/>
              <a:t>※</a:t>
            </a:r>
            <a:r>
              <a:rPr lang="zh-TW" altLang="zh-TW" dirty="0" smtClean="0"/>
              <a:t>內容</a:t>
            </a:r>
            <a:r>
              <a:rPr lang="en-US" altLang="zh-TW" dirty="0"/>
              <a:t>(</a:t>
            </a:r>
            <a:r>
              <a:rPr lang="zh-TW" altLang="zh-TW" dirty="0"/>
              <a:t>本文</a:t>
            </a:r>
            <a:r>
              <a:rPr lang="en-US" altLang="zh-TW" dirty="0"/>
              <a:t>)</a:t>
            </a:r>
            <a:r>
              <a:rPr lang="zh-TW" altLang="zh-TW" dirty="0"/>
              <a:t>區</a:t>
            </a:r>
            <a:r>
              <a:rPr lang="en-US" altLang="zh-TW" dirty="0"/>
              <a:t>: </a:t>
            </a:r>
            <a:r>
              <a:rPr lang="zh-TW" altLang="zh-TW" dirty="0"/>
              <a:t>要在</a:t>
            </a:r>
            <a:r>
              <a:rPr lang="en-US" altLang="zh-TW" dirty="0"/>
              <a:t>html</a:t>
            </a:r>
            <a:r>
              <a:rPr lang="zh-TW" altLang="zh-TW" dirty="0"/>
              <a:t>網頁顯示</a:t>
            </a:r>
            <a:r>
              <a:rPr lang="zh-TW" altLang="zh-TW" dirty="0" smtClean="0"/>
              <a:t>的</a:t>
            </a:r>
            <a:endParaRPr lang="en-US" altLang="zh-TW" dirty="0" smtClean="0"/>
          </a:p>
          <a:p>
            <a:r>
              <a:rPr lang="en-US" altLang="zh-TW" dirty="0" smtClean="0"/>
              <a:t>             </a:t>
            </a:r>
            <a:r>
              <a:rPr lang="zh-TW" altLang="zh-TW" dirty="0"/>
              <a:t>資料及其屬性設定皆寫在此區</a:t>
            </a:r>
            <a:r>
              <a:rPr lang="zh-TW" altLang="zh-TW" dirty="0" smtClean="0"/>
              <a:t>，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         </a:t>
            </a:r>
            <a:r>
              <a:rPr lang="zh-TW" altLang="zh-TW" dirty="0" smtClean="0"/>
              <a:t>不可省略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5" y="1134939"/>
            <a:ext cx="4607169" cy="4615230"/>
          </a:xfrm>
          <a:prstGeom prst="rect">
            <a:avLst/>
          </a:prstGeom>
        </p:spPr>
      </p:pic>
      <p:sp>
        <p:nvSpPr>
          <p:cNvPr id="6" name="等腰三角形 5"/>
          <p:cNvSpPr/>
          <p:nvPr/>
        </p:nvSpPr>
        <p:spPr>
          <a:xfrm>
            <a:off x="1002324" y="3077309"/>
            <a:ext cx="123092" cy="5275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等腰三角形 6"/>
          <p:cNvSpPr/>
          <p:nvPr/>
        </p:nvSpPr>
        <p:spPr>
          <a:xfrm>
            <a:off x="1125416" y="3077309"/>
            <a:ext cx="123092" cy="5275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腰三角形 7"/>
          <p:cNvSpPr/>
          <p:nvPr/>
        </p:nvSpPr>
        <p:spPr>
          <a:xfrm>
            <a:off x="1257301" y="3077309"/>
            <a:ext cx="123092" cy="5275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1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六</a:t>
            </a:r>
            <a:r>
              <a:rPr lang="en-US" altLang="zh-TW" dirty="0"/>
              <a:t>.</a:t>
            </a:r>
            <a:r>
              <a:rPr lang="zh-TW" altLang="zh-TW" dirty="0"/>
              <a:t>ＨＴＭＬ常用指令及其功能說明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本單元中，我們只介紹幾項「基本常用」及「顯示各項</a:t>
            </a:r>
            <a:r>
              <a:rPr lang="en-US" altLang="zh-TW" dirty="0"/>
              <a:t>(</a:t>
            </a:r>
            <a:r>
              <a:rPr lang="zh-TW" altLang="zh-TW" dirty="0"/>
              <a:t>網頁元素</a:t>
            </a:r>
            <a:r>
              <a:rPr lang="en-US" altLang="zh-TW" dirty="0"/>
              <a:t>)</a:t>
            </a:r>
            <a:r>
              <a:rPr lang="zh-TW" altLang="zh-TW" dirty="0"/>
              <a:t>」的</a:t>
            </a:r>
            <a:r>
              <a:rPr lang="zh-TW" altLang="zh-TW" dirty="0" smtClean="0"/>
              <a:t>指令</a:t>
            </a:r>
            <a:r>
              <a:rPr lang="zh-TW" altLang="en-US" dirty="0" smtClean="0"/>
              <a:t>，如下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zh-TW" dirty="0" smtClean="0"/>
              <a:t>前置作業：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zh-TW" dirty="0" smtClean="0"/>
              <a:t>標題</a:t>
            </a:r>
            <a:r>
              <a:rPr lang="zh-TW" altLang="zh-TW" dirty="0"/>
              <a:t>、註解、文件訊息設定及背景音樂</a:t>
            </a:r>
            <a:r>
              <a:rPr lang="zh-TW" altLang="zh-TW" dirty="0" smtClean="0"/>
              <a:t>指令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zh-TW" dirty="0" smtClean="0"/>
              <a:t>文字</a:t>
            </a:r>
            <a:r>
              <a:rPr lang="zh-TW" altLang="zh-TW" dirty="0"/>
              <a:t>資料元素的顯示、版面位置控制 及 文字的各項功能設定</a:t>
            </a:r>
            <a:r>
              <a:rPr lang="zh-TW" altLang="zh-TW" dirty="0" smtClean="0"/>
              <a:t>標籤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zh-TW" dirty="0" smtClean="0"/>
              <a:t>「</a:t>
            </a:r>
            <a:r>
              <a:rPr lang="zh-TW" altLang="zh-TW" dirty="0"/>
              <a:t>圖案、動畫、影片及音樂」元素的</a:t>
            </a:r>
            <a:r>
              <a:rPr lang="zh-TW" altLang="zh-TW" dirty="0" smtClean="0"/>
              <a:t>顯示及 </a:t>
            </a:r>
            <a:r>
              <a:rPr lang="zh-TW" altLang="zh-TW" dirty="0"/>
              <a:t>相關屬性功能設定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5.</a:t>
            </a:r>
            <a:r>
              <a:rPr lang="zh-TW" altLang="zh-TW" dirty="0" smtClean="0"/>
              <a:t>網頁</a:t>
            </a:r>
            <a:r>
              <a:rPr lang="zh-TW" altLang="zh-TW" dirty="0"/>
              <a:t>內容區</a:t>
            </a:r>
            <a:r>
              <a:rPr lang="en-US" altLang="zh-TW" dirty="0"/>
              <a:t>&lt;body ……&gt;</a:t>
            </a:r>
            <a:r>
              <a:rPr lang="zh-TW" altLang="zh-TW" dirty="0"/>
              <a:t>的相關屬性</a:t>
            </a:r>
            <a:r>
              <a:rPr lang="zh-TW" altLang="zh-TW" dirty="0" smtClean="0"/>
              <a:t>功能</a:t>
            </a:r>
            <a:r>
              <a:rPr lang="zh-TW" altLang="en-US" dirty="0" smtClean="0"/>
              <a:t>。</a:t>
            </a:r>
            <a:endParaRPr lang="zh-TW" altLang="zh-TW" dirty="0"/>
          </a:p>
          <a:p>
            <a:endParaRPr lang="zh-TW" altLang="zh-TW" dirty="0"/>
          </a:p>
          <a:p>
            <a:endParaRPr lang="zh-TW" altLang="zh-TW" dirty="0"/>
          </a:p>
          <a:p>
            <a:endParaRPr lang="zh-TW" altLang="zh-TW" dirty="0"/>
          </a:p>
          <a:p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96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760"/>
          </a:xfrm>
        </p:spPr>
        <p:txBody>
          <a:bodyPr/>
          <a:lstStyle/>
          <a:p>
            <a:pPr algn="ctr"/>
            <a:r>
              <a:rPr lang="zh-TW" altLang="zh-TW" dirty="0"/>
              <a:t>前置作業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512277"/>
            <a:ext cx="5668108" cy="4664686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請先</a:t>
            </a:r>
            <a:r>
              <a:rPr lang="zh-TW" altLang="zh-TW" dirty="0" smtClean="0"/>
              <a:t>在</a:t>
            </a:r>
            <a:r>
              <a:rPr lang="zh-TW" altLang="zh-TW" dirty="0"/>
              <a:t>「Ｃ：」磁碟建立網頁程式專用資料夾，存放每一個網頁程式檔案及使用到各項資料（圖案、影片、</a:t>
            </a:r>
            <a:r>
              <a:rPr lang="zh-TW" altLang="zh-TW" dirty="0" smtClean="0"/>
              <a:t>音</a:t>
            </a:r>
            <a:r>
              <a:rPr lang="zh-TW" altLang="en-US" dirty="0" smtClean="0"/>
              <a:t>樂 </a:t>
            </a:r>
            <a:r>
              <a:rPr lang="zh-TW" altLang="zh-TW" dirty="0" smtClean="0"/>
              <a:t>、</a:t>
            </a:r>
            <a:r>
              <a:rPr lang="zh-TW" altLang="en-US" dirty="0" smtClean="0"/>
              <a:t> </a:t>
            </a:r>
            <a:r>
              <a:rPr lang="zh-TW" altLang="zh-TW" dirty="0" smtClean="0"/>
              <a:t>．</a:t>
            </a:r>
            <a:r>
              <a:rPr lang="zh-TW" altLang="en-US" dirty="0" smtClean="0"/>
              <a:t> </a:t>
            </a:r>
            <a:r>
              <a:rPr lang="zh-TW" altLang="zh-TW" dirty="0" smtClean="0"/>
              <a:t>．</a:t>
            </a:r>
            <a:r>
              <a:rPr lang="zh-TW" altLang="en-US" dirty="0" smtClean="0"/>
              <a:t> </a:t>
            </a:r>
            <a:r>
              <a:rPr lang="zh-TW" altLang="zh-TW" dirty="0" smtClean="0"/>
              <a:t>．</a:t>
            </a:r>
            <a:r>
              <a:rPr lang="zh-TW" altLang="en-US" dirty="0" smtClean="0"/>
              <a:t> </a:t>
            </a:r>
            <a:r>
              <a:rPr lang="zh-TW" altLang="zh-TW" dirty="0" smtClean="0"/>
              <a:t>等）</a:t>
            </a:r>
            <a:r>
              <a:rPr lang="zh-TW" altLang="en-US" dirty="0" smtClean="0"/>
              <a:t> </a:t>
            </a:r>
            <a:r>
              <a:rPr lang="zh-TW" altLang="zh-TW" dirty="0" smtClean="0"/>
              <a:t>檔案。</a:t>
            </a:r>
            <a:endParaRPr lang="en-US" altLang="zh-TW" dirty="0" smtClean="0"/>
          </a:p>
          <a:p>
            <a:r>
              <a:rPr lang="zh-TW" altLang="zh-TW" dirty="0"/>
              <a:t>操作步驟：開啟電腦</a:t>
            </a:r>
            <a:r>
              <a:rPr lang="zh-TW" altLang="zh-TW" dirty="0" smtClean="0"/>
              <a:t>圖示</a:t>
            </a:r>
            <a:r>
              <a:rPr lang="zh-TW" altLang="zh-TW" dirty="0"/>
              <a:t>　</a:t>
            </a:r>
            <a:endParaRPr lang="en-US" altLang="zh-TW" dirty="0" smtClean="0"/>
          </a:p>
          <a:p>
            <a:r>
              <a:rPr lang="zh-TW" altLang="zh-TW" dirty="0" smtClean="0"/>
              <a:t>→</a:t>
            </a:r>
            <a:r>
              <a:rPr lang="zh-TW" altLang="zh-TW" dirty="0"/>
              <a:t>點選</a:t>
            </a:r>
            <a:r>
              <a:rPr lang="zh-TW" altLang="zh-TW" dirty="0" smtClean="0"/>
              <a:t>本</a:t>
            </a:r>
            <a:r>
              <a:rPr lang="zh-TW" altLang="zh-TW" dirty="0"/>
              <a:t>機磁碟（</a:t>
            </a:r>
            <a:r>
              <a:rPr lang="en-US" altLang="zh-TW" dirty="0" smtClean="0"/>
              <a:t>C</a:t>
            </a:r>
            <a:r>
              <a:rPr lang="en-US" altLang="zh-TW" dirty="0" smtClean="0">
                <a:sym typeface="Wingdings" panose="05000000000000000000" pitchFamily="2" charset="2"/>
              </a:rPr>
              <a:t>:</a:t>
            </a:r>
            <a:r>
              <a:rPr lang="zh-TW" altLang="en-US" dirty="0" smtClean="0">
                <a:sym typeface="Wingdings" panose="05000000000000000000" pitchFamily="2" charset="2"/>
              </a:rPr>
              <a:t> ）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zh-TW" dirty="0" smtClean="0"/>
              <a:t>→ </a:t>
            </a:r>
            <a:r>
              <a:rPr lang="zh-TW" altLang="zh-TW" dirty="0"/>
              <a:t>在空白處按滑鼠右鍵 </a:t>
            </a:r>
            <a:endParaRPr lang="en-US" altLang="zh-TW" dirty="0" smtClean="0"/>
          </a:p>
          <a:p>
            <a:r>
              <a:rPr lang="zh-TW" altLang="zh-TW" dirty="0" smtClean="0"/>
              <a:t>→ </a:t>
            </a:r>
            <a:r>
              <a:rPr lang="zh-TW" altLang="zh-TW" dirty="0"/>
              <a:t>選 </a:t>
            </a:r>
            <a:r>
              <a:rPr lang="zh-TW" altLang="zh-TW" dirty="0" smtClean="0"/>
              <a:t>新增</a:t>
            </a:r>
            <a:endParaRPr lang="en-US" altLang="zh-TW" dirty="0" smtClean="0"/>
          </a:p>
          <a:p>
            <a:r>
              <a:rPr lang="zh-TW" altLang="zh-TW" dirty="0" smtClean="0"/>
              <a:t> </a:t>
            </a:r>
            <a:r>
              <a:rPr lang="zh-TW" altLang="zh-TW" dirty="0"/>
              <a:t>→ 選 資料夾，</a:t>
            </a:r>
            <a:r>
              <a:rPr lang="zh-TW" altLang="zh-TW" dirty="0" smtClean="0"/>
              <a:t>如</a:t>
            </a:r>
            <a:r>
              <a:rPr lang="zh-TW" altLang="en-US" dirty="0" smtClean="0"/>
              <a:t>右</a:t>
            </a:r>
            <a:r>
              <a:rPr lang="zh-TW" altLang="zh-TW" dirty="0" smtClean="0"/>
              <a:t>圖</a:t>
            </a:r>
            <a:endParaRPr lang="en-US" altLang="zh-TW" dirty="0" smtClean="0"/>
          </a:p>
          <a:p>
            <a:r>
              <a:rPr lang="zh-TW" altLang="zh-TW" dirty="0"/>
              <a:t>→ 輸入 資料夾名稱</a:t>
            </a:r>
            <a:r>
              <a:rPr lang="en-US" altLang="zh-TW" dirty="0"/>
              <a:t>(html-sample)</a:t>
            </a:r>
            <a:r>
              <a:rPr lang="zh-TW" altLang="zh-TW" dirty="0"/>
              <a:t>，</a:t>
            </a:r>
            <a:r>
              <a:rPr lang="zh-TW" altLang="zh-TW" dirty="0" smtClean="0"/>
              <a:t>如</a:t>
            </a:r>
            <a:r>
              <a:rPr lang="zh-TW" altLang="en-US" dirty="0" smtClean="0"/>
              <a:t>右</a:t>
            </a:r>
            <a:r>
              <a:rPr lang="en-US" altLang="zh-TW" dirty="0" smtClean="0"/>
              <a:t>: </a:t>
            </a:r>
            <a:r>
              <a:rPr lang="zh-TW" altLang="en-US" dirty="0">
                <a:sym typeface="Wingdings" panose="05000000000000000000" pitchFamily="2" charset="2"/>
              </a:rPr>
              <a:t>　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24" y="3541554"/>
            <a:ext cx="371475" cy="459740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4" t="3854" r="35348" b="20986"/>
          <a:stretch/>
        </p:blipFill>
        <p:spPr bwMode="auto">
          <a:xfrm>
            <a:off x="6646985" y="1512277"/>
            <a:ext cx="4706815" cy="4536831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圖片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14"/>
          <a:stretch/>
        </p:blipFill>
        <p:spPr bwMode="auto">
          <a:xfrm>
            <a:off x="1888514" y="5492262"/>
            <a:ext cx="2103194" cy="5568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矩形 7"/>
          <p:cNvSpPr/>
          <p:nvPr/>
        </p:nvSpPr>
        <p:spPr>
          <a:xfrm>
            <a:off x="838200" y="6049108"/>
            <a:ext cx="7285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0260" indent="-810260">
              <a:spcAft>
                <a:spcPts val="0"/>
              </a:spcAft>
            </a:pPr>
            <a:r>
              <a:rPr lang="zh-TW" altLang="zh-TW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記得，所有的程式檔及相關資料檔案都要存放在本資料夾中。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1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1306"/>
          </a:xfrm>
        </p:spPr>
        <p:txBody>
          <a:bodyPr>
            <a:normAutofit/>
          </a:bodyPr>
          <a:lstStyle/>
          <a:p>
            <a:r>
              <a:rPr lang="zh-TW" altLang="zh-TW" sz="4000" dirty="0"/>
              <a:t>標題、註解、文件訊息設定及背景音樂指令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/>
          <a:lstStyle/>
          <a:p>
            <a:r>
              <a:rPr lang="zh-TW" altLang="zh-TW" dirty="0"/>
              <a:t>標題文字</a:t>
            </a:r>
            <a:r>
              <a:rPr lang="zh-TW" altLang="zh-TW" dirty="0" smtClean="0"/>
              <a:t>指令</a:t>
            </a:r>
            <a:r>
              <a:rPr lang="zh-TW" altLang="en-US" dirty="0" smtClean="0"/>
              <a:t>（若省略，會以檔案的「位址／名稱」為標題）</a:t>
            </a:r>
            <a:endParaRPr lang="zh-TW" altLang="zh-TW" dirty="0"/>
          </a:p>
          <a:p>
            <a:r>
              <a:rPr lang="zh-TW" altLang="en-US" dirty="0" smtClean="0"/>
              <a:t>格式：　</a:t>
            </a:r>
            <a:r>
              <a:rPr lang="en-US" altLang="zh-TW" dirty="0" smtClean="0"/>
              <a:t>&lt;</a:t>
            </a:r>
            <a:r>
              <a:rPr lang="en-US" altLang="zh-TW" dirty="0"/>
              <a:t>title&gt;</a:t>
            </a:r>
            <a:r>
              <a:rPr lang="zh-TW" altLang="zh-TW" dirty="0"/>
              <a:t>　標題文字　</a:t>
            </a:r>
            <a:r>
              <a:rPr lang="en-US" altLang="zh-TW" dirty="0"/>
              <a:t>&lt;/title</a:t>
            </a:r>
            <a:r>
              <a:rPr lang="en-US" altLang="zh-TW" dirty="0" smtClean="0"/>
              <a:t>&gt;</a:t>
            </a:r>
          </a:p>
          <a:p>
            <a:r>
              <a:rPr lang="zh-TW" altLang="zh-TW" dirty="0"/>
              <a:t>註解指令：用來說明下行指令功能（避免忘記或提供他人瞭解程式內容），電腦執行時，會跳過此指令</a:t>
            </a:r>
          </a:p>
          <a:p>
            <a:r>
              <a:rPr lang="zh-TW" altLang="en-US" dirty="0"/>
              <a:t>格式： </a:t>
            </a:r>
            <a:r>
              <a:rPr lang="zh-TW" altLang="en-US" dirty="0" smtClean="0"/>
              <a:t>　</a:t>
            </a:r>
            <a:r>
              <a:rPr lang="en-US" altLang="zh-TW" dirty="0"/>
              <a:t> &lt;!-- </a:t>
            </a:r>
            <a:r>
              <a:rPr lang="zh-TW" altLang="zh-TW" dirty="0"/>
              <a:t>文字說明</a:t>
            </a:r>
            <a:r>
              <a:rPr lang="en-US" altLang="zh-TW" dirty="0"/>
              <a:t> --&gt;</a:t>
            </a:r>
            <a:endParaRPr lang="zh-TW" altLang="zh-TW" dirty="0"/>
          </a:p>
          <a:p>
            <a:r>
              <a:rPr lang="zh-TW" altLang="zh-TW" dirty="0"/>
              <a:t>文件資訊</a:t>
            </a:r>
            <a:r>
              <a:rPr lang="zh-TW" altLang="zh-TW" dirty="0" smtClean="0"/>
              <a:t>指令</a:t>
            </a:r>
            <a:endParaRPr lang="en-US" altLang="zh-TW" dirty="0" smtClean="0"/>
          </a:p>
          <a:p>
            <a:r>
              <a:rPr lang="zh-TW" altLang="en-US" dirty="0"/>
              <a:t>格式</a:t>
            </a:r>
            <a:r>
              <a:rPr lang="zh-TW" altLang="en-US" dirty="0" smtClean="0"/>
              <a:t>：</a:t>
            </a:r>
            <a:r>
              <a:rPr lang="en-US" altLang="zh-TW" dirty="0"/>
              <a:t> &lt;meta http-</a:t>
            </a:r>
            <a:r>
              <a:rPr lang="en-US" altLang="zh-TW" dirty="0" err="1"/>
              <a:t>equiv</a:t>
            </a:r>
            <a:r>
              <a:rPr lang="en-US" altLang="zh-TW" dirty="0"/>
              <a:t>="content-type"  content="</a:t>
            </a:r>
            <a:r>
              <a:rPr lang="zh-TW" altLang="zh-TW" dirty="0"/>
              <a:t>設定值</a:t>
            </a:r>
            <a:r>
              <a:rPr lang="en-US" altLang="zh-TW" dirty="0" smtClean="0"/>
              <a:t>"&gt;</a:t>
            </a:r>
          </a:p>
          <a:p>
            <a:r>
              <a:rPr lang="zh-TW" altLang="en-US" dirty="0" smtClean="0"/>
              <a:t>　　　</a:t>
            </a:r>
            <a:r>
              <a:rPr lang="zh-TW" altLang="zh-TW" dirty="0" smtClean="0"/>
              <a:t>註：</a:t>
            </a:r>
            <a:r>
              <a:rPr lang="zh-TW" altLang="en-US" dirty="0" smtClean="0"/>
              <a:t>１</a:t>
            </a:r>
            <a:r>
              <a:rPr lang="en-US" altLang="zh-TW" dirty="0" smtClean="0"/>
              <a:t>.</a:t>
            </a:r>
            <a:r>
              <a:rPr lang="zh-TW" altLang="zh-TW" dirty="0"/>
              <a:t>本指令必須寫在</a:t>
            </a:r>
            <a:r>
              <a:rPr lang="en-US" altLang="zh-TW" dirty="0"/>
              <a:t>&lt;</a:t>
            </a:r>
            <a:r>
              <a:rPr lang="en-US" altLang="zh-TW" dirty="0" smtClean="0"/>
              <a:t>head&gt;</a:t>
            </a:r>
            <a:r>
              <a:rPr lang="zh-TW" altLang="zh-TW" dirty="0"/>
              <a:t>　與</a:t>
            </a:r>
            <a:r>
              <a:rPr lang="en-US" altLang="zh-TW" dirty="0"/>
              <a:t> &lt;/</a:t>
            </a:r>
            <a:r>
              <a:rPr lang="en-US" altLang="zh-TW" dirty="0" smtClean="0"/>
              <a:t>head&gt; </a:t>
            </a:r>
            <a:r>
              <a:rPr lang="zh-TW" altLang="zh-TW" dirty="0"/>
              <a:t>之間</a:t>
            </a:r>
          </a:p>
          <a:p>
            <a:r>
              <a:rPr lang="en-US" altLang="zh-TW" dirty="0"/>
              <a:t>   </a:t>
            </a:r>
            <a:r>
              <a:rPr lang="zh-TW" altLang="en-US" dirty="0" smtClean="0"/>
              <a:t>　　　　</a:t>
            </a:r>
            <a:r>
              <a:rPr lang="zh-TW" altLang="en-US" dirty="0" smtClean="0">
                <a:latin typeface="+mn-ea"/>
              </a:rPr>
              <a:t>２</a:t>
            </a:r>
            <a:r>
              <a:rPr lang="en-US" altLang="zh-TW" dirty="0" smtClean="0"/>
              <a:t>.http-</a:t>
            </a:r>
            <a:r>
              <a:rPr lang="en-US" altLang="zh-TW" dirty="0" err="1" smtClean="0"/>
              <a:t>equiv</a:t>
            </a:r>
            <a:r>
              <a:rPr lang="en-US" altLang="zh-TW" dirty="0"/>
              <a:t>:</a:t>
            </a:r>
            <a:r>
              <a:rPr lang="zh-TW" altLang="zh-TW" dirty="0"/>
              <a:t>指定附加資訊名稱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     </a:t>
            </a:r>
            <a:r>
              <a:rPr lang="zh-TW" altLang="en-US" dirty="0" smtClean="0"/>
              <a:t>                    </a:t>
            </a:r>
            <a:r>
              <a:rPr lang="en-US" altLang="zh-TW" dirty="0" smtClean="0"/>
              <a:t>content</a:t>
            </a:r>
            <a:r>
              <a:rPr lang="en-US" altLang="zh-TW" dirty="0"/>
              <a:t>:</a:t>
            </a:r>
            <a:r>
              <a:rPr lang="zh-TW" altLang="zh-TW" dirty="0"/>
              <a:t>該資訊內容</a:t>
            </a:r>
          </a:p>
          <a:p>
            <a:endParaRPr lang="zh-TW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03585" y="1692275"/>
            <a:ext cx="4677508" cy="474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03585" y="3121882"/>
            <a:ext cx="4677508" cy="474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303584" y="4076704"/>
            <a:ext cx="7877907" cy="600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99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88218"/>
            <a:ext cx="10515600" cy="1325563"/>
          </a:xfrm>
        </p:spPr>
        <p:txBody>
          <a:bodyPr>
            <a:noAutofit/>
          </a:bodyPr>
          <a:lstStyle/>
          <a:p>
            <a:pPr lvl="0"/>
            <a:r>
              <a:rPr lang="en-US" altLang="zh-TW" sz="1800" dirty="0" smtClean="0"/>
              <a:t>ch01-01.htm</a:t>
            </a:r>
            <a:br>
              <a:rPr lang="en-US" altLang="zh-TW" sz="1800" dirty="0" smtClean="0"/>
            </a:br>
            <a:r>
              <a:rPr lang="zh-TW" altLang="en-US" sz="1800" dirty="0" smtClean="0"/>
              <a:t>１．</a:t>
            </a:r>
            <a:r>
              <a:rPr lang="en-US" altLang="zh-TW" sz="1800" dirty="0" smtClean="0"/>
              <a:t>&lt;meta </a:t>
            </a:r>
            <a:r>
              <a:rPr lang="en-US" altLang="zh-TW" sz="1800" dirty="0"/>
              <a:t>http-</a:t>
            </a:r>
            <a:r>
              <a:rPr lang="en-US" altLang="zh-TW" sz="1800" dirty="0" err="1"/>
              <a:t>equiv</a:t>
            </a:r>
            <a:r>
              <a:rPr lang="en-US" altLang="zh-TW" sz="1800" dirty="0" smtClean="0"/>
              <a:t>=“refresh” </a:t>
            </a:r>
            <a:r>
              <a:rPr lang="en-US" altLang="zh-TW" sz="1800" dirty="0"/>
              <a:t>content</a:t>
            </a:r>
            <a:r>
              <a:rPr lang="en-US" altLang="zh-TW" sz="1800" dirty="0" smtClean="0"/>
              <a:t>=“5;url=http</a:t>
            </a:r>
            <a:r>
              <a:rPr lang="en-US" altLang="zh-TW" sz="1800" dirty="0"/>
              <a:t>://</a:t>
            </a:r>
            <a:r>
              <a:rPr lang="en-US" altLang="zh-TW" sz="1800" dirty="0" smtClean="0"/>
              <a:t>tw.yahoo.com”&gt;</a:t>
            </a:r>
            <a:r>
              <a:rPr lang="en-US" altLang="zh-TW" sz="1800" dirty="0"/>
              <a:t/>
            </a:r>
            <a:br>
              <a:rPr lang="en-US" altLang="zh-TW" sz="1800" dirty="0"/>
            </a:br>
            <a:r>
              <a:rPr lang="zh-TW" altLang="en-US" sz="1800" dirty="0" smtClean="0"/>
              <a:t>　　</a:t>
            </a:r>
            <a:r>
              <a:rPr lang="zh-TW" altLang="zh-TW" sz="1800" dirty="0" smtClean="0"/>
              <a:t>指定</a:t>
            </a:r>
            <a:r>
              <a:rPr lang="zh-TW" altLang="zh-TW" sz="1800" dirty="0"/>
              <a:t>在５秒後</a:t>
            </a:r>
            <a:r>
              <a:rPr lang="en-US" altLang="zh-TW" sz="1800" dirty="0"/>
              <a:t>,</a:t>
            </a:r>
            <a:r>
              <a:rPr lang="zh-TW" altLang="zh-TW" sz="1800" dirty="0"/>
              <a:t>自動開啟</a:t>
            </a:r>
            <a:r>
              <a:rPr lang="en-US" altLang="zh-TW" sz="1800" dirty="0"/>
              <a:t>yahoo</a:t>
            </a:r>
            <a:r>
              <a:rPr lang="zh-TW" altLang="zh-TW" sz="1800" dirty="0"/>
              <a:t>網頁</a:t>
            </a:r>
            <a:br>
              <a:rPr lang="zh-TW" altLang="zh-TW" sz="1800" dirty="0"/>
            </a:br>
            <a:r>
              <a:rPr lang="zh-TW" altLang="en-US" sz="1800" dirty="0" smtClean="0"/>
              <a:t>２．</a:t>
            </a:r>
            <a:r>
              <a:rPr lang="en-US" altLang="zh-TW" sz="1800" dirty="0" smtClean="0"/>
              <a:t>&lt;meta </a:t>
            </a:r>
            <a:r>
              <a:rPr lang="en-US" altLang="zh-TW" sz="1800" dirty="0"/>
              <a:t>http-</a:t>
            </a:r>
            <a:r>
              <a:rPr lang="en-US" altLang="zh-TW" sz="1800" dirty="0" err="1"/>
              <a:t>equiv</a:t>
            </a:r>
            <a:r>
              <a:rPr lang="en-US" altLang="zh-TW" sz="1800" dirty="0" smtClean="0"/>
              <a:t>=“content-type” </a:t>
            </a:r>
            <a:r>
              <a:rPr lang="en-US" altLang="zh-TW" sz="1800" dirty="0"/>
              <a:t>content</a:t>
            </a:r>
            <a:r>
              <a:rPr lang="en-US" altLang="zh-TW" sz="1800" dirty="0" smtClean="0"/>
              <a:t>=“text/</a:t>
            </a:r>
            <a:r>
              <a:rPr lang="en-US" altLang="zh-TW" sz="1800" dirty="0" err="1" smtClean="0"/>
              <a:t>html;charset</a:t>
            </a:r>
            <a:r>
              <a:rPr lang="en-US" altLang="zh-TW" sz="1800" dirty="0" smtClean="0"/>
              <a:t>=big5”&gt;</a:t>
            </a:r>
            <a:r>
              <a:rPr lang="en-US" altLang="zh-TW" sz="1800" dirty="0"/>
              <a:t/>
            </a:r>
            <a:br>
              <a:rPr lang="en-US" altLang="zh-TW" sz="1800" dirty="0"/>
            </a:br>
            <a:r>
              <a:rPr lang="zh-TW" altLang="en-US" sz="1800" dirty="0" smtClean="0"/>
              <a:t>　　</a:t>
            </a:r>
            <a:r>
              <a:rPr lang="zh-TW" altLang="zh-TW" sz="1800" dirty="0" smtClean="0"/>
              <a:t>指定</a:t>
            </a:r>
            <a:r>
              <a:rPr lang="zh-TW" altLang="zh-TW" sz="1800" dirty="0"/>
              <a:t>文件語系為</a:t>
            </a:r>
            <a:r>
              <a:rPr lang="en-US" altLang="zh-TW" sz="1800" dirty="0"/>
              <a:t>big5</a:t>
            </a:r>
            <a:r>
              <a:rPr lang="zh-TW" altLang="zh-TW" sz="1800" dirty="0"/>
              <a:t>，文件格式為「</a:t>
            </a:r>
            <a:r>
              <a:rPr lang="en-US" altLang="zh-TW" sz="1800" dirty="0"/>
              <a:t>text/html</a:t>
            </a:r>
            <a:r>
              <a:rPr lang="zh-TW" altLang="zh-TW" sz="1800" dirty="0"/>
              <a:t>」格式</a:t>
            </a:r>
            <a:br>
              <a:rPr lang="zh-TW" altLang="zh-TW" sz="1800" dirty="0"/>
            </a:br>
            <a:endParaRPr lang="zh-TW" altLang="en-US" sz="18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b="8715"/>
          <a:stretch/>
        </p:blipFill>
        <p:spPr>
          <a:xfrm>
            <a:off x="838200" y="1813782"/>
            <a:ext cx="10292862" cy="46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3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ch01-01.htm</a:t>
            </a:r>
            <a:r>
              <a:rPr lang="zh-TW" altLang="en-US" dirty="0" smtClean="0"/>
              <a:t>  執行結果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b="8510"/>
          <a:stretch/>
        </p:blipFill>
        <p:spPr>
          <a:xfrm>
            <a:off x="412506" y="1512277"/>
            <a:ext cx="5318364" cy="378069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469" y="1708273"/>
            <a:ext cx="5177515" cy="37631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355" y="5488966"/>
            <a:ext cx="6365630" cy="10499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853113"/>
            <a:ext cx="3552825" cy="44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4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9567"/>
          </a:xfrm>
        </p:spPr>
        <p:txBody>
          <a:bodyPr>
            <a:normAutofit/>
          </a:bodyPr>
          <a:lstStyle/>
          <a:p>
            <a:r>
              <a:rPr lang="zh-TW" altLang="zh-TW" sz="4000" dirty="0"/>
              <a:t>標題、註解、文件訊息設定及背景音樂指令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923585" cy="2992560"/>
          </a:xfrm>
        </p:spPr>
        <p:txBody>
          <a:bodyPr>
            <a:normAutofit/>
          </a:bodyPr>
          <a:lstStyle/>
          <a:p>
            <a:r>
              <a:rPr lang="zh-TW" altLang="zh-TW" dirty="0"/>
              <a:t>背景音樂</a:t>
            </a:r>
            <a:r>
              <a:rPr lang="zh-TW" altLang="zh-TW" dirty="0" smtClean="0"/>
              <a:t>指令</a:t>
            </a:r>
            <a:endParaRPr lang="en-US" altLang="zh-TW" dirty="0" smtClean="0"/>
          </a:p>
          <a:p>
            <a:r>
              <a:rPr lang="zh-TW" altLang="en-US" dirty="0"/>
              <a:t>格式</a:t>
            </a:r>
            <a:r>
              <a:rPr lang="zh-TW" altLang="en-US" dirty="0" smtClean="0"/>
              <a:t>：  </a:t>
            </a:r>
            <a:r>
              <a:rPr lang="en-US" altLang="zh-TW" dirty="0" smtClean="0"/>
              <a:t>&lt;</a:t>
            </a:r>
            <a:r>
              <a:rPr lang="en-US" altLang="zh-TW" dirty="0" err="1"/>
              <a:t>bgsound</a:t>
            </a:r>
            <a:r>
              <a:rPr lang="en-US" altLang="zh-TW" dirty="0"/>
              <a:t> </a:t>
            </a:r>
            <a:r>
              <a:rPr lang="en-US" altLang="zh-TW" dirty="0" err="1"/>
              <a:t>src</a:t>
            </a:r>
            <a:r>
              <a:rPr lang="en-US" altLang="zh-TW" dirty="0" smtClean="0"/>
              <a:t>=</a:t>
            </a:r>
            <a:r>
              <a:rPr lang="en-US" altLang="zh-TW" dirty="0"/>
              <a:t> " </a:t>
            </a:r>
            <a:r>
              <a:rPr lang="en-US" altLang="zh-TW" dirty="0" err="1" smtClean="0"/>
              <a:t>url</a:t>
            </a:r>
            <a:r>
              <a:rPr lang="en-US" altLang="zh-TW" dirty="0"/>
              <a:t> "</a:t>
            </a:r>
            <a:r>
              <a:rPr lang="en-US" altLang="zh-TW" dirty="0" smtClean="0"/>
              <a:t> </a:t>
            </a:r>
            <a:r>
              <a:rPr lang="en-US" altLang="zh-TW" dirty="0"/>
              <a:t>loop</a:t>
            </a:r>
            <a:r>
              <a:rPr lang="en-US" altLang="zh-TW" dirty="0" smtClean="0"/>
              <a:t>=</a:t>
            </a:r>
            <a:r>
              <a:rPr lang="en-US" altLang="zh-TW" dirty="0"/>
              <a:t> "</a:t>
            </a:r>
            <a:r>
              <a:rPr lang="zh-TW" altLang="zh-TW" dirty="0" smtClean="0"/>
              <a:t>播放次數</a:t>
            </a:r>
            <a:r>
              <a:rPr lang="en-US" altLang="zh-TW" dirty="0"/>
              <a:t>" </a:t>
            </a:r>
            <a:r>
              <a:rPr lang="en-US" altLang="zh-TW" dirty="0" smtClean="0"/>
              <a:t>&gt;</a:t>
            </a:r>
          </a:p>
          <a:p>
            <a:r>
              <a:rPr lang="zh-TW" altLang="zh-TW" dirty="0"/>
              <a:t>註：</a:t>
            </a:r>
            <a:r>
              <a:rPr lang="en-US" altLang="zh-TW" dirty="0"/>
              <a:t>1.</a:t>
            </a:r>
            <a:r>
              <a:rPr lang="zh-TW" altLang="zh-TW" dirty="0"/>
              <a:t>必須寫在</a:t>
            </a:r>
            <a:r>
              <a:rPr lang="en-US" altLang="zh-TW" dirty="0"/>
              <a:t>&lt;head&gt;</a:t>
            </a:r>
            <a:r>
              <a:rPr lang="zh-TW" altLang="zh-TW" dirty="0"/>
              <a:t>中</a:t>
            </a:r>
          </a:p>
          <a:p>
            <a:r>
              <a:rPr lang="zh-TW" altLang="zh-TW" dirty="0"/>
              <a:t>　　</a:t>
            </a:r>
            <a:r>
              <a:rPr lang="en-US" altLang="zh-TW" dirty="0" smtClean="0"/>
              <a:t>2</a:t>
            </a:r>
            <a:r>
              <a:rPr lang="en-US" altLang="zh-TW" dirty="0"/>
              <a:t>.</a:t>
            </a:r>
            <a:r>
              <a:rPr lang="zh-TW" altLang="zh-TW" dirty="0"/>
              <a:t>僅</a:t>
            </a:r>
            <a:r>
              <a:rPr lang="en-US" altLang="zh-TW" dirty="0"/>
              <a:t>I.E.</a:t>
            </a:r>
            <a:r>
              <a:rPr lang="zh-TW" altLang="zh-TW" dirty="0"/>
              <a:t>適用</a:t>
            </a:r>
          </a:p>
          <a:p>
            <a:r>
              <a:rPr lang="zh-TW" altLang="zh-TW" dirty="0"/>
              <a:t>　　</a:t>
            </a:r>
            <a:r>
              <a:rPr lang="en-US" altLang="zh-TW" dirty="0" smtClean="0"/>
              <a:t>3.</a:t>
            </a:r>
            <a:r>
              <a:rPr lang="en-US" altLang="zh-TW" dirty="0"/>
              <a:t> </a:t>
            </a:r>
            <a:r>
              <a:rPr lang="en-US" altLang="zh-TW" dirty="0" err="1"/>
              <a:t>url</a:t>
            </a:r>
            <a:r>
              <a:rPr lang="en-US" altLang="zh-TW" dirty="0"/>
              <a:t> </a:t>
            </a:r>
            <a:r>
              <a:rPr lang="zh-TW" altLang="en-US" dirty="0" smtClean="0"/>
              <a:t>：</a:t>
            </a:r>
            <a:r>
              <a:rPr lang="zh-TW" altLang="zh-TW" dirty="0" smtClean="0"/>
              <a:t>音樂位</a:t>
            </a:r>
            <a:r>
              <a:rPr lang="zh-TW" altLang="en-US" dirty="0" smtClean="0"/>
              <a:t>址</a:t>
            </a:r>
            <a:endParaRPr lang="zh-TW" altLang="zh-TW" dirty="0"/>
          </a:p>
          <a:p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86000" y="2338754"/>
            <a:ext cx="5996354" cy="439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20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ch01-02.htm</a:t>
            </a:r>
            <a:r>
              <a:rPr lang="zh-TW" altLang="en-US" dirty="0" smtClean="0"/>
              <a:t>（播放背景音樂）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366"/>
            <a:ext cx="6115050" cy="406937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837359"/>
            <a:ext cx="6318738" cy="53346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938" y="2162908"/>
            <a:ext cx="4196862" cy="339383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4594" y="1361782"/>
            <a:ext cx="1644528" cy="65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6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41844"/>
          </a:xfrm>
        </p:spPr>
        <p:txBody>
          <a:bodyPr>
            <a:normAutofit/>
          </a:bodyPr>
          <a:lstStyle/>
          <a:p>
            <a:pPr algn="ctr"/>
            <a:r>
              <a:rPr lang="zh-TW" altLang="zh-TW" dirty="0"/>
              <a:t>文字資料元素的顯示</a:t>
            </a:r>
            <a:r>
              <a:rPr lang="zh-TW" altLang="zh-TW" dirty="0" smtClean="0"/>
              <a:t>、版面</a:t>
            </a:r>
            <a:r>
              <a:rPr lang="zh-TW" altLang="zh-TW" dirty="0"/>
              <a:t>位置控制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zh-TW" dirty="0" smtClean="0"/>
              <a:t>及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與</a:t>
            </a:r>
            <a:r>
              <a:rPr lang="zh-TW" altLang="zh-TW" dirty="0" smtClean="0"/>
              <a:t>文字</a:t>
            </a:r>
            <a:r>
              <a:rPr lang="zh-TW" altLang="en-US" dirty="0" smtClean="0"/>
              <a:t>相關</a:t>
            </a:r>
            <a:r>
              <a:rPr lang="zh-TW" altLang="zh-TW" dirty="0" smtClean="0"/>
              <a:t>的</a:t>
            </a:r>
            <a:r>
              <a:rPr lang="zh-TW" altLang="zh-TW" dirty="0"/>
              <a:t>各項功能設定標籤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37492" y="3334436"/>
            <a:ext cx="10316308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zh-TW" sz="48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文字資料直接鍵入即可</a:t>
            </a:r>
            <a:r>
              <a:rPr lang="zh-TW" altLang="zh-TW" sz="4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endParaRPr lang="en-US" altLang="zh-TW" sz="48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zh-TW" altLang="zh-TW" sz="4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請</a:t>
            </a:r>
            <a:r>
              <a:rPr lang="zh-TW" altLang="zh-TW" sz="4800" dirty="0">
                <a:latin typeface="Calibri" panose="020F0502020204030204" pitchFamily="34" charset="0"/>
                <a:cs typeface="Times New Roman" panose="02020603050405020304" pitchFamily="18" charset="0"/>
              </a:rPr>
              <a:t>先參照</a:t>
            </a:r>
            <a:r>
              <a:rPr lang="en-US" altLang="zh-TW" sz="4800" dirty="0">
                <a:latin typeface="Calibri" panose="020F0502020204030204" pitchFamily="34" charset="0"/>
                <a:cs typeface="Times New Roman" panose="02020603050405020304" pitchFamily="18" charset="0"/>
              </a:rPr>
              <a:t>ch01-03.htm</a:t>
            </a:r>
            <a:r>
              <a:rPr lang="zh-TW" altLang="zh-TW" sz="4800" dirty="0">
                <a:latin typeface="Calibri" panose="020F0502020204030204" pitchFamily="34" charset="0"/>
                <a:cs typeface="Times New Roman" panose="02020603050405020304" pitchFamily="18" charset="0"/>
              </a:rPr>
              <a:t>範例看執行結果。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8717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網頁程式的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種類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zh-TW" dirty="0"/>
              <a:t> 網頁程式是指，透過網路傳送，並藉由網路瀏覽器軟體，可將資訊顯示在螢幕上的程式語言軟體，網頁程式依其演進，可粗分二類：</a:t>
            </a:r>
          </a:p>
          <a:p>
            <a:r>
              <a:rPr lang="zh-TW" altLang="zh-TW" dirty="0" smtClean="0"/>
              <a:t>靜態</a:t>
            </a:r>
            <a:r>
              <a:rPr lang="zh-TW" altLang="zh-TW" dirty="0"/>
              <a:t>（單向傳送資訊內容）網頁</a:t>
            </a:r>
            <a:r>
              <a:rPr lang="zh-TW" altLang="zh-TW" dirty="0" smtClean="0"/>
              <a:t>程式：</a:t>
            </a:r>
            <a:r>
              <a:rPr lang="zh-TW" altLang="zh-TW" dirty="0"/>
              <a:t>如</a:t>
            </a:r>
            <a:r>
              <a:rPr lang="en-US" altLang="zh-TW" dirty="0"/>
              <a:t> HTML</a:t>
            </a:r>
            <a:r>
              <a:rPr lang="zh-TW" altLang="zh-TW" dirty="0"/>
              <a:t>、</a:t>
            </a:r>
            <a:r>
              <a:rPr lang="en-US" altLang="zh-TW" dirty="0"/>
              <a:t>XML</a:t>
            </a:r>
            <a:r>
              <a:rPr lang="zh-TW" altLang="zh-TW" dirty="0"/>
              <a:t>、</a:t>
            </a:r>
            <a:r>
              <a:rPr lang="en-US" altLang="zh-TW" dirty="0"/>
              <a:t>XHTML…</a:t>
            </a:r>
            <a:r>
              <a:rPr lang="zh-TW" altLang="zh-TW" dirty="0"/>
              <a:t>等</a:t>
            </a:r>
          </a:p>
          <a:p>
            <a:r>
              <a:rPr lang="zh-TW" altLang="zh-TW" dirty="0"/>
              <a:t>　</a:t>
            </a:r>
            <a:r>
              <a:rPr lang="zh-TW" altLang="zh-TW" dirty="0">
                <a:solidFill>
                  <a:srgbClr val="FF0000"/>
                </a:solidFill>
              </a:rPr>
              <a:t>※</a:t>
            </a:r>
            <a:r>
              <a:rPr lang="zh-TW" altLang="zh-TW" dirty="0">
                <a:solidFill>
                  <a:srgbClr val="FF0000"/>
                </a:solidFill>
                <a:hlinkClick r:id="rId2" action="ppaction://hlinkfile"/>
              </a:rPr>
              <a:t>靜態網頁</a:t>
            </a:r>
            <a:r>
              <a:rPr lang="zh-TW" altLang="zh-TW" dirty="0">
                <a:solidFill>
                  <a:srgbClr val="FF0000"/>
                </a:solidFill>
              </a:rPr>
              <a:t>程式可直接用瀏覽器軟體來開啟。</a:t>
            </a:r>
          </a:p>
          <a:p>
            <a:r>
              <a:rPr lang="zh-TW" altLang="zh-TW" dirty="0">
                <a:solidFill>
                  <a:srgbClr val="FF0000"/>
                </a:solidFill>
              </a:rPr>
              <a:t>　※業者向客戶單向傳送訊息。</a:t>
            </a:r>
          </a:p>
          <a:p>
            <a:r>
              <a:rPr lang="zh-TW" altLang="zh-TW" dirty="0" smtClean="0"/>
              <a:t>動態</a:t>
            </a:r>
            <a:r>
              <a:rPr lang="zh-TW" altLang="zh-TW" dirty="0"/>
              <a:t>（雙向互動傳送即時訊息）程式語言：如　</a:t>
            </a:r>
            <a:r>
              <a:rPr lang="en-US" altLang="zh-TW" dirty="0"/>
              <a:t>ASP</a:t>
            </a:r>
            <a:r>
              <a:rPr lang="zh-TW" altLang="zh-TW" dirty="0"/>
              <a:t>、</a:t>
            </a:r>
            <a:r>
              <a:rPr lang="en-US" altLang="zh-TW" dirty="0"/>
              <a:t>PHP…</a:t>
            </a:r>
            <a:r>
              <a:rPr lang="zh-TW" altLang="zh-TW" dirty="0"/>
              <a:t>等</a:t>
            </a:r>
          </a:p>
          <a:p>
            <a:r>
              <a:rPr lang="zh-TW" altLang="zh-TW" dirty="0"/>
              <a:t>　</a:t>
            </a:r>
            <a:r>
              <a:rPr lang="zh-TW" altLang="zh-TW" dirty="0" smtClean="0">
                <a:solidFill>
                  <a:srgbClr val="FF0000"/>
                </a:solidFill>
              </a:rPr>
              <a:t>※</a:t>
            </a:r>
            <a:r>
              <a:rPr lang="zh-TW" altLang="zh-TW" dirty="0">
                <a:solidFill>
                  <a:srgbClr val="FF0000"/>
                </a:solidFill>
                <a:hlinkClick r:id="rId3" action="ppaction://hlinkfile"/>
              </a:rPr>
              <a:t>動態網頁</a:t>
            </a:r>
            <a:r>
              <a:rPr lang="zh-TW" altLang="zh-TW" dirty="0">
                <a:solidFill>
                  <a:srgbClr val="FF0000"/>
                </a:solidFill>
              </a:rPr>
              <a:t>程式須透過「網路伺服器</a:t>
            </a:r>
            <a:r>
              <a:rPr lang="en-US" altLang="zh-TW" dirty="0">
                <a:solidFill>
                  <a:srgbClr val="FF0000"/>
                </a:solidFill>
              </a:rPr>
              <a:t>(WEB Server)</a:t>
            </a:r>
            <a:r>
              <a:rPr lang="zh-TW" altLang="zh-TW" dirty="0">
                <a:solidFill>
                  <a:srgbClr val="FF0000"/>
                </a:solidFill>
              </a:rPr>
              <a:t>」處理後，才能</a:t>
            </a:r>
            <a:r>
              <a:rPr lang="zh-TW" altLang="zh-TW" dirty="0" smtClean="0">
                <a:solidFill>
                  <a:srgbClr val="FF0000"/>
                </a:solidFill>
              </a:rPr>
              <a:t>在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       </a:t>
            </a:r>
            <a:r>
              <a:rPr lang="zh-TW" altLang="zh-TW" dirty="0" smtClean="0">
                <a:solidFill>
                  <a:srgbClr val="FF0000"/>
                </a:solidFill>
              </a:rPr>
              <a:t>瀏覽器</a:t>
            </a:r>
            <a:r>
              <a:rPr lang="zh-TW" altLang="zh-TW" dirty="0">
                <a:solidFill>
                  <a:srgbClr val="FF0000"/>
                </a:solidFill>
              </a:rPr>
              <a:t>中閱覽。</a:t>
            </a:r>
          </a:p>
          <a:p>
            <a:r>
              <a:rPr lang="zh-TW" altLang="zh-TW" dirty="0">
                <a:solidFill>
                  <a:srgbClr val="FF0000"/>
                </a:solidFill>
              </a:rPr>
              <a:t>　</a:t>
            </a:r>
            <a:r>
              <a:rPr lang="zh-TW" altLang="zh-TW" dirty="0" smtClean="0">
                <a:solidFill>
                  <a:srgbClr val="FF0000"/>
                </a:solidFill>
              </a:rPr>
              <a:t>※</a:t>
            </a:r>
            <a:r>
              <a:rPr lang="zh-TW" altLang="zh-TW" dirty="0">
                <a:solidFill>
                  <a:srgbClr val="FF0000"/>
                </a:solidFill>
              </a:rPr>
              <a:t>業者與客戶可雙向互傳所需資訊。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782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044"/>
          </a:xfrm>
        </p:spPr>
        <p:txBody>
          <a:bodyPr/>
          <a:lstStyle/>
          <a:p>
            <a:r>
              <a:rPr lang="en-US" altLang="zh-TW" dirty="0"/>
              <a:t>ch01-03.htm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178170"/>
            <a:ext cx="8340969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15" y="351692"/>
            <a:ext cx="9759462" cy="610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2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6137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ch01-04.htm(</a:t>
            </a:r>
            <a:r>
              <a:rPr lang="zh-TW" altLang="en-US" sz="3600" dirty="0" smtClean="0"/>
              <a:t>跳列、跳段及全形空白符號的應用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5" y="1301263"/>
            <a:ext cx="8985739" cy="44313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45" y="5926747"/>
            <a:ext cx="3393832" cy="4564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22331" y="3200400"/>
            <a:ext cx="43082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251080" y="3209191"/>
            <a:ext cx="43082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682761" y="3209191"/>
            <a:ext cx="43082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104182" y="3209191"/>
            <a:ext cx="43082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292469" y="3815861"/>
            <a:ext cx="43082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292469" y="4044461"/>
            <a:ext cx="43082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23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85" y="666619"/>
            <a:ext cx="8757138" cy="536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2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552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HTML(</a:t>
            </a:r>
            <a:r>
              <a:rPr lang="zh-TW" altLang="en-US" sz="3600" dirty="0" smtClean="0"/>
              <a:t>資料置中、標題字體及水平線指令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1283678"/>
            <a:ext cx="10515600" cy="4893285"/>
          </a:xfrm>
        </p:spPr>
        <p:txBody>
          <a:bodyPr>
            <a:normAutofit fontScale="92500"/>
          </a:bodyPr>
          <a:lstStyle/>
          <a:p>
            <a:r>
              <a:rPr lang="zh-TW" altLang="zh-TW" dirty="0"/>
              <a:t>資料置中指令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r>
              <a:rPr lang="zh-TW" altLang="en-US" dirty="0" smtClean="0"/>
              <a:t>         </a:t>
            </a:r>
            <a:r>
              <a:rPr lang="en-US" altLang="zh-TW" dirty="0" smtClean="0"/>
              <a:t>&lt;</a:t>
            </a:r>
            <a:r>
              <a:rPr lang="en-US" altLang="zh-TW" dirty="0"/>
              <a:t>center&gt;…&lt;/center</a:t>
            </a:r>
            <a:r>
              <a:rPr lang="en-US" altLang="zh-TW" dirty="0" smtClean="0"/>
              <a:t>&gt;</a:t>
            </a:r>
          </a:p>
          <a:p>
            <a:r>
              <a:rPr lang="zh-TW" altLang="en-US" dirty="0" smtClean="0"/>
              <a:t>     </a:t>
            </a:r>
            <a:r>
              <a:rPr lang="zh-TW" altLang="zh-TW" dirty="0" smtClean="0"/>
              <a:t>在</a:t>
            </a:r>
            <a:r>
              <a:rPr lang="en-US" altLang="zh-TW" dirty="0"/>
              <a:t>&lt;center&gt;</a:t>
            </a:r>
            <a:r>
              <a:rPr lang="zh-TW" altLang="zh-TW" dirty="0"/>
              <a:t>與</a:t>
            </a:r>
            <a:r>
              <a:rPr lang="en-US" altLang="zh-TW" dirty="0"/>
              <a:t>&lt;/center&gt;</a:t>
            </a:r>
            <a:r>
              <a:rPr lang="zh-TW" altLang="zh-TW" dirty="0"/>
              <a:t>中間的資料會顯示在螢幕中央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標題字體設定指令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&lt;h</a:t>
            </a:r>
            <a:r>
              <a:rPr lang="en-US" altLang="zh-TW" dirty="0"/>
              <a:t>?&gt;…&lt;/h?&gt; :</a:t>
            </a:r>
            <a:r>
              <a:rPr lang="zh-TW" altLang="zh-TW" dirty="0"/>
              <a:t>字體大小，</a:t>
            </a:r>
            <a:r>
              <a:rPr lang="en-US" altLang="zh-TW" dirty="0"/>
              <a:t>1</a:t>
            </a:r>
            <a:r>
              <a:rPr lang="en-US" altLang="zh-TW" u="sng" dirty="0"/>
              <a:t>&lt;</a:t>
            </a:r>
            <a:r>
              <a:rPr lang="en-US" altLang="zh-TW" dirty="0"/>
              <a:t> ? </a:t>
            </a:r>
            <a:r>
              <a:rPr lang="en-US" altLang="zh-TW" u="sng" dirty="0"/>
              <a:t>&lt; </a:t>
            </a:r>
            <a:r>
              <a:rPr lang="en-US" altLang="zh-TW" dirty="0"/>
              <a:t>6 , 1</a:t>
            </a:r>
            <a:r>
              <a:rPr lang="zh-TW" altLang="zh-TW" dirty="0"/>
              <a:t>最大</a:t>
            </a:r>
            <a:r>
              <a:rPr lang="en-US" altLang="zh-TW" dirty="0"/>
              <a:t>,6</a:t>
            </a:r>
            <a:r>
              <a:rPr lang="zh-TW" altLang="zh-TW" dirty="0"/>
              <a:t>最小，字體會粗體顯示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水平線指令：非成對</a:t>
            </a:r>
            <a:r>
              <a:rPr lang="zh-TW" altLang="zh-TW" dirty="0" smtClean="0"/>
              <a:t>指令</a:t>
            </a:r>
            <a:endParaRPr lang="en-US" altLang="zh-TW" dirty="0" smtClean="0"/>
          </a:p>
          <a:p>
            <a:r>
              <a:rPr lang="en-US" altLang="zh-TW" dirty="0"/>
              <a:t>&lt;</a:t>
            </a:r>
            <a:r>
              <a:rPr lang="en-US" altLang="zh-TW" dirty="0" err="1"/>
              <a:t>hr</a:t>
            </a:r>
            <a:r>
              <a:rPr lang="en-US" altLang="zh-TW" dirty="0"/>
              <a:t> [align=”</a:t>
            </a:r>
            <a:r>
              <a:rPr lang="zh-TW" altLang="zh-TW" dirty="0"/>
              <a:t>對齊</a:t>
            </a:r>
            <a:r>
              <a:rPr lang="en-US" altLang="zh-TW" dirty="0"/>
              <a:t>”] [width=”</a:t>
            </a:r>
            <a:r>
              <a:rPr lang="zh-TW" altLang="zh-TW" dirty="0"/>
              <a:t>寬度</a:t>
            </a:r>
            <a:r>
              <a:rPr lang="en-US" altLang="zh-TW" dirty="0"/>
              <a:t>”] [size=”</a:t>
            </a:r>
            <a:r>
              <a:rPr lang="zh-TW" altLang="zh-TW" dirty="0"/>
              <a:t>高度</a:t>
            </a:r>
            <a:r>
              <a:rPr lang="en-US" altLang="zh-TW" dirty="0"/>
              <a:t>”] [color=”</a:t>
            </a:r>
            <a:r>
              <a:rPr lang="zh-TW" altLang="zh-TW" dirty="0"/>
              <a:t>顏色</a:t>
            </a:r>
            <a:r>
              <a:rPr lang="en-US" altLang="zh-TW" dirty="0" smtClean="0"/>
              <a:t>”]&gt;</a:t>
            </a:r>
          </a:p>
          <a:p>
            <a:r>
              <a:rPr lang="zh-TW" altLang="zh-TW" dirty="0"/>
              <a:t>說明：</a:t>
            </a:r>
            <a:r>
              <a:rPr lang="en-US" altLang="zh-TW" dirty="0"/>
              <a:t>1.[ ] </a:t>
            </a:r>
            <a:r>
              <a:rPr lang="zh-TW" altLang="zh-TW" dirty="0"/>
              <a:t>表示，本項屬性設定若省略，瀏覽器會使用內部預設。</a:t>
            </a:r>
          </a:p>
          <a:p>
            <a:r>
              <a:rPr lang="en-US" altLang="zh-TW" dirty="0"/>
              <a:t>     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  </a:t>
            </a:r>
            <a:r>
              <a:rPr lang="en-US" altLang="zh-TW" dirty="0"/>
              <a:t>2.align </a:t>
            </a:r>
            <a:r>
              <a:rPr lang="zh-TW" altLang="zh-TW" dirty="0"/>
              <a:t>有 </a:t>
            </a:r>
            <a:r>
              <a:rPr lang="en-US" altLang="zh-TW" dirty="0"/>
              <a:t>left(</a:t>
            </a:r>
            <a:r>
              <a:rPr lang="zh-TW" altLang="zh-TW" dirty="0"/>
              <a:t>左</a:t>
            </a:r>
            <a:r>
              <a:rPr lang="en-US" altLang="zh-TW" dirty="0"/>
              <a:t>)</a:t>
            </a:r>
            <a:r>
              <a:rPr lang="zh-TW" altLang="zh-TW" dirty="0"/>
              <a:t>、</a:t>
            </a:r>
            <a:r>
              <a:rPr lang="en-US" altLang="zh-TW" dirty="0"/>
              <a:t>center(</a:t>
            </a:r>
            <a:r>
              <a:rPr lang="zh-TW" altLang="zh-TW" dirty="0"/>
              <a:t>中</a:t>
            </a:r>
            <a:r>
              <a:rPr lang="en-US" altLang="zh-TW" dirty="0"/>
              <a:t>)</a:t>
            </a:r>
            <a:r>
              <a:rPr lang="zh-TW" altLang="zh-TW" dirty="0"/>
              <a:t>、</a:t>
            </a:r>
            <a:r>
              <a:rPr lang="en-US" altLang="zh-TW" dirty="0"/>
              <a:t>right(</a:t>
            </a:r>
            <a:r>
              <a:rPr lang="zh-TW" altLang="zh-TW" dirty="0"/>
              <a:t>右</a:t>
            </a:r>
            <a:r>
              <a:rPr lang="en-US" altLang="zh-TW" dirty="0"/>
              <a:t>) </a:t>
            </a:r>
            <a:r>
              <a:rPr lang="zh-TW" altLang="zh-TW" dirty="0"/>
              <a:t>三種設定。</a:t>
            </a:r>
          </a:p>
          <a:p>
            <a:r>
              <a:rPr lang="en-US" altLang="zh-TW" dirty="0"/>
              <a:t>      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3</a:t>
            </a:r>
            <a:r>
              <a:rPr lang="en-US" altLang="zh-TW" dirty="0"/>
              <a:t>.</a:t>
            </a:r>
            <a:r>
              <a:rPr lang="zh-TW" altLang="zh-TW" dirty="0"/>
              <a:t>顏色可用「關鍵字」或 紅綠藍三原色的「色碼」方式設定。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670538" y="1811215"/>
            <a:ext cx="3429000" cy="404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    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301267" y="3228092"/>
            <a:ext cx="1776046" cy="429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    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90246" y="4157694"/>
            <a:ext cx="9583616" cy="488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 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263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ch01-05.htm(</a:t>
            </a:r>
            <a:r>
              <a:rPr lang="zh-TW" altLang="en-US" sz="3600" dirty="0" smtClean="0"/>
              <a:t>資料置中、標題字體及水平線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b="6467"/>
          <a:stretch/>
        </p:blipFill>
        <p:spPr>
          <a:xfrm>
            <a:off x="838200" y="1147762"/>
            <a:ext cx="9308123" cy="51651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2447365" y="2850777"/>
            <a:ext cx="389964" cy="17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778624" y="2850777"/>
            <a:ext cx="389964" cy="17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109883" y="2850777"/>
            <a:ext cx="389964" cy="17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441142" y="2850777"/>
            <a:ext cx="389964" cy="17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035424" y="3361765"/>
            <a:ext cx="389964" cy="17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035424" y="3588296"/>
            <a:ext cx="389964" cy="17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035424" y="5228837"/>
            <a:ext cx="389964" cy="17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035424" y="5058680"/>
            <a:ext cx="389964" cy="17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891117" y="4345986"/>
            <a:ext cx="389964" cy="17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222376" y="4345986"/>
            <a:ext cx="389964" cy="17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540187" y="4345986"/>
            <a:ext cx="389964" cy="17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871446" y="4345986"/>
            <a:ext cx="389964" cy="17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94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449506"/>
            <a:ext cx="10038984" cy="566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17207"/>
            <a:ext cx="10515600" cy="953721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smtClean="0"/>
              <a:t>HTML(</a:t>
            </a:r>
            <a:r>
              <a:rPr lang="zh-TW" altLang="en-US" sz="4000" dirty="0" smtClean="0"/>
              <a:t>內文的重點強調指令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49904"/>
            <a:ext cx="10515600" cy="4858117"/>
          </a:xfrm>
        </p:spPr>
        <p:txBody>
          <a:bodyPr>
            <a:normAutofit/>
          </a:bodyPr>
          <a:lstStyle/>
          <a:p>
            <a:r>
              <a:rPr lang="zh-TW" altLang="zh-TW" sz="2000" dirty="0"/>
              <a:t>文字字體指令：成對</a:t>
            </a:r>
            <a:r>
              <a:rPr lang="zh-TW" altLang="zh-TW" sz="2000" dirty="0" smtClean="0"/>
              <a:t>指令</a:t>
            </a:r>
            <a:endParaRPr lang="en-US" altLang="zh-TW" sz="2000" dirty="0" smtClean="0"/>
          </a:p>
          <a:p>
            <a:r>
              <a:rPr lang="en-US" altLang="zh-TW" sz="2000" dirty="0" smtClean="0"/>
              <a:t>&lt;font </a:t>
            </a:r>
            <a:r>
              <a:rPr lang="en-US" altLang="zh-TW" sz="2000" dirty="0"/>
              <a:t>[face=”</a:t>
            </a:r>
            <a:r>
              <a:rPr lang="zh-TW" altLang="zh-TW" sz="2000" dirty="0"/>
              <a:t>字體</a:t>
            </a:r>
            <a:r>
              <a:rPr lang="en-US" altLang="zh-TW" sz="2000" dirty="0"/>
              <a:t>”] [size=”</a:t>
            </a:r>
            <a:r>
              <a:rPr lang="zh-TW" altLang="zh-TW" sz="2000" dirty="0"/>
              <a:t>大小</a:t>
            </a:r>
            <a:r>
              <a:rPr lang="en-US" altLang="zh-TW" sz="2000" dirty="0"/>
              <a:t>”] [color=”</a:t>
            </a:r>
            <a:r>
              <a:rPr lang="zh-TW" altLang="zh-TW" sz="2000" dirty="0"/>
              <a:t>顏色</a:t>
            </a:r>
            <a:r>
              <a:rPr lang="en-US" altLang="zh-TW" sz="2000" dirty="0"/>
              <a:t>”]…&gt;…&lt;/font</a:t>
            </a:r>
            <a:r>
              <a:rPr lang="en-US" altLang="zh-TW" sz="2000" dirty="0" smtClean="0"/>
              <a:t>&gt;</a:t>
            </a:r>
          </a:p>
          <a:p>
            <a:r>
              <a:rPr lang="zh-TW" altLang="zh-TW" sz="2000" dirty="0"/>
              <a:t>註</a:t>
            </a:r>
            <a:r>
              <a:rPr lang="en-US" altLang="zh-TW" sz="2000" dirty="0"/>
              <a:t>:face:</a:t>
            </a:r>
            <a:r>
              <a:rPr lang="zh-TW" altLang="zh-TW" sz="2000" dirty="0"/>
              <a:t>標楷體</a:t>
            </a:r>
            <a:r>
              <a:rPr lang="en-US" altLang="zh-TW" sz="2000" dirty="0"/>
              <a:t>(</a:t>
            </a:r>
            <a:r>
              <a:rPr lang="zh-TW" altLang="zh-TW" sz="2000" dirty="0"/>
              <a:t>細明體、行體</a:t>
            </a:r>
            <a:r>
              <a:rPr lang="en-US" altLang="zh-TW" sz="2000" dirty="0"/>
              <a:t>…)</a:t>
            </a:r>
            <a:r>
              <a:rPr lang="zh-TW" altLang="zh-TW" sz="2000" dirty="0"/>
              <a:t>，若未安裝該字體，會以新細明體替代</a:t>
            </a:r>
          </a:p>
          <a:p>
            <a:r>
              <a:rPr lang="zh-TW" altLang="zh-TW" sz="2000" dirty="0"/>
              <a:t>　　</a:t>
            </a:r>
            <a:r>
              <a:rPr lang="en-US" altLang="zh-TW" sz="2000" dirty="0"/>
              <a:t>size</a:t>
            </a:r>
            <a:r>
              <a:rPr lang="zh-TW" altLang="zh-TW" sz="2000" dirty="0"/>
              <a:t>：</a:t>
            </a:r>
            <a:r>
              <a:rPr lang="en-US" altLang="zh-TW" sz="2000" dirty="0"/>
              <a:t>1~7</a:t>
            </a:r>
            <a:r>
              <a:rPr lang="zh-TW" altLang="zh-TW" sz="2000" dirty="0"/>
              <a:t>，也可用</a:t>
            </a:r>
            <a:r>
              <a:rPr lang="en-US" altLang="zh-TW" sz="2000" dirty="0"/>
              <a:t>(+n)</a:t>
            </a:r>
            <a:r>
              <a:rPr lang="zh-TW" altLang="zh-TW" sz="2000" dirty="0"/>
              <a:t>或</a:t>
            </a:r>
            <a:r>
              <a:rPr lang="en-US" altLang="zh-TW" sz="2000" dirty="0"/>
              <a:t>(-n)</a:t>
            </a:r>
            <a:endParaRPr lang="zh-TW" altLang="zh-TW" sz="2000" dirty="0"/>
          </a:p>
          <a:p>
            <a:r>
              <a:rPr lang="en-US" altLang="zh-TW" sz="2000" dirty="0"/>
              <a:t>    color</a:t>
            </a:r>
            <a:r>
              <a:rPr lang="zh-TW" altLang="zh-TW" sz="2000" dirty="0"/>
              <a:t>：有兩種表示法　ａ．文字敍述（</a:t>
            </a:r>
            <a:r>
              <a:rPr lang="en-US" altLang="zh-TW" sz="2000" dirty="0"/>
              <a:t>color=”</a:t>
            </a:r>
            <a:r>
              <a:rPr lang="en-US" altLang="zh-TW" sz="2000" dirty="0" err="1"/>
              <a:t>red”,”green”,”blue</a:t>
            </a:r>
            <a:r>
              <a:rPr lang="en-US" altLang="zh-TW" sz="2000" dirty="0"/>
              <a:t>”…</a:t>
            </a:r>
            <a:r>
              <a:rPr lang="zh-TW" altLang="zh-TW" sz="2000" dirty="0"/>
              <a:t>）</a:t>
            </a:r>
          </a:p>
          <a:p>
            <a:r>
              <a:rPr lang="en-US" altLang="zh-TW" sz="2000" dirty="0"/>
              <a:t>              </a:t>
            </a:r>
            <a:r>
              <a:rPr lang="zh-TW" altLang="en-US" sz="2000" dirty="0" smtClean="0"/>
              <a:t>                                   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b.”#</a:t>
            </a:r>
            <a:r>
              <a:rPr lang="zh-TW" altLang="zh-TW" sz="2000" dirty="0"/>
              <a:t>色碼</a:t>
            </a:r>
            <a:r>
              <a:rPr lang="en-US" altLang="zh-TW" sz="2000" dirty="0"/>
              <a:t>”(color=”#ff0000”,”#ff00ff”,”#00ffff”…)</a:t>
            </a:r>
            <a:endParaRPr lang="zh-TW" altLang="zh-TW" sz="2000" dirty="0"/>
          </a:p>
          <a:p>
            <a:r>
              <a:rPr lang="zh-TW" altLang="zh-TW" sz="2000" dirty="0"/>
              <a:t>其他文字標記：（皆須成對</a:t>
            </a:r>
            <a:r>
              <a:rPr lang="zh-TW" altLang="zh-TW" sz="2000" dirty="0" smtClean="0"/>
              <a:t>）</a:t>
            </a:r>
            <a:endParaRPr lang="en-US" altLang="zh-TW" sz="2000" dirty="0" smtClean="0"/>
          </a:p>
          <a:p>
            <a:endParaRPr lang="zh-TW" altLang="zh-TW" sz="2000" dirty="0"/>
          </a:p>
          <a:p>
            <a:endParaRPr lang="zh-TW" altLang="en-US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536130"/>
              </p:ext>
            </p:extLst>
          </p:nvPr>
        </p:nvGraphicFramePr>
        <p:xfrm>
          <a:off x="1043124" y="3809387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27940"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&lt;b&gt;…..&lt;/b&gt;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粗體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940"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&gt;….&lt;/</a:t>
                      </a:r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斜體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940"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&lt;u&gt;….&lt;/u&gt;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底線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940"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&lt;sup&gt;….&lt;/sup&gt;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上標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940"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&lt;sub&gt;….&lt;/sub&gt;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下標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940"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kbd</a:t>
                      </a:r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&gt;….&lt;/</a:t>
                      </a:r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kbd</a:t>
                      </a:r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較小且加粗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940"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&lt;strike&gt;….&lt;/strike&gt;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加刪除線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46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ch01-06.htm(&lt;font&gt;</a:t>
            </a:r>
            <a:r>
              <a:rPr lang="zh-TW" altLang="en-US" sz="3600" dirty="0" smtClean="0"/>
              <a:t>指令及各項「文字標記」應用</a:t>
            </a:r>
            <a:endParaRPr lang="zh-TW" altLang="en-US" sz="3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b="7179"/>
          <a:stretch/>
        </p:blipFill>
        <p:spPr>
          <a:xfrm>
            <a:off x="838200" y="1285875"/>
            <a:ext cx="10286999" cy="51720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2276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442278"/>
            <a:ext cx="10325100" cy="593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.HTML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HTML(Hyper Text Markup Language)</a:t>
            </a:r>
            <a:r>
              <a:rPr lang="zh-TW" altLang="zh-TW" dirty="0"/>
              <a:t>，中文譯為「超文件標示語言」。其意為</a:t>
            </a:r>
            <a:r>
              <a:rPr lang="en-US" altLang="zh-TW" dirty="0"/>
              <a:t> HTML</a:t>
            </a:r>
            <a:r>
              <a:rPr lang="zh-TW" altLang="zh-TW" dirty="0"/>
              <a:t>強調所有在螢幕上顯示的網頁內容，都是經由「文字描述建立」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網頁內容</a:t>
            </a:r>
            <a:r>
              <a:rPr lang="en-US" altLang="zh-TW" dirty="0"/>
              <a:t>(</a:t>
            </a:r>
            <a:r>
              <a:rPr lang="zh-TW" altLang="zh-TW" dirty="0"/>
              <a:t>又稱網頁元素</a:t>
            </a:r>
            <a:r>
              <a:rPr lang="en-US" altLang="zh-TW" dirty="0"/>
              <a:t>)</a:t>
            </a:r>
            <a:r>
              <a:rPr lang="zh-TW" altLang="zh-TW" dirty="0"/>
              <a:t>」可分為</a:t>
            </a:r>
            <a:r>
              <a:rPr lang="en-US" altLang="zh-TW" dirty="0" smtClean="0"/>
              <a:t>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r>
              <a:rPr lang="zh-TW" altLang="zh-TW" dirty="0">
                <a:solidFill>
                  <a:srgbClr val="FF0000"/>
                </a:solidFill>
              </a:rPr>
              <a:t>文字內容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zh-TW" dirty="0">
                <a:solidFill>
                  <a:srgbClr val="FF0000"/>
                </a:solidFill>
              </a:rPr>
              <a:t>指「文字、數字及符號」等。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2.</a:t>
            </a:r>
            <a:r>
              <a:rPr lang="zh-TW" altLang="zh-TW" dirty="0">
                <a:solidFill>
                  <a:srgbClr val="FF0000"/>
                </a:solidFill>
              </a:rPr>
              <a:t>非文字內容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zh-TW" dirty="0">
                <a:solidFill>
                  <a:srgbClr val="FF0000"/>
                </a:solidFill>
              </a:rPr>
              <a:t>指「圖案、影片、音樂、動畫</a:t>
            </a:r>
            <a:r>
              <a:rPr lang="en-US" altLang="zh-TW" dirty="0">
                <a:solidFill>
                  <a:srgbClr val="FF0000"/>
                </a:solidFill>
              </a:rPr>
              <a:t>…</a:t>
            </a:r>
            <a:r>
              <a:rPr lang="zh-TW" altLang="zh-TW" dirty="0">
                <a:solidFill>
                  <a:srgbClr val="FF0000"/>
                </a:solidFill>
              </a:rPr>
              <a:t>」等項目。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3.</a:t>
            </a:r>
            <a:r>
              <a:rPr lang="zh-TW" altLang="zh-TW" dirty="0">
                <a:solidFill>
                  <a:srgbClr val="FF0000"/>
                </a:solidFill>
              </a:rPr>
              <a:t>控制文字內容「大小、顏色、型體、</a:t>
            </a:r>
            <a:r>
              <a:rPr lang="en-US" altLang="zh-TW" dirty="0">
                <a:solidFill>
                  <a:srgbClr val="FF0000"/>
                </a:solidFill>
              </a:rPr>
              <a:t>…</a:t>
            </a:r>
            <a:r>
              <a:rPr lang="zh-TW" altLang="zh-TW" dirty="0">
                <a:solidFill>
                  <a:srgbClr val="FF0000"/>
                </a:solidFill>
              </a:rPr>
              <a:t>等」及「控制內容位置排列</a:t>
            </a:r>
            <a:r>
              <a:rPr lang="zh-TW" altLang="zh-TW" dirty="0" smtClean="0">
                <a:solidFill>
                  <a:srgbClr val="FF0000"/>
                </a:solidFill>
              </a:rPr>
              <a:t>美觀</a:t>
            </a:r>
            <a:r>
              <a:rPr lang="zh-TW" altLang="zh-TW" dirty="0">
                <a:solidFill>
                  <a:srgbClr val="FF0000"/>
                </a:solidFill>
              </a:rPr>
              <a:t>」、</a:t>
            </a:r>
            <a:r>
              <a:rPr lang="en-US" altLang="zh-TW" dirty="0">
                <a:solidFill>
                  <a:srgbClr val="FF0000"/>
                </a:solidFill>
              </a:rPr>
              <a:t>…….</a:t>
            </a:r>
            <a:r>
              <a:rPr lang="zh-TW" altLang="zh-TW" dirty="0">
                <a:solidFill>
                  <a:srgbClr val="FF0000"/>
                </a:solidFill>
              </a:rPr>
              <a:t>等等，我們稱為「指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zh-TW" dirty="0">
                <a:solidFill>
                  <a:srgbClr val="FF0000"/>
                </a:solidFill>
              </a:rPr>
              <a:t>命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zh-TW" dirty="0">
                <a:solidFill>
                  <a:srgbClr val="FF0000"/>
                </a:solidFill>
              </a:rPr>
              <a:t>令」。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691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smtClean="0"/>
              <a:t>HTML</a:t>
            </a:r>
            <a:r>
              <a:rPr lang="zh-TW" altLang="en-US" sz="4000" dirty="0" smtClean="0"/>
              <a:t> </a:t>
            </a:r>
            <a:r>
              <a:rPr lang="zh-TW" altLang="zh-TW" sz="4000" dirty="0" smtClean="0"/>
              <a:t>特殊</a:t>
            </a:r>
            <a:r>
              <a:rPr lang="zh-TW" altLang="zh-TW" sz="4000" dirty="0"/>
              <a:t>符號控制碼</a:t>
            </a:r>
            <a:endParaRPr lang="zh-TW" altLang="en-US" sz="40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826241"/>
              </p:ext>
            </p:extLst>
          </p:nvPr>
        </p:nvGraphicFramePr>
        <p:xfrm>
          <a:off x="838200" y="1162050"/>
          <a:ext cx="10515600" cy="1585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  <a:gridCol w="1314450"/>
                <a:gridCol w="1314450"/>
                <a:gridCol w="1314450"/>
                <a:gridCol w="1314450"/>
                <a:gridCol w="1314450"/>
                <a:gridCol w="1314450"/>
                <a:gridCol w="1314450"/>
              </a:tblGrid>
              <a:tr h="704850">
                <a:tc>
                  <a:txBody>
                    <a:bodyPr/>
                    <a:lstStyle/>
                    <a:p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zh-TW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nbsp</a:t>
                      </a:r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zh-TW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zh-TW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zh-TW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quot</a:t>
                      </a:r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zh-TW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plumn</a:t>
                      </a:r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&amp;copy;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zh-TW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</a:t>
                      </a:r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&amp;amp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80512">
                <a:tc>
                  <a:txBody>
                    <a:bodyPr/>
                    <a:lstStyle/>
                    <a:p>
                      <a:r>
                        <a:rPr lang="zh-TW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空格</a:t>
                      </a:r>
                      <a:endParaRPr lang="zh-TW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 smtClean="0"/>
                        <a:t>&lt;</a:t>
                      </a:r>
                      <a:endParaRPr lang="zh-TW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 smtClean="0"/>
                        <a:t>&gt;</a:t>
                      </a:r>
                      <a:endParaRPr lang="zh-TW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zh-TW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zh-TW" sz="2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＋</a:t>
                      </a:r>
                      <a:endParaRPr lang="zh-TW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©</a:t>
                      </a:r>
                      <a:endParaRPr lang="zh-TW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®</a:t>
                      </a:r>
                      <a:endParaRPr lang="zh-TW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zh-TW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38200" y="2967335"/>
            <a:ext cx="10363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特殊符號是指該符號為</a:t>
            </a:r>
            <a:r>
              <a:rPr lang="en-US" altLang="zh-TW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zh-TW" altLang="zh-TW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控制動作的符號</a:t>
            </a:r>
            <a:r>
              <a:rPr lang="en-US" altLang="zh-TW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zh-TW" altLang="zh-TW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又稱指令用字符號</a:t>
            </a:r>
            <a:r>
              <a:rPr lang="en-US" altLang="zh-TW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zh-TW" altLang="zh-TW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，如果我們想顯示這些符號時，則必須用上表對應的資料表示。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52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ch01-07.htm(</a:t>
            </a:r>
            <a:r>
              <a:rPr lang="zh-TW" altLang="en-US" sz="3600" dirty="0" smtClean="0"/>
              <a:t>特殊符號的顯示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238250"/>
            <a:ext cx="111633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6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dirty="0" smtClean="0"/>
              <a:t>HTML</a:t>
            </a:r>
            <a:r>
              <a:rPr lang="zh-TW" altLang="en-US" sz="3600" dirty="0" smtClean="0"/>
              <a:t>跳馬燈功能指令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57300"/>
            <a:ext cx="10896600" cy="4919663"/>
          </a:xfrm>
        </p:spPr>
        <p:txBody>
          <a:bodyPr>
            <a:normAutofit fontScale="92500"/>
          </a:bodyPr>
          <a:lstStyle/>
          <a:p>
            <a:r>
              <a:rPr lang="zh-TW" altLang="zh-TW" dirty="0"/>
              <a:t>跑馬燈指令：（成對指令</a:t>
            </a:r>
            <a:r>
              <a:rPr lang="zh-TW" altLang="zh-TW" dirty="0" smtClean="0"/>
              <a:t>）</a:t>
            </a:r>
            <a:endParaRPr lang="en-US" altLang="zh-TW" dirty="0" smtClean="0"/>
          </a:p>
          <a:p>
            <a:r>
              <a:rPr lang="en-US" altLang="zh-TW" dirty="0"/>
              <a:t>&lt;marquee [loop</a:t>
            </a:r>
            <a:r>
              <a:rPr lang="en-US" altLang="zh-TW" dirty="0" smtClean="0"/>
              <a:t>=</a:t>
            </a:r>
            <a:r>
              <a:rPr lang="en-US" altLang="zh-TW" dirty="0"/>
              <a:t> "</a:t>
            </a:r>
            <a:r>
              <a:rPr lang="zh-TW" altLang="zh-TW" dirty="0" smtClean="0"/>
              <a:t>次數</a:t>
            </a:r>
            <a:r>
              <a:rPr lang="en-US" altLang="zh-TW" dirty="0"/>
              <a:t>"</a:t>
            </a:r>
            <a:r>
              <a:rPr lang="en-US" altLang="zh-TW" dirty="0" smtClean="0"/>
              <a:t>] </a:t>
            </a:r>
            <a:r>
              <a:rPr lang="en-US" altLang="zh-TW" dirty="0"/>
              <a:t>[behavior</a:t>
            </a:r>
            <a:r>
              <a:rPr lang="en-US" altLang="zh-TW" dirty="0" smtClean="0"/>
              <a:t>=</a:t>
            </a:r>
            <a:r>
              <a:rPr lang="en-US" altLang="zh-TW" dirty="0"/>
              <a:t> "</a:t>
            </a:r>
            <a:r>
              <a:rPr lang="zh-TW" altLang="zh-TW" dirty="0" smtClean="0"/>
              <a:t>走動方式</a:t>
            </a:r>
            <a:r>
              <a:rPr lang="en-US" altLang="zh-TW" dirty="0" smtClean="0"/>
              <a:t>"</a:t>
            </a:r>
            <a:r>
              <a:rPr lang="zh-TW" altLang="en-US" dirty="0" smtClean="0"/>
              <a:t> </a:t>
            </a:r>
            <a:r>
              <a:rPr lang="en-US" altLang="zh-TW" dirty="0" smtClean="0"/>
              <a:t>]….&gt;…….&lt;/</a:t>
            </a:r>
            <a:r>
              <a:rPr lang="en-US" altLang="zh-TW" dirty="0"/>
              <a:t>marquee</a:t>
            </a:r>
            <a:r>
              <a:rPr lang="en-US" altLang="zh-TW" dirty="0" smtClean="0"/>
              <a:t>&gt;</a:t>
            </a:r>
          </a:p>
          <a:p>
            <a:r>
              <a:rPr lang="zh-TW" altLang="zh-TW" dirty="0"/>
              <a:t>註：各項屬性功能說明如下</a:t>
            </a:r>
            <a:r>
              <a:rPr lang="en-US" altLang="zh-TW" dirty="0"/>
              <a:t>:</a:t>
            </a:r>
            <a:endParaRPr lang="zh-TW" altLang="zh-TW" dirty="0"/>
          </a:p>
          <a:p>
            <a:r>
              <a:rPr lang="en-US" altLang="zh-TW" dirty="0" smtClean="0"/>
              <a:t>        1.loop</a:t>
            </a:r>
            <a:r>
              <a:rPr lang="en-US" altLang="zh-TW" dirty="0"/>
              <a:t>:</a:t>
            </a:r>
            <a:r>
              <a:rPr lang="zh-TW" altLang="zh-TW" dirty="0"/>
              <a:t>重覆次數</a:t>
            </a:r>
          </a:p>
          <a:p>
            <a:r>
              <a:rPr lang="en-US" altLang="zh-TW" dirty="0" smtClean="0"/>
              <a:t>        2.direction</a:t>
            </a:r>
            <a:r>
              <a:rPr lang="en-US" altLang="zh-TW" dirty="0"/>
              <a:t>: right </a:t>
            </a:r>
            <a:r>
              <a:rPr lang="zh-TW" altLang="zh-TW" dirty="0"/>
              <a:t>或</a:t>
            </a:r>
            <a:r>
              <a:rPr lang="en-US" altLang="zh-TW" dirty="0"/>
              <a:t> left</a:t>
            </a:r>
            <a:endParaRPr lang="zh-TW" altLang="zh-TW" dirty="0"/>
          </a:p>
          <a:p>
            <a:r>
              <a:rPr lang="en-US" altLang="zh-TW" dirty="0" smtClean="0"/>
              <a:t>        3.scrolldelay</a:t>
            </a:r>
            <a:r>
              <a:rPr lang="zh-TW" altLang="zh-TW" dirty="0"/>
              <a:t>速度</a:t>
            </a:r>
            <a:r>
              <a:rPr lang="en-US" altLang="zh-TW" dirty="0"/>
              <a:t>(</a:t>
            </a:r>
            <a:r>
              <a:rPr lang="zh-TW" altLang="zh-TW" dirty="0"/>
              <a:t>值愈</a:t>
            </a:r>
            <a:r>
              <a:rPr lang="en-US" altLang="zh-TW" dirty="0"/>
              <a:t>,</a:t>
            </a:r>
            <a:r>
              <a:rPr lang="zh-TW" altLang="zh-TW" dirty="0"/>
              <a:t>大速愈慢</a:t>
            </a:r>
            <a:r>
              <a:rPr lang="en-US" altLang="zh-TW" dirty="0"/>
              <a:t>,</a:t>
            </a:r>
            <a:r>
              <a:rPr lang="zh-TW" altLang="zh-TW" dirty="0"/>
              <a:t>預設</a:t>
            </a:r>
            <a:r>
              <a:rPr lang="en-US" altLang="zh-TW" dirty="0"/>
              <a:t>90)</a:t>
            </a:r>
            <a:endParaRPr lang="zh-TW" altLang="zh-TW" dirty="0"/>
          </a:p>
          <a:p>
            <a:r>
              <a:rPr lang="en-US" altLang="zh-TW" dirty="0" smtClean="0"/>
              <a:t>        4.behavior</a:t>
            </a:r>
            <a:r>
              <a:rPr lang="en-US" altLang="zh-TW" dirty="0"/>
              <a:t>(</a:t>
            </a:r>
            <a:r>
              <a:rPr lang="zh-TW" altLang="zh-TW" dirty="0"/>
              <a:t>走動方式</a:t>
            </a:r>
            <a:r>
              <a:rPr lang="en-US" altLang="zh-TW" dirty="0"/>
              <a:t>): scroll(</a:t>
            </a:r>
            <a:r>
              <a:rPr lang="zh-TW" altLang="zh-TW" dirty="0"/>
              <a:t>捲動</a:t>
            </a:r>
            <a:r>
              <a:rPr lang="en-US" altLang="zh-TW" dirty="0"/>
              <a:t>),slide(</a:t>
            </a:r>
            <a:r>
              <a:rPr lang="zh-TW" altLang="zh-TW" dirty="0"/>
              <a:t>滑動一次</a:t>
            </a:r>
            <a:r>
              <a:rPr lang="en-US" altLang="zh-TW" dirty="0"/>
              <a:t>),</a:t>
            </a:r>
            <a:r>
              <a:rPr lang="en-US" altLang="zh-TW" dirty="0" err="1"/>
              <a:t>altermate</a:t>
            </a:r>
            <a:r>
              <a:rPr lang="en-US" altLang="zh-TW" dirty="0"/>
              <a:t>(</a:t>
            </a:r>
            <a:r>
              <a:rPr lang="zh-TW" altLang="zh-TW" dirty="0"/>
              <a:t>左右彈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en-US" altLang="zh-TW" dirty="0" smtClean="0"/>
              <a:t>        5.width</a:t>
            </a:r>
            <a:r>
              <a:rPr lang="en-US" altLang="zh-TW" dirty="0"/>
              <a:t>:</a:t>
            </a:r>
            <a:r>
              <a:rPr lang="zh-TW" altLang="zh-TW" dirty="0"/>
              <a:t>寬度</a:t>
            </a:r>
          </a:p>
          <a:p>
            <a:r>
              <a:rPr lang="en-US" altLang="zh-TW" dirty="0" smtClean="0"/>
              <a:t>        6.height</a:t>
            </a:r>
            <a:r>
              <a:rPr lang="en-US" altLang="zh-TW" dirty="0"/>
              <a:t>:</a:t>
            </a:r>
            <a:r>
              <a:rPr lang="zh-TW" altLang="zh-TW" dirty="0"/>
              <a:t>高度</a:t>
            </a:r>
          </a:p>
          <a:p>
            <a:r>
              <a:rPr lang="en-US" altLang="zh-TW" dirty="0" smtClean="0"/>
              <a:t>        7.bgcolor</a:t>
            </a:r>
            <a:r>
              <a:rPr lang="en-US" altLang="zh-TW" dirty="0"/>
              <a:t>:</a:t>
            </a:r>
            <a:r>
              <a:rPr lang="zh-TW" altLang="zh-TW" dirty="0"/>
              <a:t>背景色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7750" y="1733550"/>
            <a:ext cx="977265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42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ch01-08.htm(</a:t>
            </a:r>
            <a:r>
              <a:rPr lang="zh-TW" altLang="en-US" sz="3600" dirty="0" smtClean="0"/>
              <a:t>跑馬燈範例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b="7292"/>
          <a:stretch/>
        </p:blipFill>
        <p:spPr>
          <a:xfrm>
            <a:off x="838200" y="1162050"/>
            <a:ext cx="10782299" cy="4910504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4" name="文字方塊 3"/>
          <p:cNvSpPr txBox="1"/>
          <p:nvPr/>
        </p:nvSpPr>
        <p:spPr>
          <a:xfrm>
            <a:off x="838200" y="6072554"/>
            <a:ext cx="209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hlinkClick r:id="rId3" action="ppaction://hlinkfile"/>
              </a:rPr>
              <a:t>看程式執行結果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76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>
            <a:normAutofit/>
          </a:bodyPr>
          <a:lstStyle/>
          <a:p>
            <a:pPr algn="ctr"/>
            <a:r>
              <a:rPr lang="zh-TW" altLang="zh-TW" sz="3600" dirty="0"/>
              <a:t>「圖案、動畫、影片及音樂」元素的</a:t>
            </a:r>
            <a:r>
              <a:rPr lang="zh-TW" altLang="zh-TW" sz="3600" dirty="0" smtClean="0"/>
              <a:t>顯示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zh-TW" altLang="zh-TW" sz="3600" dirty="0"/>
              <a:t>　及 相關屬性功能設定。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 fontScale="85000" lnSpcReduction="20000"/>
          </a:bodyPr>
          <a:lstStyle/>
          <a:p>
            <a:r>
              <a:rPr lang="zh-TW" altLang="zh-TW" dirty="0"/>
              <a:t>插入圖片指令</a:t>
            </a:r>
            <a:r>
              <a:rPr lang="en-US" altLang="zh-TW" dirty="0"/>
              <a:t>(</a:t>
            </a:r>
            <a:r>
              <a:rPr lang="zh-TW" altLang="zh-TW" dirty="0"/>
              <a:t>非成對指令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格式：</a:t>
            </a:r>
            <a:r>
              <a:rPr lang="en-US" altLang="zh-TW" dirty="0" smtClean="0"/>
              <a:t>       &lt;</a:t>
            </a:r>
            <a:r>
              <a:rPr lang="en-US" altLang="zh-TW" dirty="0" err="1"/>
              <a:t>img</a:t>
            </a:r>
            <a:r>
              <a:rPr lang="en-US" altLang="zh-TW" dirty="0"/>
              <a:t> </a:t>
            </a:r>
            <a:r>
              <a:rPr lang="en-US" altLang="zh-TW" dirty="0" err="1"/>
              <a:t>src</a:t>
            </a:r>
            <a:r>
              <a:rPr lang="en-US" altLang="zh-TW" dirty="0"/>
              <a:t>=”</a:t>
            </a:r>
            <a:r>
              <a:rPr lang="zh-TW" altLang="zh-TW" dirty="0"/>
              <a:t>檔案位置</a:t>
            </a:r>
            <a:r>
              <a:rPr lang="en-US" altLang="zh-TW" dirty="0"/>
              <a:t>” [align=”</a:t>
            </a:r>
            <a:r>
              <a:rPr lang="zh-TW" altLang="zh-TW" dirty="0"/>
              <a:t>對齊</a:t>
            </a:r>
            <a:r>
              <a:rPr lang="en-US" altLang="zh-TW" dirty="0"/>
              <a:t>”] [</a:t>
            </a:r>
            <a:r>
              <a:rPr lang="zh-TW" altLang="zh-TW" dirty="0"/>
              <a:t>屬性</a:t>
            </a:r>
            <a:r>
              <a:rPr lang="en-US" altLang="zh-TW" dirty="0"/>
              <a:t>2</a:t>
            </a:r>
            <a:r>
              <a:rPr lang="en-US" altLang="zh-TW" dirty="0" smtClean="0"/>
              <a:t>]…&gt;</a:t>
            </a:r>
          </a:p>
          <a:p>
            <a:r>
              <a:rPr lang="zh-TW" altLang="zh-TW" dirty="0"/>
              <a:t>屬性說明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r>
              <a:rPr lang="en-US" altLang="zh-TW" dirty="0"/>
              <a:t>align: left, right, </a:t>
            </a:r>
            <a:r>
              <a:rPr lang="en-US" altLang="zh-TW" strike="sngStrike" dirty="0"/>
              <a:t>center</a:t>
            </a:r>
            <a:r>
              <a:rPr lang="zh-TW" altLang="zh-TW" dirty="0"/>
              <a:t>（圖片放置位置設定）</a:t>
            </a:r>
          </a:p>
          <a:p>
            <a:r>
              <a:rPr lang="zh-TW" altLang="zh-TW" dirty="0"/>
              <a:t>　　</a:t>
            </a:r>
            <a:r>
              <a:rPr lang="zh-TW" altLang="en-US" dirty="0" smtClean="0"/>
              <a:t>  </a:t>
            </a:r>
            <a:r>
              <a:rPr lang="en-US" altLang="zh-TW" dirty="0" smtClean="0"/>
              <a:t>bottom</a:t>
            </a:r>
            <a:r>
              <a:rPr lang="en-US" altLang="zh-TW" dirty="0"/>
              <a:t>, top, middle</a:t>
            </a:r>
            <a:r>
              <a:rPr lang="zh-TW" altLang="zh-TW" dirty="0"/>
              <a:t>（與圖片同列文字相對應於圖片的位置）</a:t>
            </a:r>
          </a:p>
          <a:p>
            <a:r>
              <a:rPr lang="en-US" altLang="zh-TW" dirty="0"/>
              <a:t>   border: </a:t>
            </a:r>
            <a:r>
              <a:rPr lang="zh-TW" altLang="zh-TW" dirty="0"/>
              <a:t>框線粗細</a:t>
            </a:r>
            <a:r>
              <a:rPr lang="en-US" altLang="zh-TW" dirty="0"/>
              <a:t>(0</a:t>
            </a:r>
            <a:r>
              <a:rPr lang="zh-TW" altLang="zh-TW" dirty="0"/>
              <a:t>為無框線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en-US" altLang="zh-TW" dirty="0"/>
              <a:t>   </a:t>
            </a:r>
            <a:r>
              <a:rPr lang="en-US" altLang="zh-TW" dirty="0" err="1"/>
              <a:t>vsapce</a:t>
            </a:r>
            <a:r>
              <a:rPr lang="en-US" altLang="zh-TW" dirty="0"/>
              <a:t>: </a:t>
            </a:r>
            <a:r>
              <a:rPr lang="zh-TW" altLang="zh-TW" dirty="0"/>
              <a:t>圖片與上、下資料之間隔</a:t>
            </a:r>
          </a:p>
          <a:p>
            <a:r>
              <a:rPr lang="en-US" altLang="zh-TW" dirty="0"/>
              <a:t>   </a:t>
            </a:r>
            <a:r>
              <a:rPr lang="en-US" altLang="zh-TW" dirty="0" err="1"/>
              <a:t>hsapce</a:t>
            </a:r>
            <a:r>
              <a:rPr lang="en-US" altLang="zh-TW" dirty="0"/>
              <a:t>: </a:t>
            </a:r>
            <a:r>
              <a:rPr lang="zh-TW" altLang="zh-TW" dirty="0"/>
              <a:t>圖片與左、右資料之間隔</a:t>
            </a:r>
          </a:p>
          <a:p>
            <a:r>
              <a:rPr lang="en-US" altLang="zh-TW" dirty="0"/>
              <a:t>   width:  </a:t>
            </a:r>
            <a:r>
              <a:rPr lang="zh-TW" altLang="zh-TW" dirty="0"/>
              <a:t>圖片寬度</a:t>
            </a:r>
          </a:p>
          <a:p>
            <a:r>
              <a:rPr lang="en-US" altLang="zh-TW" dirty="0"/>
              <a:t>   height:  </a:t>
            </a:r>
            <a:r>
              <a:rPr lang="zh-TW" altLang="zh-TW" dirty="0"/>
              <a:t>圖片高度</a:t>
            </a:r>
          </a:p>
          <a:p>
            <a:r>
              <a:rPr lang="en-US" altLang="zh-TW" dirty="0"/>
              <a:t>   alt:     </a:t>
            </a:r>
            <a:r>
              <a:rPr lang="zh-TW" altLang="zh-TW" dirty="0"/>
              <a:t>圖片無法顯示時所出現的</a:t>
            </a:r>
            <a:r>
              <a:rPr lang="zh-TW" altLang="zh-TW" dirty="0" smtClean="0"/>
              <a:t>文字</a:t>
            </a:r>
            <a:endParaRPr lang="en-US" altLang="zh-TW" dirty="0" smtClean="0"/>
          </a:p>
          <a:p>
            <a:r>
              <a:rPr lang="zh-TW" altLang="zh-TW" dirty="0"/>
              <a:t>下面，我們分別以５個範例來練習各項屬性設定的應用：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95549" y="1847850"/>
            <a:ext cx="6267451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24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11989"/>
            <a:ext cx="10515600" cy="656199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ch01-09.htm(</a:t>
            </a:r>
            <a:r>
              <a:rPr lang="zh-TW" altLang="zh-TW" sz="3600" dirty="0"/>
              <a:t>在網頁中插入圖片並設定對齊方式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17143"/>
          <a:stretch/>
        </p:blipFill>
        <p:spPr>
          <a:xfrm>
            <a:off x="838200" y="968188"/>
            <a:ext cx="9429750" cy="1758203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6" name="圖片 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34528"/>
            <a:ext cx="7504580" cy="353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4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ch01-10.htm (</a:t>
            </a:r>
            <a:r>
              <a:rPr lang="zh-TW" altLang="zh-TW" sz="4000" dirty="0"/>
              <a:t>設定圖片寬、高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b="15211"/>
          <a:stretch/>
        </p:blipFill>
        <p:spPr>
          <a:xfrm>
            <a:off x="838199" y="1066800"/>
            <a:ext cx="8749553" cy="3333749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4" name="內容版面配置區 7"/>
          <p:cNvSpPr txBox="1">
            <a:spLocks/>
          </p:cNvSpPr>
          <p:nvPr/>
        </p:nvSpPr>
        <p:spPr>
          <a:xfrm>
            <a:off x="750277" y="4400548"/>
            <a:ext cx="10603523" cy="21526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/>
              <a:t>看</a:t>
            </a:r>
            <a:r>
              <a:rPr lang="zh-TW" altLang="zh-TW" sz="2400" dirty="0" smtClean="0">
                <a:hlinkClick r:id="rId3" action="ppaction://hlinkfile"/>
              </a:rPr>
              <a:t>執行結果</a:t>
            </a:r>
            <a:r>
              <a:rPr lang="zh-TW" altLang="en-US" sz="2400" dirty="0" smtClean="0"/>
              <a:t>，從圖</a:t>
            </a:r>
            <a:r>
              <a:rPr lang="zh-TW" altLang="zh-TW" sz="2400" dirty="0" smtClean="0"/>
              <a:t>中，可以發現：</a:t>
            </a:r>
          </a:p>
          <a:p>
            <a:r>
              <a:rPr lang="en-US" altLang="zh-TW" sz="2400" dirty="0" smtClean="0"/>
              <a:t>1.</a:t>
            </a:r>
            <a:r>
              <a:rPr lang="zh-TW" altLang="zh-TW" sz="2400" dirty="0" smtClean="0"/>
              <a:t>原則上，圖片在瀏覽器的解譯只佔一列的位置，所以當將第一個圖片放在右邊時，第二圖的位置與文字只空一列，並没有放在第一圖之下。</a:t>
            </a:r>
          </a:p>
          <a:p>
            <a:r>
              <a:rPr lang="en-US" altLang="zh-TW" sz="2400" dirty="0" smtClean="0"/>
              <a:t>2.</a:t>
            </a:r>
            <a:r>
              <a:rPr lang="zh-TW" altLang="zh-TW" sz="2400" dirty="0" smtClean="0"/>
              <a:t>第三圖的</a:t>
            </a:r>
            <a:r>
              <a:rPr lang="en-US" altLang="zh-TW" sz="2400" dirty="0" smtClean="0"/>
              <a:t>align=“center”</a:t>
            </a:r>
            <a:r>
              <a:rPr lang="zh-TW" altLang="zh-TW" sz="2400" dirty="0" smtClean="0"/>
              <a:t>並没有產生作用，</a:t>
            </a:r>
            <a:r>
              <a:rPr lang="zh-TW" altLang="en-US" sz="2400" dirty="0" smtClean="0"/>
              <a:t>這可以</a:t>
            </a:r>
            <a:r>
              <a:rPr lang="zh-TW" altLang="zh-TW" sz="2400" dirty="0" smtClean="0"/>
              <a:t>用</a:t>
            </a:r>
            <a:r>
              <a:rPr lang="en-US" altLang="zh-TW" sz="2400" dirty="0" smtClean="0"/>
              <a:t>&lt;center&gt;…&lt;/center&gt;</a:t>
            </a:r>
            <a:r>
              <a:rPr lang="zh-TW" altLang="en-US" sz="2400" dirty="0" smtClean="0"/>
              <a:t>指令</a:t>
            </a:r>
            <a:r>
              <a:rPr lang="zh-TW" altLang="zh-TW" sz="2400" dirty="0" smtClean="0"/>
              <a:t>設定</a:t>
            </a:r>
            <a:r>
              <a:rPr lang="zh-TW" altLang="en-US" sz="2400" dirty="0" smtClean="0"/>
              <a:t>來完成</a:t>
            </a:r>
            <a:r>
              <a:rPr lang="zh-TW" altLang="zh-TW" sz="2400" dirty="0" smtClean="0"/>
              <a:t>。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93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ch01-11.htm (</a:t>
            </a:r>
            <a:r>
              <a:rPr lang="zh-TW" altLang="zh-TW" sz="3600" dirty="0"/>
              <a:t>設定文字與圖案間隔及圖案框線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14935"/>
          <a:stretch/>
        </p:blipFill>
        <p:spPr>
          <a:xfrm>
            <a:off x="838200" y="1085850"/>
            <a:ext cx="10515600" cy="249555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504950" y="2781300"/>
            <a:ext cx="188595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933700" y="3212068"/>
            <a:ext cx="123825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全形空白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2800350" y="2952751"/>
            <a:ext cx="381000" cy="2494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0" y="3762375"/>
            <a:ext cx="52006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9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ch01-12.htm (</a:t>
            </a:r>
            <a:r>
              <a:rPr lang="zh-TW" altLang="zh-TW" dirty="0"/>
              <a:t>無法顯示圖案時的提示文字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1866900"/>
            <a:ext cx="8275731" cy="27813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86324" y="5092184"/>
            <a:ext cx="4681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本程式</a:t>
            </a:r>
            <a:r>
              <a:rPr lang="zh-TW" altLang="zh-TW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執行</a:t>
            </a: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結果請</a:t>
            </a:r>
            <a:r>
              <a:rPr lang="zh-TW" altLang="zh-TW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自行</a:t>
            </a:r>
            <a:r>
              <a:rPr lang="en-US" altLang="zh-TW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開啟</a:t>
            </a:r>
            <a:r>
              <a:rPr lang="en-US" altLang="zh-TW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zh-TW" altLang="zh-TW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參閱</a:t>
            </a: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瀏覽器畫面。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879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9150" y="269875"/>
            <a:ext cx="10515600" cy="854075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ch01-13.htm (</a:t>
            </a:r>
            <a:r>
              <a:rPr lang="zh-TW" altLang="zh-TW" sz="4000" dirty="0"/>
              <a:t>跑馬燈</a:t>
            </a:r>
            <a:r>
              <a:rPr lang="zh-TW" altLang="zh-TW" sz="4000" dirty="0" smtClean="0"/>
              <a:t>結合</a:t>
            </a:r>
            <a:r>
              <a:rPr lang="zh-TW" altLang="en-US" sz="4000" dirty="0" smtClean="0"/>
              <a:t>  </a:t>
            </a:r>
            <a:r>
              <a:rPr lang="en-US" altLang="zh-TW" sz="4000" dirty="0" smtClean="0"/>
              <a:t>gif</a:t>
            </a:r>
            <a:r>
              <a:rPr lang="zh-TW" altLang="en-US" sz="4000" dirty="0" smtClean="0"/>
              <a:t>動畫</a:t>
            </a:r>
            <a:r>
              <a:rPr lang="zh-TW" altLang="zh-TW" sz="4000" dirty="0" smtClean="0"/>
              <a:t>圖案</a:t>
            </a:r>
            <a:r>
              <a:rPr lang="zh-TW" altLang="en-US" sz="4000" dirty="0" smtClean="0"/>
              <a:t> 及 </a:t>
            </a:r>
            <a:r>
              <a:rPr lang="zh-TW" altLang="zh-TW" sz="4000" dirty="0" smtClean="0"/>
              <a:t>文字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b="9625"/>
          <a:stretch/>
        </p:blipFill>
        <p:spPr>
          <a:xfrm>
            <a:off x="1004887" y="1123950"/>
            <a:ext cx="9491663" cy="321945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4" name="矩形 3"/>
          <p:cNvSpPr/>
          <p:nvPr/>
        </p:nvSpPr>
        <p:spPr>
          <a:xfrm>
            <a:off x="1004887" y="4654034"/>
            <a:ext cx="4681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本程式</a:t>
            </a:r>
            <a:r>
              <a:rPr lang="zh-TW" altLang="zh-TW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執行</a:t>
            </a: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結果請</a:t>
            </a:r>
            <a:r>
              <a:rPr lang="zh-TW" altLang="zh-TW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自行</a:t>
            </a:r>
            <a:r>
              <a:rPr lang="en-US" altLang="zh-TW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開啟</a:t>
            </a:r>
            <a:r>
              <a:rPr lang="en-US" altLang="zh-TW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zh-TW" altLang="zh-TW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參閱</a:t>
            </a: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瀏覽器畫面。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923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.HTML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編輯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瀏覽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工具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 </a:t>
            </a:r>
            <a:r>
              <a:rPr lang="en-US" altLang="zh-TW" dirty="0"/>
              <a:t>A.</a:t>
            </a:r>
            <a:r>
              <a:rPr lang="zh-TW" altLang="zh-TW" dirty="0"/>
              <a:t>編輯工具</a:t>
            </a:r>
          </a:p>
          <a:p>
            <a:r>
              <a:rPr lang="en-US" altLang="zh-TW" dirty="0"/>
              <a:t>HTML</a:t>
            </a:r>
            <a:r>
              <a:rPr lang="zh-TW" altLang="zh-TW" dirty="0"/>
              <a:t>既然為「文字描述語言」，因此，只要具有文字編輯功能的軟體，如 「記事本、</a:t>
            </a:r>
            <a:r>
              <a:rPr lang="en-US" altLang="zh-TW" dirty="0"/>
              <a:t>WORD</a:t>
            </a:r>
            <a:r>
              <a:rPr lang="zh-TW" altLang="zh-TW" dirty="0"/>
              <a:t>系列、</a:t>
            </a:r>
            <a:r>
              <a:rPr lang="en-US" altLang="zh-TW" dirty="0"/>
              <a:t>Dreamweaver</a:t>
            </a:r>
            <a:r>
              <a:rPr lang="zh-TW" altLang="zh-TW" dirty="0"/>
              <a:t>、</a:t>
            </a:r>
            <a:r>
              <a:rPr lang="en-US" altLang="zh-TW" dirty="0" err="1"/>
              <a:t>Frontpage</a:t>
            </a:r>
            <a:r>
              <a:rPr lang="zh-TW" altLang="zh-TW" dirty="0"/>
              <a:t>、</a:t>
            </a:r>
            <a:r>
              <a:rPr lang="en-US" altLang="zh-TW" dirty="0"/>
              <a:t>…</a:t>
            </a:r>
            <a:r>
              <a:rPr lang="zh-TW" altLang="zh-TW" dirty="0"/>
              <a:t>等」皆可編輯</a:t>
            </a:r>
            <a:r>
              <a:rPr lang="en-US" altLang="zh-TW" dirty="0"/>
              <a:t>HTML</a:t>
            </a:r>
            <a:r>
              <a:rPr lang="zh-TW" altLang="zh-TW" dirty="0"/>
              <a:t>程式，但須確認，在儲存檔案時，副檔案名稱必須設定為 （</a:t>
            </a:r>
            <a:r>
              <a:rPr lang="en-US" altLang="zh-TW" dirty="0"/>
              <a:t>*.html</a:t>
            </a:r>
            <a:r>
              <a:rPr lang="zh-TW" altLang="zh-TW" dirty="0"/>
              <a:t>），在瀏覽器軟體中，才可觀看設計成果。</a:t>
            </a:r>
          </a:p>
          <a:p>
            <a:r>
              <a:rPr lang="zh-TW" altLang="zh-TW" dirty="0">
                <a:solidFill>
                  <a:srgbClr val="FF0000"/>
                </a:solidFill>
              </a:rPr>
              <a:t>※在本課程中，我們使用「記事本」作為</a:t>
            </a:r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zh-TW" dirty="0">
                <a:solidFill>
                  <a:srgbClr val="FF0000"/>
                </a:solidFill>
              </a:rPr>
              <a:t>語言的編輯工具。</a:t>
            </a:r>
          </a:p>
          <a:p>
            <a:r>
              <a:rPr lang="zh-TW" altLang="zh-TW" dirty="0"/>
              <a:t>開啟「記事本」的步驟如下</a:t>
            </a:r>
            <a:r>
              <a:rPr lang="en-US" altLang="zh-TW" dirty="0"/>
              <a:t>:</a:t>
            </a:r>
            <a:endParaRPr lang="zh-TW" altLang="zh-TW" dirty="0"/>
          </a:p>
          <a:p>
            <a:r>
              <a:rPr lang="zh-TW" altLang="zh-TW" dirty="0"/>
              <a:t>開始→所有程式→附屬應用程式→</a:t>
            </a:r>
            <a:r>
              <a:rPr lang="zh-TW" altLang="zh-TW" dirty="0" smtClean="0"/>
              <a:t>記事本</a:t>
            </a:r>
            <a:endParaRPr lang="en-US" altLang="zh-TW" dirty="0" smtClean="0"/>
          </a:p>
          <a:p>
            <a:r>
              <a:rPr lang="zh-TW" altLang="en-US" dirty="0" smtClean="0"/>
              <a:t>或   </a:t>
            </a:r>
            <a:r>
              <a:rPr lang="zh-TW" altLang="zh-TW" dirty="0" smtClean="0"/>
              <a:t>開始→</a:t>
            </a:r>
            <a:r>
              <a:rPr lang="en-US" altLang="zh-TW" dirty="0" smtClean="0"/>
              <a:t>windows</a:t>
            </a:r>
            <a:r>
              <a:rPr lang="zh-TW" altLang="zh-TW" dirty="0" smtClean="0"/>
              <a:t>附屬</a:t>
            </a:r>
            <a:r>
              <a:rPr lang="zh-TW" altLang="zh-TW" dirty="0"/>
              <a:t>應用程式→</a:t>
            </a:r>
            <a:r>
              <a:rPr lang="zh-TW" altLang="zh-TW" dirty="0" smtClean="0"/>
              <a:t>記事本</a:t>
            </a:r>
            <a:r>
              <a:rPr lang="en-US" altLang="zh-TW" dirty="0" smtClean="0"/>
              <a:t>(win10</a:t>
            </a:r>
            <a:r>
              <a:rPr lang="zh-TW" altLang="en-US" dirty="0" smtClean="0"/>
              <a:t>版本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52438" y="5006715"/>
            <a:ext cx="6772715" cy="464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33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dirty="0"/>
              <a:t>HTML</a:t>
            </a:r>
            <a:r>
              <a:rPr lang="zh-TW" altLang="zh-TW" sz="3600" dirty="0"/>
              <a:t>插入影片與音樂的指令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971551"/>
            <a:ext cx="10515600" cy="2762250"/>
          </a:xfrm>
        </p:spPr>
        <p:txBody>
          <a:bodyPr>
            <a:normAutofit/>
          </a:bodyPr>
          <a:lstStyle/>
          <a:p>
            <a:r>
              <a:rPr lang="zh-TW" altLang="zh-TW" sz="2400" dirty="0"/>
              <a:t>在</a:t>
            </a:r>
            <a:r>
              <a:rPr lang="en-US" altLang="zh-TW" sz="2400" dirty="0"/>
              <a:t>HTML</a:t>
            </a:r>
            <a:r>
              <a:rPr lang="zh-TW" altLang="zh-TW" sz="2400" dirty="0"/>
              <a:t>中插入</a:t>
            </a:r>
            <a:r>
              <a:rPr lang="en-US" altLang="zh-TW" sz="2400" dirty="0"/>
              <a:t>(PLUG-IN) </a:t>
            </a:r>
            <a:r>
              <a:rPr lang="zh-TW" altLang="zh-TW" sz="2400" dirty="0"/>
              <a:t>影片與音樂</a:t>
            </a:r>
            <a:r>
              <a:rPr lang="zh-TW" altLang="zh-TW" sz="2400" dirty="0" smtClean="0"/>
              <a:t>元件</a:t>
            </a:r>
            <a:endParaRPr lang="en-US" altLang="zh-TW" sz="2400" dirty="0" smtClean="0"/>
          </a:p>
          <a:p>
            <a:r>
              <a:rPr lang="zh-TW" altLang="en-US" sz="2400" dirty="0" smtClean="0"/>
              <a:t>格式：</a:t>
            </a:r>
            <a:r>
              <a:rPr lang="en-US" altLang="zh-TW" sz="2400" dirty="0"/>
              <a:t>&lt;embed </a:t>
            </a:r>
            <a:r>
              <a:rPr lang="en-US" altLang="zh-TW" sz="2400" dirty="0" err="1"/>
              <a:t>src</a:t>
            </a:r>
            <a:r>
              <a:rPr lang="en-US" altLang="zh-TW" sz="2400" dirty="0"/>
              <a:t>="</a:t>
            </a:r>
            <a:r>
              <a:rPr lang="zh-TW" altLang="zh-TW" sz="2400" dirty="0"/>
              <a:t>元件位置</a:t>
            </a:r>
            <a:r>
              <a:rPr lang="en-US" altLang="zh-TW" sz="2400" dirty="0"/>
              <a:t>" width="</a:t>
            </a:r>
            <a:r>
              <a:rPr lang="zh-TW" altLang="zh-TW" sz="2400" dirty="0"/>
              <a:t>寬度</a:t>
            </a:r>
            <a:r>
              <a:rPr lang="en-US" altLang="zh-TW" sz="2400" dirty="0"/>
              <a:t>" height="</a:t>
            </a:r>
            <a:r>
              <a:rPr lang="zh-TW" altLang="zh-TW" sz="2400" dirty="0"/>
              <a:t>高度</a:t>
            </a:r>
            <a:r>
              <a:rPr lang="en-US" altLang="zh-TW" sz="2400" dirty="0" smtClean="0"/>
              <a:t>"…&gt;</a:t>
            </a:r>
          </a:p>
          <a:p>
            <a:r>
              <a:rPr lang="zh-TW" altLang="zh-TW" sz="2400" dirty="0"/>
              <a:t>屬性說明</a:t>
            </a:r>
            <a:r>
              <a:rPr lang="en-US" altLang="zh-TW" sz="2400" dirty="0"/>
              <a:t>:</a:t>
            </a:r>
            <a:endParaRPr lang="zh-TW" altLang="zh-TW" sz="2400" dirty="0"/>
          </a:p>
          <a:p>
            <a:r>
              <a:rPr lang="en-US" altLang="zh-TW" sz="2400" dirty="0"/>
              <a:t>       </a:t>
            </a:r>
            <a:r>
              <a:rPr lang="en-US" altLang="zh-TW" sz="2400" dirty="0" err="1"/>
              <a:t>Src</a:t>
            </a:r>
            <a:r>
              <a:rPr lang="zh-TW" altLang="zh-TW" sz="2400" dirty="0"/>
              <a:t>、</a:t>
            </a:r>
            <a:r>
              <a:rPr lang="en-US" altLang="zh-TW" sz="2400" dirty="0"/>
              <a:t>width</a:t>
            </a:r>
            <a:r>
              <a:rPr lang="zh-TW" altLang="zh-TW" sz="2400" dirty="0"/>
              <a:t>、</a:t>
            </a:r>
            <a:r>
              <a:rPr lang="en-US" altLang="zh-TW" sz="2400" dirty="0"/>
              <a:t>height </a:t>
            </a:r>
            <a:r>
              <a:rPr lang="zh-TW" altLang="zh-TW" sz="2400" dirty="0"/>
              <a:t>設定值同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img</a:t>
            </a:r>
            <a:endParaRPr lang="zh-TW" altLang="zh-TW" sz="2400" dirty="0"/>
          </a:p>
          <a:p>
            <a:r>
              <a:rPr lang="en-US" altLang="zh-TW" sz="2400" dirty="0"/>
              <a:t>       </a:t>
            </a:r>
            <a:r>
              <a:rPr lang="en-US" altLang="zh-TW" sz="2400" dirty="0" err="1"/>
              <a:t>Autostart</a:t>
            </a:r>
            <a:r>
              <a:rPr lang="en-US" altLang="zh-TW" sz="2400" dirty="0"/>
              <a:t>="true"  </a:t>
            </a:r>
            <a:r>
              <a:rPr lang="zh-TW" altLang="zh-TW" sz="2400" dirty="0"/>
              <a:t>載入時自動播放</a:t>
            </a:r>
          </a:p>
          <a:p>
            <a:r>
              <a:rPr lang="en-US" altLang="zh-TW" sz="2400" dirty="0"/>
              <a:t>               ="false" </a:t>
            </a:r>
            <a:r>
              <a:rPr lang="zh-TW" altLang="zh-TW" sz="2400" dirty="0"/>
              <a:t>載入時停止播放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81462"/>
            <a:ext cx="7467600" cy="184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7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600" dirty="0" smtClean="0"/>
              <a:t>ch01-14.htm</a:t>
            </a:r>
            <a:br>
              <a:rPr lang="en-US" altLang="zh-TW" sz="3600" dirty="0" smtClean="0"/>
            </a:br>
            <a:r>
              <a:rPr lang="en-US" altLang="zh-TW" sz="3600" dirty="0" smtClean="0"/>
              <a:t> </a:t>
            </a:r>
            <a:r>
              <a:rPr lang="en-US" altLang="zh-TW" sz="3600" dirty="0"/>
              <a:t>(</a:t>
            </a:r>
            <a:r>
              <a:rPr lang="zh-TW" altLang="zh-TW" sz="3600" dirty="0"/>
              <a:t>影片元件設定自動播放、音樂元件高度設定</a:t>
            </a:r>
            <a:r>
              <a:rPr lang="en-US" altLang="zh-TW" sz="3600" dirty="0"/>
              <a:t>130)</a:t>
            </a:r>
            <a:endParaRPr lang="zh-TW" altLang="en-US" sz="3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b="12249"/>
          <a:stretch/>
        </p:blipFill>
        <p:spPr>
          <a:xfrm>
            <a:off x="1233487" y="1690689"/>
            <a:ext cx="9491663" cy="2081212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4" name="圖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163" y="3987431"/>
            <a:ext cx="3705225" cy="27146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559859" y="4975412"/>
            <a:ext cx="235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程式執行結果如右圖：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701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>
            <a:normAutofit/>
          </a:bodyPr>
          <a:lstStyle/>
          <a:p>
            <a:pPr algn="ctr"/>
            <a:r>
              <a:rPr lang="zh-TW" altLang="zh-TW" sz="4000" dirty="0"/>
              <a:t>網頁內容區</a:t>
            </a:r>
            <a:r>
              <a:rPr lang="en-US" altLang="zh-TW" sz="4000" dirty="0"/>
              <a:t>&lt;body ……&gt;</a:t>
            </a:r>
            <a:r>
              <a:rPr lang="zh-TW" altLang="zh-TW" sz="4000" dirty="0"/>
              <a:t>的相關屬性功能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123951"/>
            <a:ext cx="10515600" cy="2157131"/>
          </a:xfrm>
        </p:spPr>
        <p:txBody>
          <a:bodyPr>
            <a:normAutofit/>
          </a:bodyPr>
          <a:lstStyle/>
          <a:p>
            <a:r>
              <a:rPr lang="zh-TW" altLang="zh-TW" sz="1600" dirty="0"/>
              <a:t>屬性說明</a:t>
            </a:r>
            <a:r>
              <a:rPr lang="en-US" altLang="zh-TW" sz="1600" dirty="0"/>
              <a:t>:</a:t>
            </a:r>
            <a:endParaRPr lang="zh-TW" altLang="zh-TW" sz="1600" dirty="0"/>
          </a:p>
          <a:p>
            <a:r>
              <a:rPr lang="en-US" altLang="zh-TW" sz="1600" dirty="0" err="1"/>
              <a:t>Bgcolor</a:t>
            </a:r>
            <a:r>
              <a:rPr lang="en-US" altLang="zh-TW" sz="1600" dirty="0"/>
              <a:t>=”#</a:t>
            </a:r>
            <a:r>
              <a:rPr lang="zh-TW" altLang="zh-TW" sz="1600" dirty="0"/>
              <a:t>色彩值</a:t>
            </a:r>
            <a:r>
              <a:rPr lang="en-US" altLang="zh-TW" sz="1600" dirty="0"/>
              <a:t>”  (</a:t>
            </a:r>
            <a:r>
              <a:rPr lang="zh-TW" altLang="zh-TW" sz="1600" dirty="0"/>
              <a:t>背景色</a:t>
            </a:r>
            <a:r>
              <a:rPr lang="en-US" altLang="zh-TW" sz="1600" dirty="0"/>
              <a:t>)     background=”</a:t>
            </a:r>
            <a:r>
              <a:rPr lang="zh-TW" altLang="zh-TW" sz="1600" dirty="0"/>
              <a:t>圖案位置</a:t>
            </a:r>
            <a:r>
              <a:rPr lang="en-US" altLang="zh-TW" sz="1600" dirty="0"/>
              <a:t>”   (</a:t>
            </a:r>
            <a:r>
              <a:rPr lang="zh-TW" altLang="zh-TW" sz="1600" dirty="0"/>
              <a:t>背景圖</a:t>
            </a:r>
            <a:r>
              <a:rPr lang="en-US" altLang="zh-TW" sz="1600" dirty="0"/>
              <a:t>)</a:t>
            </a:r>
            <a:endParaRPr lang="zh-TW" altLang="zh-TW" sz="1600" dirty="0"/>
          </a:p>
          <a:p>
            <a:r>
              <a:rPr lang="en-US" altLang="zh-TW" sz="1600" dirty="0"/>
              <a:t>Text=”#</a:t>
            </a:r>
            <a:r>
              <a:rPr lang="zh-TW" altLang="zh-TW" sz="1600" dirty="0"/>
              <a:t>色彩值</a:t>
            </a:r>
            <a:r>
              <a:rPr lang="en-US" altLang="zh-TW" sz="1600" dirty="0"/>
              <a:t>”  (</a:t>
            </a:r>
            <a:r>
              <a:rPr lang="zh-TW" altLang="zh-TW" sz="1600" dirty="0"/>
              <a:t>文字顏色</a:t>
            </a:r>
            <a:r>
              <a:rPr lang="en-US" altLang="zh-TW" sz="1600" dirty="0"/>
              <a:t>)     </a:t>
            </a:r>
            <a:r>
              <a:rPr lang="en-US" altLang="zh-TW" sz="1600" dirty="0" err="1"/>
              <a:t>bgproperties</a:t>
            </a:r>
            <a:r>
              <a:rPr lang="en-US" altLang="zh-TW" sz="1600" dirty="0"/>
              <a:t>=”fixed”  (</a:t>
            </a:r>
            <a:r>
              <a:rPr lang="zh-TW" altLang="zh-TW" sz="1600" dirty="0"/>
              <a:t>背景圖案</a:t>
            </a:r>
            <a:r>
              <a:rPr lang="zh-TW" altLang="zh-TW" sz="1600" dirty="0" smtClean="0"/>
              <a:t>不</a:t>
            </a:r>
            <a:r>
              <a:rPr lang="zh-TW" altLang="en-US" sz="1600" dirty="0" smtClean="0"/>
              <a:t>能</a:t>
            </a:r>
            <a:r>
              <a:rPr lang="zh-TW" altLang="zh-TW" sz="1600" dirty="0" smtClean="0"/>
              <a:t>捲動</a:t>
            </a:r>
            <a:r>
              <a:rPr lang="en-US" altLang="zh-TW" sz="1600" dirty="0"/>
              <a:t>)</a:t>
            </a:r>
            <a:endParaRPr lang="zh-TW" altLang="zh-TW" sz="1600" dirty="0"/>
          </a:p>
          <a:p>
            <a:r>
              <a:rPr lang="en-US" altLang="zh-TW" sz="1600" dirty="0"/>
              <a:t>Link=”#</a:t>
            </a:r>
            <a:r>
              <a:rPr lang="zh-TW" altLang="zh-TW" sz="1600" dirty="0"/>
              <a:t>色彩值</a:t>
            </a:r>
            <a:r>
              <a:rPr lang="en-US" altLang="zh-TW" sz="1600" dirty="0"/>
              <a:t>”  (</a:t>
            </a:r>
            <a:r>
              <a:rPr lang="zh-TW" altLang="zh-TW" sz="1600" dirty="0"/>
              <a:t>超連結文字顏色</a:t>
            </a:r>
            <a:r>
              <a:rPr lang="en-US" altLang="zh-TW" sz="1600" dirty="0"/>
              <a:t>,</a:t>
            </a:r>
            <a:r>
              <a:rPr lang="zh-TW" altLang="zh-TW" sz="1600" dirty="0"/>
              <a:t>預設為藍色</a:t>
            </a:r>
            <a:r>
              <a:rPr lang="en-US" altLang="zh-TW" sz="1600" dirty="0"/>
              <a:t>blue)</a:t>
            </a:r>
            <a:endParaRPr lang="zh-TW" altLang="zh-TW" sz="1600" dirty="0"/>
          </a:p>
          <a:p>
            <a:r>
              <a:rPr lang="en-US" altLang="zh-TW" sz="1600" dirty="0" err="1"/>
              <a:t>Vink</a:t>
            </a:r>
            <a:r>
              <a:rPr lang="en-US" altLang="zh-TW" sz="1600" dirty="0"/>
              <a:t>=”#</a:t>
            </a:r>
            <a:r>
              <a:rPr lang="zh-TW" altLang="zh-TW" sz="1600" dirty="0"/>
              <a:t>色彩值</a:t>
            </a:r>
            <a:r>
              <a:rPr lang="en-US" altLang="zh-TW" sz="1600" dirty="0"/>
              <a:t>”  (</a:t>
            </a:r>
            <a:r>
              <a:rPr lang="zh-TW" altLang="zh-TW" sz="1600" dirty="0"/>
              <a:t>已瀏覽過的超連結文字顏色</a:t>
            </a:r>
            <a:r>
              <a:rPr lang="en-US" altLang="zh-TW" sz="1600" dirty="0"/>
              <a:t>,</a:t>
            </a:r>
            <a:r>
              <a:rPr lang="zh-TW" altLang="zh-TW" sz="1600" dirty="0"/>
              <a:t>預設為色</a:t>
            </a:r>
            <a:r>
              <a:rPr lang="en-US" altLang="zh-TW" sz="1600" dirty="0"/>
              <a:t>purple)</a:t>
            </a:r>
            <a:endParaRPr lang="zh-TW" altLang="zh-TW" sz="1600" dirty="0"/>
          </a:p>
          <a:p>
            <a:r>
              <a:rPr lang="en-US" altLang="zh-TW" sz="1600" dirty="0" err="1"/>
              <a:t>Aink</a:t>
            </a:r>
            <a:r>
              <a:rPr lang="en-US" altLang="zh-TW" sz="1600" dirty="0"/>
              <a:t>=”#</a:t>
            </a:r>
            <a:r>
              <a:rPr lang="zh-TW" altLang="zh-TW" sz="1600" dirty="0"/>
              <a:t>色彩值</a:t>
            </a:r>
            <a:r>
              <a:rPr lang="en-US" altLang="zh-TW" sz="1600" dirty="0"/>
              <a:t>”  (</a:t>
            </a:r>
            <a:r>
              <a:rPr lang="zh-TW" altLang="zh-TW" sz="1600" dirty="0"/>
              <a:t>按下超連結文字時的顏色</a:t>
            </a:r>
            <a:r>
              <a:rPr lang="en-US" altLang="zh-TW" sz="1600" dirty="0"/>
              <a:t>,</a:t>
            </a:r>
            <a:r>
              <a:rPr lang="zh-TW" altLang="zh-TW" sz="1600" dirty="0"/>
              <a:t>預設為紫色</a:t>
            </a:r>
            <a:r>
              <a:rPr lang="en-US" altLang="zh-TW" sz="1600" dirty="0"/>
              <a:t>)</a:t>
            </a:r>
            <a:endParaRPr lang="zh-TW" altLang="en-US" sz="1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12450"/>
          <a:stretch/>
        </p:blipFill>
        <p:spPr>
          <a:xfrm>
            <a:off x="972110" y="3281082"/>
            <a:ext cx="8362950" cy="2743199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5" name="矩形 4"/>
          <p:cNvSpPr/>
          <p:nvPr/>
        </p:nvSpPr>
        <p:spPr>
          <a:xfrm>
            <a:off x="972110" y="6024281"/>
            <a:ext cx="4681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本程式</a:t>
            </a:r>
            <a:r>
              <a:rPr lang="zh-TW" altLang="zh-TW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執行</a:t>
            </a: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結果請</a:t>
            </a:r>
            <a:r>
              <a:rPr lang="zh-TW" altLang="zh-TW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自行</a:t>
            </a:r>
            <a:r>
              <a:rPr lang="en-US" altLang="zh-TW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開啟</a:t>
            </a:r>
            <a:r>
              <a:rPr lang="en-US" altLang="zh-TW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zh-TW" altLang="zh-TW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參閱</a:t>
            </a: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瀏覽器畫面。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47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B.</a:t>
            </a:r>
            <a:r>
              <a:rPr lang="zh-TW" altLang="zh-TW" dirty="0"/>
              <a:t>瀏覽軟體</a:t>
            </a:r>
            <a:r>
              <a:rPr lang="en-US" altLang="zh-TW" dirty="0"/>
              <a:t>: 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663" y="1690687"/>
            <a:ext cx="10281138" cy="398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3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四</a:t>
            </a:r>
            <a:r>
              <a:rPr lang="en-US" altLang="zh-TW" dirty="0"/>
              <a:t>.HTML&lt;</a:t>
            </a:r>
            <a:r>
              <a:rPr lang="zh-TW" altLang="zh-TW" dirty="0"/>
              <a:t>標籤</a:t>
            </a:r>
            <a:r>
              <a:rPr lang="en-US" altLang="zh-TW" dirty="0"/>
              <a:t>&gt;</a:t>
            </a:r>
            <a:r>
              <a:rPr lang="zh-TW" altLang="zh-TW" dirty="0"/>
              <a:t>指令格式</a:t>
            </a:r>
            <a:r>
              <a:rPr lang="en-US" altLang="zh-TW" dirty="0"/>
              <a:t>(</a:t>
            </a:r>
            <a:r>
              <a:rPr lang="zh-TW" altLang="zh-TW" dirty="0"/>
              <a:t>語法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zh-TW" altLang="zh-TW" dirty="0"/>
              <a:t>我們再把</a:t>
            </a:r>
            <a:r>
              <a:rPr lang="en-US" altLang="zh-TW" dirty="0"/>
              <a:t>HTML</a:t>
            </a:r>
            <a:r>
              <a:rPr lang="zh-TW" altLang="zh-TW" dirty="0"/>
              <a:t>做這樣的解釋</a:t>
            </a:r>
          </a:p>
          <a:p>
            <a:r>
              <a:rPr lang="en-US" altLang="zh-TW" dirty="0"/>
              <a:t>  H</a:t>
            </a:r>
            <a:r>
              <a:rPr lang="zh-TW" altLang="zh-TW" dirty="0"/>
              <a:t>：</a:t>
            </a:r>
            <a:r>
              <a:rPr lang="en-US" altLang="zh-TW" dirty="0"/>
              <a:t>Hyper Link  </a:t>
            </a:r>
            <a:r>
              <a:rPr lang="zh-TW" altLang="zh-TW" dirty="0"/>
              <a:t>超連結 、　</a:t>
            </a:r>
            <a:r>
              <a:rPr lang="en-US" altLang="zh-TW" dirty="0"/>
              <a:t>T</a:t>
            </a:r>
            <a:r>
              <a:rPr lang="zh-TW" altLang="zh-TW" dirty="0"/>
              <a:t>：</a:t>
            </a:r>
            <a:r>
              <a:rPr lang="en-US" altLang="zh-TW" dirty="0"/>
              <a:t>Text </a:t>
            </a:r>
            <a:r>
              <a:rPr lang="zh-TW" altLang="zh-TW" dirty="0"/>
              <a:t>文字描述、</a:t>
            </a:r>
            <a:r>
              <a:rPr lang="en-US" altLang="zh-TW" dirty="0"/>
              <a:t>  M</a:t>
            </a:r>
            <a:r>
              <a:rPr lang="zh-TW" altLang="zh-TW" dirty="0"/>
              <a:t>：</a:t>
            </a:r>
            <a:r>
              <a:rPr lang="en-US" altLang="zh-TW" dirty="0"/>
              <a:t>Markup</a:t>
            </a:r>
            <a:r>
              <a:rPr lang="zh-TW" altLang="zh-TW" dirty="0"/>
              <a:t>　標記</a:t>
            </a:r>
            <a:r>
              <a:rPr lang="zh-TW" altLang="zh-TW" dirty="0" smtClean="0"/>
              <a:t>顯示</a:t>
            </a:r>
            <a:endParaRPr lang="en-US" altLang="zh-TW" dirty="0" smtClean="0"/>
          </a:p>
          <a:p>
            <a:r>
              <a:rPr lang="zh-TW" altLang="zh-TW" dirty="0" smtClean="0"/>
              <a:t>上述</a:t>
            </a:r>
            <a:r>
              <a:rPr lang="zh-TW" altLang="zh-TW" dirty="0"/>
              <a:t>的「標記顯示」，意思是說，</a:t>
            </a:r>
            <a:r>
              <a:rPr lang="en-US" altLang="zh-TW" dirty="0"/>
              <a:t>HTML</a:t>
            </a:r>
            <a:r>
              <a:rPr lang="zh-TW" altLang="zh-TW" dirty="0"/>
              <a:t>的指令用字及屬性設定必須用記號標示出來，此一標記為</a:t>
            </a:r>
            <a:r>
              <a:rPr lang="en-US" altLang="zh-TW" dirty="0"/>
              <a:t>"&lt;  &gt;"</a:t>
            </a:r>
            <a:r>
              <a:rPr lang="zh-TW" altLang="zh-TW" dirty="0"/>
              <a:t>。在</a:t>
            </a:r>
            <a:r>
              <a:rPr lang="en-US" altLang="zh-TW" dirty="0"/>
              <a:t>HTML</a:t>
            </a:r>
            <a:r>
              <a:rPr lang="zh-TW" altLang="zh-TW" dirty="0"/>
              <a:t>中，</a:t>
            </a:r>
            <a:r>
              <a:rPr lang="zh-TW" altLang="zh-TW" u="sng" dirty="0"/>
              <a:t>指令用字</a:t>
            </a:r>
            <a:r>
              <a:rPr lang="zh-TW" altLang="zh-TW" dirty="0"/>
              <a:t>又稱</a:t>
            </a:r>
            <a:r>
              <a:rPr lang="zh-TW" altLang="zh-TW" u="sng" dirty="0"/>
              <a:t>標籤名稱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b="1" dirty="0"/>
              <a:t>標籤型態可</a:t>
            </a:r>
            <a:r>
              <a:rPr lang="zh-TW" altLang="zh-TW" b="1" dirty="0" smtClean="0"/>
              <a:t>分為</a:t>
            </a:r>
            <a:r>
              <a:rPr lang="zh-TW" altLang="en-US" b="1" dirty="0" smtClean="0"/>
              <a:t>「</a:t>
            </a:r>
            <a:r>
              <a:rPr lang="zh-TW" altLang="zh-TW" dirty="0"/>
              <a:t>成對標記</a:t>
            </a:r>
            <a:r>
              <a:rPr lang="zh-TW" altLang="en-US" b="1" dirty="0" smtClean="0"/>
              <a:t>」與</a:t>
            </a:r>
            <a:r>
              <a:rPr lang="zh-TW" altLang="en-US" b="1" dirty="0"/>
              <a:t>「</a:t>
            </a:r>
            <a:r>
              <a:rPr lang="zh-TW" altLang="zh-TW" dirty="0"/>
              <a:t>成對標記</a:t>
            </a:r>
            <a:r>
              <a:rPr lang="zh-TW" altLang="en-US" b="1" dirty="0"/>
              <a:t>」</a:t>
            </a:r>
            <a:r>
              <a:rPr lang="zh-TW" altLang="zh-TW" b="1" dirty="0" smtClean="0"/>
              <a:t>二</a:t>
            </a:r>
            <a:r>
              <a:rPr lang="zh-TW" altLang="zh-TW" b="1" dirty="0"/>
              <a:t>類</a:t>
            </a:r>
            <a:r>
              <a:rPr lang="zh-TW" altLang="zh-TW" b="1" dirty="0" smtClean="0"/>
              <a:t>，</a:t>
            </a:r>
            <a:r>
              <a:rPr lang="zh-TW" altLang="en-US" b="1" dirty="0" smtClean="0"/>
              <a:t>說明</a:t>
            </a:r>
            <a:r>
              <a:rPr lang="zh-TW" altLang="zh-TW" b="1" dirty="0" smtClean="0"/>
              <a:t>如下</a:t>
            </a:r>
            <a:r>
              <a:rPr lang="en-US" altLang="zh-TW" b="1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585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404446"/>
            <a:ext cx="10515600" cy="5996354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sz="3200" dirty="0"/>
              <a:t>A.</a:t>
            </a:r>
            <a:r>
              <a:rPr lang="zh-TW" altLang="zh-TW" sz="3200" dirty="0"/>
              <a:t>「成對標記」指令格式</a:t>
            </a:r>
            <a:r>
              <a:rPr lang="en-US" altLang="zh-TW" sz="3200" dirty="0"/>
              <a:t>:(</a:t>
            </a:r>
            <a:r>
              <a:rPr lang="zh-TW" altLang="zh-TW" sz="3200" dirty="0"/>
              <a:t>指 標籤 要有 「開頭」 及 「結尾」二個</a:t>
            </a:r>
            <a:r>
              <a:rPr lang="en-US" altLang="zh-TW" sz="3200" dirty="0"/>
              <a:t>)</a:t>
            </a:r>
            <a:endParaRPr lang="zh-TW" altLang="zh-TW" sz="3200" dirty="0"/>
          </a:p>
          <a:p>
            <a:r>
              <a:rPr lang="en-US" altLang="zh-TW" dirty="0" smtClean="0"/>
              <a:t>   </a:t>
            </a:r>
            <a:r>
              <a:rPr lang="en-US" altLang="zh-TW" dirty="0"/>
              <a:t>&lt;</a:t>
            </a:r>
            <a:r>
              <a:rPr lang="zh-TW" altLang="zh-TW" dirty="0"/>
              <a:t>標記名稱</a:t>
            </a:r>
            <a:r>
              <a:rPr lang="en-US" altLang="zh-TW" dirty="0"/>
              <a:t> [</a:t>
            </a:r>
            <a:r>
              <a:rPr lang="zh-TW" altLang="zh-TW" dirty="0"/>
              <a:t>屬性</a:t>
            </a:r>
            <a:r>
              <a:rPr lang="en-US" altLang="zh-TW" dirty="0"/>
              <a:t>= "</a:t>
            </a:r>
            <a:r>
              <a:rPr lang="zh-TW" altLang="zh-TW" dirty="0"/>
              <a:t>設定值</a:t>
            </a:r>
            <a:r>
              <a:rPr lang="en-US" altLang="zh-TW" dirty="0"/>
              <a:t>"] [</a:t>
            </a:r>
            <a:r>
              <a:rPr lang="zh-TW" altLang="zh-TW" dirty="0"/>
              <a:t>屬性</a:t>
            </a:r>
            <a:r>
              <a:rPr lang="en-US" altLang="zh-TW" dirty="0"/>
              <a:t>= "</a:t>
            </a:r>
            <a:r>
              <a:rPr lang="zh-TW" altLang="zh-TW" dirty="0"/>
              <a:t>設定值</a:t>
            </a:r>
            <a:r>
              <a:rPr lang="en-US" altLang="zh-TW" dirty="0"/>
              <a:t>"] [</a:t>
            </a:r>
            <a:r>
              <a:rPr lang="zh-TW" altLang="zh-TW" dirty="0"/>
              <a:t>屬性</a:t>
            </a:r>
            <a:r>
              <a:rPr lang="en-US" altLang="zh-TW" dirty="0"/>
              <a:t>= "</a:t>
            </a:r>
            <a:r>
              <a:rPr lang="zh-TW" altLang="zh-TW" dirty="0"/>
              <a:t>設定值</a:t>
            </a:r>
            <a:r>
              <a:rPr lang="en-US" altLang="zh-TW" dirty="0"/>
              <a:t>"]…&gt;</a:t>
            </a:r>
            <a:endParaRPr lang="zh-TW" altLang="zh-TW" dirty="0"/>
          </a:p>
          <a:p>
            <a:r>
              <a:rPr lang="en-US" altLang="zh-TW" dirty="0"/>
              <a:t>   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 </a:t>
            </a:r>
            <a:r>
              <a:rPr lang="zh-TW" altLang="zh-TW" dirty="0"/>
              <a:t>。</a:t>
            </a:r>
          </a:p>
          <a:p>
            <a:r>
              <a:rPr lang="en-US" altLang="zh-TW" dirty="0"/>
              <a:t>    </a:t>
            </a:r>
            <a:r>
              <a:rPr lang="zh-TW" altLang="en-US" dirty="0" smtClean="0"/>
              <a:t>    </a:t>
            </a:r>
            <a:r>
              <a:rPr lang="zh-TW" altLang="zh-TW" dirty="0" smtClean="0"/>
              <a:t>。</a:t>
            </a:r>
            <a:r>
              <a:rPr lang="en-US" altLang="zh-TW" dirty="0" smtClean="0"/>
              <a:t>     </a:t>
            </a:r>
            <a:r>
              <a:rPr lang="zh-TW" altLang="zh-TW" dirty="0"/>
              <a:t>網頁顯示資料內容</a:t>
            </a:r>
          </a:p>
          <a:p>
            <a:r>
              <a:rPr lang="zh-TW" altLang="zh-TW" dirty="0"/>
              <a:t>　</a:t>
            </a:r>
            <a:r>
              <a:rPr lang="zh-TW" altLang="en-US" dirty="0" smtClean="0"/>
              <a:t>    </a:t>
            </a:r>
            <a:r>
              <a:rPr lang="zh-TW" altLang="zh-TW" dirty="0" smtClean="0"/>
              <a:t>。</a:t>
            </a:r>
            <a:endParaRPr lang="zh-TW" altLang="zh-TW" dirty="0"/>
          </a:p>
          <a:p>
            <a:r>
              <a:rPr lang="en-US" altLang="zh-TW" dirty="0"/>
              <a:t>   &lt;/</a:t>
            </a:r>
            <a:r>
              <a:rPr lang="zh-TW" altLang="zh-TW" dirty="0"/>
              <a:t>標記名稱</a:t>
            </a:r>
            <a:r>
              <a:rPr lang="en-US" altLang="zh-TW" dirty="0"/>
              <a:t>&gt;</a:t>
            </a:r>
            <a:endParaRPr lang="zh-TW" altLang="zh-TW" dirty="0"/>
          </a:p>
          <a:p>
            <a:r>
              <a:rPr lang="zh-TW" altLang="zh-TW" dirty="0"/>
              <a:t>說明：</a:t>
            </a:r>
          </a:p>
          <a:p>
            <a:pPr lvl="0"/>
            <a:r>
              <a:rPr lang="zh-TW" altLang="zh-TW" dirty="0"/>
              <a:t>指令只對開頭及結尾間所包含的內容產生作用。</a:t>
            </a:r>
          </a:p>
          <a:p>
            <a:pPr lvl="0"/>
            <a:r>
              <a:rPr lang="zh-TW" altLang="zh-TW" dirty="0"/>
              <a:t>標記名稱：指「命令用單字」</a:t>
            </a:r>
          </a:p>
          <a:p>
            <a:r>
              <a:rPr lang="zh-TW" altLang="zh-TW" dirty="0"/>
              <a:t>如：</a:t>
            </a:r>
            <a:r>
              <a:rPr lang="en-US" altLang="zh-TW" dirty="0"/>
              <a:t>&lt;HTML&gt;&lt;/HTML&gt;</a:t>
            </a:r>
            <a:r>
              <a:rPr lang="zh-TW" altLang="zh-TW" dirty="0"/>
              <a:t>、</a:t>
            </a:r>
            <a:r>
              <a:rPr lang="en-US" altLang="zh-TW" dirty="0"/>
              <a:t>&lt;font&gt;&lt;/font&gt;</a:t>
            </a:r>
            <a:r>
              <a:rPr lang="zh-TW" altLang="zh-TW" dirty="0"/>
              <a:t>、</a:t>
            </a:r>
            <a:r>
              <a:rPr lang="en-US" altLang="zh-TW" dirty="0"/>
              <a:t>&lt;H2&gt;&lt;/H2&gt;</a:t>
            </a:r>
            <a:r>
              <a:rPr lang="zh-TW" altLang="zh-TW" dirty="0"/>
              <a:t>。。。等</a:t>
            </a:r>
          </a:p>
          <a:p>
            <a:pPr lvl="0"/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]:</a:t>
            </a:r>
            <a:r>
              <a:rPr lang="zh-TW" altLang="zh-TW" dirty="0"/>
              <a:t>表示，本項屬性若不需設定，則可以省略。</a:t>
            </a:r>
          </a:p>
          <a:p>
            <a:pPr lvl="0"/>
            <a:r>
              <a:rPr lang="zh-TW" altLang="zh-TW" dirty="0" smtClean="0"/>
              <a:t>屬性＝</a:t>
            </a:r>
            <a:r>
              <a:rPr lang="en-US" altLang="zh-TW" dirty="0" smtClean="0"/>
              <a:t>“</a:t>
            </a:r>
            <a:r>
              <a:rPr lang="zh-TW" altLang="zh-TW" dirty="0" smtClean="0"/>
              <a:t>設定值</a:t>
            </a:r>
            <a:r>
              <a:rPr lang="en-US" altLang="zh-TW" dirty="0" smtClean="0"/>
              <a:t>”</a:t>
            </a:r>
            <a:r>
              <a:rPr lang="zh-TW" altLang="zh-TW" dirty="0" smtClean="0"/>
              <a:t>：</a:t>
            </a:r>
            <a:r>
              <a:rPr lang="zh-TW" altLang="zh-TW" dirty="0"/>
              <a:t>每一屬性值之宣告，建議用</a:t>
            </a:r>
            <a:r>
              <a:rPr lang="zh-TW" altLang="zh-TW" dirty="0" smtClean="0"/>
              <a:t>（</a:t>
            </a:r>
            <a:r>
              <a:rPr lang="en-US" altLang="zh-TW" dirty="0" smtClean="0"/>
              <a:t>“</a:t>
            </a:r>
            <a:r>
              <a:rPr lang="zh-TW" altLang="zh-TW" dirty="0" smtClean="0"/>
              <a:t>）</a:t>
            </a:r>
            <a:r>
              <a:rPr lang="zh-TW" altLang="zh-TW" dirty="0"/>
              <a:t>前後</a:t>
            </a:r>
            <a:r>
              <a:rPr lang="zh-TW" altLang="zh-TW" dirty="0" smtClean="0"/>
              <a:t>包含</a:t>
            </a:r>
            <a:r>
              <a:rPr lang="zh-TW" altLang="en-US" dirty="0" smtClean="0"/>
              <a:t>，</a:t>
            </a:r>
            <a:r>
              <a:rPr lang="en-US" altLang="zh-TW" dirty="0" smtClean="0"/>
              <a:t> </a:t>
            </a:r>
            <a:r>
              <a:rPr lang="zh-TW" altLang="zh-TW" dirty="0" smtClean="0"/>
              <a:t>若省略</a:t>
            </a:r>
            <a:r>
              <a:rPr lang="en-US" altLang="zh-TW" dirty="0"/>
              <a:t>,</a:t>
            </a:r>
            <a:r>
              <a:rPr lang="zh-TW" altLang="zh-TW" dirty="0"/>
              <a:t>會自動套用</a:t>
            </a:r>
            <a:r>
              <a:rPr lang="zh-TW" altLang="zh-TW" dirty="0" smtClean="0"/>
              <a:t>預設值</a:t>
            </a:r>
            <a:endParaRPr lang="en-US" altLang="zh-TW" dirty="0" smtClean="0"/>
          </a:p>
          <a:p>
            <a:pPr lvl="0"/>
            <a:r>
              <a:rPr lang="zh-TW" altLang="zh-TW" dirty="0" smtClean="0"/>
              <a:t>例</a:t>
            </a:r>
            <a:r>
              <a:rPr lang="en-US" altLang="zh-TW" dirty="0"/>
              <a:t>:&lt;font color="red" size="24" &gt; … &lt;/font</a:t>
            </a:r>
            <a:r>
              <a:rPr lang="en-US" altLang="zh-TW" dirty="0" smtClean="0"/>
              <a:t>&gt;</a:t>
            </a:r>
          </a:p>
          <a:p>
            <a:pPr lvl="0"/>
            <a:r>
              <a:rPr lang="zh-TW" altLang="en-US" dirty="0" smtClean="0"/>
              <a:t>   </a:t>
            </a:r>
            <a:r>
              <a:rPr lang="en-US" altLang="zh-TW" dirty="0" smtClean="0"/>
              <a:t>   </a:t>
            </a:r>
            <a:r>
              <a:rPr lang="en-US" altLang="zh-TW" dirty="0"/>
              <a:t>font </a:t>
            </a:r>
            <a:r>
              <a:rPr lang="zh-TW" altLang="zh-TW" dirty="0"/>
              <a:t>是字體設定指令用字，</a:t>
            </a:r>
            <a:r>
              <a:rPr lang="en-US" altLang="zh-TW" dirty="0"/>
              <a:t>color </a:t>
            </a:r>
            <a:r>
              <a:rPr lang="zh-TW" altLang="zh-TW" dirty="0"/>
              <a:t>是指「顏色設定」，</a:t>
            </a:r>
            <a:r>
              <a:rPr lang="en-US" altLang="zh-TW" dirty="0"/>
              <a:t>size</a:t>
            </a:r>
            <a:r>
              <a:rPr lang="zh-TW" altLang="zh-TW" dirty="0"/>
              <a:t>是指「文字大小設定」</a:t>
            </a:r>
          </a:p>
          <a:p>
            <a:pPr lvl="0"/>
            <a:r>
              <a:rPr lang="en-US" altLang="zh-TW" dirty="0"/>
              <a:t>(</a:t>
            </a:r>
            <a:r>
              <a:rPr lang="zh-TW" altLang="zh-TW" dirty="0"/>
              <a:t>「標記名稱」與「屬性」</a:t>
            </a:r>
            <a:r>
              <a:rPr lang="en-US" altLang="zh-TW" dirty="0"/>
              <a:t>)</a:t>
            </a:r>
            <a:r>
              <a:rPr lang="zh-TW" altLang="zh-TW" dirty="0"/>
              <a:t>及</a:t>
            </a:r>
            <a:r>
              <a:rPr lang="en-US" altLang="zh-TW" dirty="0"/>
              <a:t>(</a:t>
            </a:r>
            <a:r>
              <a:rPr lang="zh-TW" altLang="zh-TW" dirty="0"/>
              <a:t>「屬性」與「屬性」</a:t>
            </a:r>
            <a:r>
              <a:rPr lang="en-US" altLang="zh-TW" dirty="0"/>
              <a:t>)</a:t>
            </a:r>
            <a:r>
              <a:rPr lang="zh-TW" altLang="zh-TW" dirty="0"/>
              <a:t>之間須用空格做分隔</a:t>
            </a:r>
          </a:p>
          <a:p>
            <a:pPr lvl="0"/>
            <a:r>
              <a:rPr lang="zh-TW" altLang="zh-TW" dirty="0"/>
              <a:t>網頁顯示資料必須寫在＜標記名稱。。。＞　與　＜／標記名稱＞　之間</a:t>
            </a:r>
          </a:p>
          <a:p>
            <a:pPr lvl="0"/>
            <a:r>
              <a:rPr lang="zh-TW" altLang="zh-TW" dirty="0"/>
              <a:t>在</a:t>
            </a:r>
            <a:r>
              <a:rPr lang="en-US" altLang="zh-TW" dirty="0"/>
              <a:t>HTML</a:t>
            </a:r>
            <a:r>
              <a:rPr lang="zh-TW" altLang="zh-TW" dirty="0"/>
              <a:t>語法中，指令用字，大小寫視為</a:t>
            </a:r>
            <a:r>
              <a:rPr lang="zh-TW" altLang="zh-TW" dirty="0" smtClean="0"/>
              <a:t>相同</a:t>
            </a:r>
            <a:endParaRPr lang="zh-TW" altLang="zh-TW" dirty="0"/>
          </a:p>
        </p:txBody>
      </p:sp>
      <p:sp>
        <p:nvSpPr>
          <p:cNvPr id="7" name="矩形 6"/>
          <p:cNvSpPr/>
          <p:nvPr/>
        </p:nvSpPr>
        <p:spPr>
          <a:xfrm>
            <a:off x="1213338" y="703386"/>
            <a:ext cx="7578970" cy="1740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00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68215"/>
            <a:ext cx="10515600" cy="5508748"/>
          </a:xfrm>
        </p:spPr>
        <p:txBody>
          <a:bodyPr/>
          <a:lstStyle/>
          <a:p>
            <a:r>
              <a:rPr lang="en-US" altLang="zh-TW" dirty="0"/>
              <a:t>B. </a:t>
            </a:r>
            <a:r>
              <a:rPr lang="zh-TW" altLang="zh-TW" dirty="0"/>
              <a:t>「非成對標記」指令格式</a:t>
            </a:r>
          </a:p>
          <a:p>
            <a:r>
              <a:rPr lang="en-US" altLang="zh-TW" dirty="0"/>
              <a:t>   &lt;</a:t>
            </a:r>
            <a:r>
              <a:rPr lang="zh-TW" altLang="zh-TW" dirty="0"/>
              <a:t>標記名稱</a:t>
            </a:r>
            <a:r>
              <a:rPr lang="en-US" altLang="zh-TW" dirty="0"/>
              <a:t> [</a:t>
            </a:r>
            <a:r>
              <a:rPr lang="zh-TW" altLang="zh-TW" dirty="0"/>
              <a:t>屬性</a:t>
            </a:r>
            <a:r>
              <a:rPr lang="en-US" altLang="zh-TW" dirty="0"/>
              <a:t>="</a:t>
            </a:r>
            <a:r>
              <a:rPr lang="zh-TW" altLang="zh-TW" dirty="0"/>
              <a:t>設定值</a:t>
            </a:r>
            <a:r>
              <a:rPr lang="en-US" altLang="zh-TW" dirty="0"/>
              <a:t>"] [</a:t>
            </a:r>
            <a:r>
              <a:rPr lang="zh-TW" altLang="zh-TW" dirty="0"/>
              <a:t>屬性</a:t>
            </a:r>
            <a:r>
              <a:rPr lang="en-US" altLang="zh-TW" dirty="0"/>
              <a:t>="</a:t>
            </a:r>
            <a:r>
              <a:rPr lang="zh-TW" altLang="zh-TW" dirty="0"/>
              <a:t>設定值</a:t>
            </a:r>
            <a:r>
              <a:rPr lang="en-US" altLang="zh-TW" dirty="0"/>
              <a:t>"]…&gt; </a:t>
            </a:r>
            <a:endParaRPr lang="zh-TW" altLang="zh-TW" dirty="0"/>
          </a:p>
          <a:p>
            <a:r>
              <a:rPr lang="zh-TW" altLang="zh-TW" dirty="0"/>
              <a:t>說明</a:t>
            </a:r>
            <a:r>
              <a:rPr lang="en-US" altLang="zh-TW" dirty="0"/>
              <a:t>: </a:t>
            </a:r>
            <a:r>
              <a:rPr lang="zh-TW" altLang="zh-TW" dirty="0"/>
              <a:t>「非成對標記」指令通常為單一</a:t>
            </a:r>
            <a:r>
              <a:rPr lang="en-US" altLang="zh-TW" dirty="0"/>
              <a:t>(</a:t>
            </a:r>
            <a:r>
              <a:rPr lang="zh-TW" altLang="zh-TW" dirty="0"/>
              <a:t>立即性</a:t>
            </a:r>
            <a:r>
              <a:rPr lang="en-US" altLang="zh-TW" dirty="0"/>
              <a:t>)</a:t>
            </a:r>
            <a:r>
              <a:rPr lang="zh-TW" altLang="zh-TW" dirty="0"/>
              <a:t>之動作指令。</a:t>
            </a:r>
          </a:p>
          <a:p>
            <a:r>
              <a:rPr lang="en-US" altLang="zh-TW" dirty="0"/>
              <a:t>     </a:t>
            </a:r>
            <a:r>
              <a:rPr lang="zh-TW" altLang="zh-TW" dirty="0"/>
              <a:t>例</a:t>
            </a:r>
            <a:r>
              <a:rPr lang="en-US" altLang="zh-TW" dirty="0"/>
              <a:t>:&lt;</a:t>
            </a:r>
            <a:r>
              <a:rPr lang="en-US" altLang="zh-TW" dirty="0" err="1"/>
              <a:t>img</a:t>
            </a:r>
            <a:r>
              <a:rPr lang="en-US" altLang="zh-TW" dirty="0"/>
              <a:t> </a:t>
            </a:r>
            <a:r>
              <a:rPr lang="en-US" altLang="zh-TW" dirty="0" err="1"/>
              <a:t>src</a:t>
            </a:r>
            <a:r>
              <a:rPr lang="en-US" altLang="zh-TW" dirty="0"/>
              <a:t>="mail.gif" &gt; </a:t>
            </a:r>
            <a:r>
              <a:rPr lang="zh-TW" altLang="zh-TW" dirty="0"/>
              <a:t>或</a:t>
            </a:r>
            <a:r>
              <a:rPr lang="en-US" altLang="zh-TW" dirty="0"/>
              <a:t> &lt;</a:t>
            </a:r>
            <a:r>
              <a:rPr lang="en-US" altLang="zh-TW" dirty="0" err="1"/>
              <a:t>img</a:t>
            </a:r>
            <a:r>
              <a:rPr lang="en-US" altLang="zh-TW" dirty="0"/>
              <a:t> </a:t>
            </a:r>
            <a:r>
              <a:rPr lang="en-US" altLang="zh-TW" dirty="0" err="1"/>
              <a:t>src</a:t>
            </a:r>
            <a:r>
              <a:rPr lang="en-US" altLang="zh-TW" dirty="0"/>
              <a:t>=mail.gif&gt;</a:t>
            </a:r>
            <a:br>
              <a:rPr lang="en-US" altLang="zh-TW" dirty="0"/>
            </a:br>
            <a:r>
              <a:rPr lang="en-US" altLang="zh-TW" dirty="0"/>
              <a:t>         </a:t>
            </a:r>
            <a:r>
              <a:rPr lang="en-US" altLang="zh-TW" dirty="0" err="1"/>
              <a:t>img</a:t>
            </a:r>
            <a:r>
              <a:rPr lang="en-US" altLang="zh-TW" dirty="0"/>
              <a:t> </a:t>
            </a:r>
            <a:r>
              <a:rPr lang="zh-TW" altLang="zh-TW" dirty="0"/>
              <a:t>是圖案連結指令用字</a:t>
            </a:r>
            <a:r>
              <a:rPr lang="en-US" altLang="zh-TW" dirty="0"/>
              <a:t> ,  </a:t>
            </a:r>
            <a:r>
              <a:rPr lang="en-US" altLang="zh-TW" dirty="0" err="1"/>
              <a:t>src</a:t>
            </a:r>
            <a:r>
              <a:rPr lang="en-US" altLang="zh-TW" dirty="0"/>
              <a:t> </a:t>
            </a:r>
            <a:r>
              <a:rPr lang="zh-TW" altLang="zh-TW" dirty="0"/>
              <a:t>是指「檔案位置名稱」</a:t>
            </a:r>
          </a:p>
          <a:p>
            <a:r>
              <a:rPr lang="en-US" altLang="zh-TW" dirty="0"/>
              <a:t>     </a:t>
            </a:r>
            <a:r>
              <a:rPr lang="zh-TW" altLang="zh-TW" dirty="0"/>
              <a:t>例</a:t>
            </a:r>
            <a:r>
              <a:rPr lang="en-US" altLang="zh-TW" dirty="0"/>
              <a:t>:&lt;</a:t>
            </a:r>
            <a:r>
              <a:rPr lang="en-US" altLang="zh-TW" dirty="0" err="1"/>
              <a:t>br</a:t>
            </a:r>
            <a:r>
              <a:rPr lang="en-US" altLang="zh-TW" dirty="0"/>
              <a:t>&gt; </a:t>
            </a:r>
            <a:r>
              <a:rPr lang="zh-TW" altLang="zh-TW" dirty="0"/>
              <a:t>跳下一列。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3000" y="1107831"/>
            <a:ext cx="7789985" cy="5627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39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五</a:t>
            </a:r>
            <a:r>
              <a:rPr lang="en-US" altLang="zh-TW" dirty="0"/>
              <a:t>.HTML</a:t>
            </a:r>
            <a:r>
              <a:rPr lang="zh-TW" altLang="zh-TW" dirty="0"/>
              <a:t>語法基本架構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一份「</a:t>
            </a:r>
            <a:r>
              <a:rPr lang="en-US" altLang="zh-TW" dirty="0"/>
              <a:t>HTML</a:t>
            </a:r>
            <a:r>
              <a:rPr lang="zh-TW" altLang="zh-TW" dirty="0"/>
              <a:t>程式設計」文件，不僅要設計出一個美觀的網頁外，在文件上的編寫上，也有一些「不成文的約定規則」。他的目的是希望讓「設計者或相關工作伙伴」能輕鬆的「閱讀及修改」文件內容。</a:t>
            </a:r>
          </a:p>
          <a:p>
            <a:r>
              <a:rPr lang="zh-TW" altLang="en-US" dirty="0" smtClean="0"/>
              <a:t>關</a:t>
            </a:r>
            <a:r>
              <a:rPr lang="zh-TW" altLang="zh-TW" dirty="0" smtClean="0"/>
              <a:t>於</a:t>
            </a:r>
            <a:r>
              <a:rPr lang="zh-TW" altLang="zh-TW" dirty="0"/>
              <a:t>「修改」</a:t>
            </a:r>
            <a:r>
              <a:rPr lang="en-US" altLang="zh-TW" dirty="0"/>
              <a:t>:</a:t>
            </a:r>
            <a:endParaRPr lang="zh-TW" altLang="zh-TW" dirty="0"/>
          </a:p>
          <a:p>
            <a:r>
              <a:rPr lang="en-US" altLang="zh-TW" dirty="0"/>
              <a:t>    </a:t>
            </a:r>
            <a:r>
              <a:rPr lang="zh-TW" altLang="zh-TW" dirty="0"/>
              <a:t>在職場上，當你升遷或離職時，接手你職務的人，若遇到需要修改網頁內容時，我們希望他能輕鬆的「閱讀並進行修改」你先前所設計的程式，以獲得最高的工作效率。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37492" y="3429000"/>
            <a:ext cx="10163908" cy="2039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01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1958</Words>
  <Application>Microsoft Office PowerPoint</Application>
  <PresentationFormat>寬螢幕</PresentationFormat>
  <Paragraphs>228</Paragraphs>
  <Slides>42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50" baseType="lpstr"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HTML靜態網頁製作</vt:lpstr>
      <vt:lpstr>一.網頁程式的種類</vt:lpstr>
      <vt:lpstr>二.HTML簡介</vt:lpstr>
      <vt:lpstr>三.HTML編輯/瀏覽工具</vt:lpstr>
      <vt:lpstr> B.瀏覽軟體: </vt:lpstr>
      <vt:lpstr>四.HTML&lt;標籤&gt;指令格式(語法)</vt:lpstr>
      <vt:lpstr>PowerPoint 簡報</vt:lpstr>
      <vt:lpstr>PowerPoint 簡報</vt:lpstr>
      <vt:lpstr>五.HTML語法基本架構</vt:lpstr>
      <vt:lpstr>基本編寫規則略述如下:</vt:lpstr>
      <vt:lpstr>PowerPoint 簡報</vt:lpstr>
      <vt:lpstr>六.ＨＴＭＬ常用指令及其功能說明</vt:lpstr>
      <vt:lpstr>前置作業</vt:lpstr>
      <vt:lpstr>標題、註解、文件訊息設定及背景音樂指令</vt:lpstr>
      <vt:lpstr>ch01-01.htm １．&lt;meta http-equiv=“refresh” content=“5;url=http://tw.yahoo.com”&gt; 　　指定在５秒後,自動開啟yahoo網頁 ２．&lt;meta http-equiv=“content-type” content=“text/html;charset=big5”&gt; 　　指定文件語系為big5，文件格式為「text/html」格式 </vt:lpstr>
      <vt:lpstr>ch01-01.htm  執行結果</vt:lpstr>
      <vt:lpstr>標題、註解、文件訊息設定及背景音樂指令</vt:lpstr>
      <vt:lpstr>ch01-02.htm（播放背景音樂）</vt:lpstr>
      <vt:lpstr>文字資料元素的顯示、版面位置控制  及  與文字相關的各項功能設定標籤</vt:lpstr>
      <vt:lpstr>ch01-03.htm</vt:lpstr>
      <vt:lpstr>PowerPoint 簡報</vt:lpstr>
      <vt:lpstr>ch01-04.htm(跳列、跳段及全形空白符號的應用)</vt:lpstr>
      <vt:lpstr>PowerPoint 簡報</vt:lpstr>
      <vt:lpstr>HTML(資料置中、標題字體及水平線指令)</vt:lpstr>
      <vt:lpstr>ch01-05.htm(資料置中、標題字體及水平線)</vt:lpstr>
      <vt:lpstr>PowerPoint 簡報</vt:lpstr>
      <vt:lpstr>HTML(內文的重點強調指令)</vt:lpstr>
      <vt:lpstr>ch01-06.htm(&lt;font&gt;指令及各項「文字標記」應用</vt:lpstr>
      <vt:lpstr>PowerPoint 簡報</vt:lpstr>
      <vt:lpstr>HTML 特殊符號控制碼</vt:lpstr>
      <vt:lpstr>ch01-07.htm(特殊符號的顯示)</vt:lpstr>
      <vt:lpstr>HTML跳馬燈功能指令</vt:lpstr>
      <vt:lpstr>ch01-08.htm(跑馬燈範例)</vt:lpstr>
      <vt:lpstr>「圖案、動畫、影片及音樂」元素的顯示 　及 相關屬性功能設定。</vt:lpstr>
      <vt:lpstr>ch01-09.htm(在網頁中插入圖片並設定對齊方式)</vt:lpstr>
      <vt:lpstr>ch01-10.htm (設定圖片寬、高)</vt:lpstr>
      <vt:lpstr>ch01-11.htm (設定文字與圖案間隔及圖案框線)</vt:lpstr>
      <vt:lpstr>ch01-12.htm (無法顯示圖案時的提示文字)</vt:lpstr>
      <vt:lpstr>ch01-13.htm (跑馬燈結合  gif動畫圖案 及 文字 )</vt:lpstr>
      <vt:lpstr>HTML插入影片與音樂的指令</vt:lpstr>
      <vt:lpstr>ch01-14.htm  (影片元件設定自動播放、音樂元件高度設定130)</vt:lpstr>
      <vt:lpstr>網頁內容區&lt;body ……&gt;的相關屬性功能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HTML靜態網頁製作</dc:title>
  <dc:creator>admin</dc:creator>
  <cp:lastModifiedBy>admin</cp:lastModifiedBy>
  <cp:revision>51</cp:revision>
  <dcterms:created xsi:type="dcterms:W3CDTF">2020-05-26T10:32:52Z</dcterms:created>
  <dcterms:modified xsi:type="dcterms:W3CDTF">2020-06-07T11:48:07Z</dcterms:modified>
</cp:coreProperties>
</file>