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7" r:id="rId15"/>
    <p:sldId id="278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xer.io" id="{E6B4D636-65A0-42AE-9C55-BF36A0FC90B3}">
          <p14:sldIdLst>
            <p14:sldId id="256"/>
            <p14:sldId id="257"/>
            <p14:sldId id="260"/>
            <p14:sldId id="259"/>
            <p14:sldId id="261"/>
            <p14:sldId id="263"/>
            <p14:sldId id="262"/>
            <p14:sldId id="264"/>
          </p14:sldIdLst>
        </p14:section>
        <p14:section name="Stripe" id="{DB5DF897-B581-423B-8F5D-E0E255E53B4D}">
          <p14:sldIdLst>
            <p14:sldId id="266"/>
            <p14:sldId id="267"/>
            <p14:sldId id="268"/>
            <p14:sldId id="269"/>
          </p14:sldIdLst>
        </p14:section>
        <p14:section name="Woker Pool" id="{7F0A4CB2-200B-4A69-836E-505C2CA3B7CD}">
          <p14:sldIdLst>
            <p14:sldId id="270"/>
            <p14:sldId id="277"/>
            <p14:sldId id="278"/>
            <p14:sldId id="271"/>
            <p14:sldId id="272"/>
            <p14:sldId id="273"/>
            <p14:sldId id="274"/>
            <p14:sldId id="275"/>
          </p14:sldIdLst>
        </p14:section>
        <p14:section name="RRHH" id="{EA1BB90D-98C4-40BB-928C-D83F1978BF20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4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08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18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190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052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458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962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3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62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0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78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51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03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11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97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46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2E5B-C129-470A-82D1-83BDFD31CC2E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5483-3740-4F18-957E-D60953B93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409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FAEC4D-26ED-4089-8FA0-FD1196228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911581"/>
            <a:ext cx="6858000" cy="1097805"/>
          </a:xfrm>
        </p:spPr>
        <p:txBody>
          <a:bodyPr>
            <a:normAutofit/>
          </a:bodyPr>
          <a:lstStyle/>
          <a:p>
            <a:pPr algn="ctr"/>
            <a:r>
              <a:rPr lang="es-HN" sz="66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Fixer.io</a:t>
            </a:r>
            <a:endParaRPr lang="es-ES" sz="6600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3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718394" y="2397947"/>
            <a:ext cx="4441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Solicita los elementos HTML y JS al API de STRIPE.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CLIENTE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EB0A8F-5D9F-4D63-A6C3-4724075A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5" y="1764940"/>
            <a:ext cx="5310576" cy="3328121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68F9C76B-1F5E-4366-9972-6B0B626B1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7" y="1764940"/>
            <a:ext cx="5076591" cy="33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98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718394" y="2397947"/>
            <a:ext cx="44413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Se ingresan los datos de una tarjeta válida.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CLIENTE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EB0A8F-5D9F-4D63-A6C3-4724075A5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51" y="1764940"/>
            <a:ext cx="5051723" cy="3328121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E18B4712-6EAA-441D-8664-F32CF4912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10" y="1814769"/>
            <a:ext cx="5051723" cy="324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0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3875314" y="4503510"/>
            <a:ext cx="4441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En la plataforma de STRIPE puede verse reflejada la transacción.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CLIENTE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EB0A8F-5D9F-4D63-A6C3-4724075A50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/>
          <a:stretch/>
        </p:blipFill>
        <p:spPr>
          <a:xfrm>
            <a:off x="992777" y="705575"/>
            <a:ext cx="10238785" cy="33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7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FAEC4D-26ED-4089-8FA0-FD1196228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911581"/>
            <a:ext cx="6858000" cy="1097805"/>
          </a:xfrm>
        </p:spPr>
        <p:txBody>
          <a:bodyPr>
            <a:normAutofit/>
          </a:bodyPr>
          <a:lstStyle/>
          <a:p>
            <a:pPr algn="ctr"/>
            <a:r>
              <a:rPr lang="es-HN" sz="6600" dirty="0" err="1">
                <a:solidFill>
                  <a:srgbClr val="FFFFFF"/>
                </a:solidFill>
                <a:latin typeface="Bahnschrift Condensed" panose="020B0502040204020203" pitchFamily="34" charset="0"/>
              </a:rPr>
              <a:t>Worker</a:t>
            </a:r>
            <a:r>
              <a:rPr lang="es-HN" sz="66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 Pool</a:t>
            </a:r>
            <a:endParaRPr lang="es-ES" sz="6600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38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15213" y="4209316"/>
            <a:ext cx="4441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HN" sz="3200" dirty="0"/>
              <a:t>Crea una instancia del </a:t>
            </a:r>
            <a:r>
              <a:rPr lang="es-HN" sz="3200" dirty="0" err="1"/>
              <a:t>worker</a:t>
            </a:r>
            <a:r>
              <a:rPr lang="es-HN" sz="3200" dirty="0"/>
              <a:t> y espera su finalización exitosa o fallida.</a:t>
            </a:r>
            <a:endParaRPr lang="es-ES" sz="3200" dirty="0"/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Server.js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CB308461-EF51-4E9C-AD55-A60BD74FEE49}"/>
              </a:ext>
            </a:extLst>
          </p:cNvPr>
          <p:cNvSpPr/>
          <p:nvPr/>
        </p:nvSpPr>
        <p:spPr>
          <a:xfrm>
            <a:off x="1116012" y="-44510"/>
            <a:ext cx="983824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var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workerpool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require(</a:t>
            </a:r>
            <a:r>
              <a:rPr lang="en-US" sz="2800" dirty="0">
                <a:solidFill>
                  <a:srgbClr val="FFC000"/>
                </a:solidFill>
              </a:rPr>
              <a:t>'</a:t>
            </a:r>
            <a:r>
              <a:rPr lang="en-US" sz="2800" dirty="0" err="1">
                <a:solidFill>
                  <a:srgbClr val="FFC000"/>
                </a:solidFill>
              </a:rPr>
              <a:t>workerpool</a:t>
            </a:r>
            <a:r>
              <a:rPr lang="en-US" sz="2800" dirty="0">
                <a:solidFill>
                  <a:srgbClr val="FFC000"/>
                </a:solidFill>
              </a:rPr>
              <a:t>'</a:t>
            </a:r>
            <a:r>
              <a:rPr lang="en-US" sz="2800" dirty="0"/>
              <a:t>);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var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pool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workerpool</a:t>
            </a:r>
            <a:r>
              <a:rPr lang="en-US" sz="2800" dirty="0" err="1"/>
              <a:t>.pool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__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dirname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+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'/worker.js’</a:t>
            </a:r>
            <a:r>
              <a:rPr lang="en-US" sz="2800" dirty="0">
                <a:solidFill>
                  <a:schemeClr val="tx2"/>
                </a:solidFill>
              </a:rPr>
              <a:t>);</a:t>
            </a:r>
          </a:p>
          <a:p>
            <a:endParaRPr lang="es-HN" sz="2800" dirty="0">
              <a:solidFill>
                <a:schemeClr val="tx2"/>
              </a:solidFill>
            </a:endParaRPr>
          </a:p>
          <a:p>
            <a:r>
              <a:rPr lang="es-HN" sz="2800" dirty="0" err="1">
                <a:solidFill>
                  <a:schemeClr val="tx2"/>
                </a:solidFill>
              </a:rPr>
              <a:t>function</a:t>
            </a:r>
            <a:r>
              <a:rPr lang="es-HN" sz="2800" dirty="0"/>
              <a:t> test(</a:t>
            </a:r>
            <a:r>
              <a:rPr lang="es-HN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</a:t>
            </a:r>
            <a:r>
              <a:rPr lang="es-HN" sz="2800" dirty="0"/>
              <a:t>) {</a:t>
            </a:r>
          </a:p>
          <a:p>
            <a:r>
              <a:rPr lang="es-HN" sz="2800" dirty="0"/>
              <a:t>	</a:t>
            </a:r>
            <a:r>
              <a:rPr lang="es-HN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pool</a:t>
            </a:r>
            <a:r>
              <a:rPr lang="es-HN" sz="2800" dirty="0" err="1"/>
              <a:t>.exec</a:t>
            </a:r>
            <a:r>
              <a:rPr lang="es-HN" sz="2800" dirty="0"/>
              <a:t>(</a:t>
            </a:r>
            <a:r>
              <a:rPr lang="es-HN" sz="2800" dirty="0">
                <a:solidFill>
                  <a:srgbClr val="FFC000"/>
                </a:solidFill>
              </a:rPr>
              <a:t>'</a:t>
            </a:r>
            <a:r>
              <a:rPr lang="es-HN" sz="2800" dirty="0" err="1">
                <a:solidFill>
                  <a:srgbClr val="FFC000"/>
                </a:solidFill>
              </a:rPr>
              <a:t>infinite_loop</a:t>
            </a:r>
            <a:r>
              <a:rPr lang="es-HN" sz="2800" dirty="0">
                <a:solidFill>
                  <a:srgbClr val="FFC000"/>
                </a:solidFill>
              </a:rPr>
              <a:t>'</a:t>
            </a:r>
            <a:r>
              <a:rPr lang="es-HN" sz="2800" dirty="0"/>
              <a:t>)</a:t>
            </a:r>
          </a:p>
          <a:p>
            <a:r>
              <a:rPr lang="es-HN" sz="2800" dirty="0"/>
              <a:t>		.</a:t>
            </a:r>
            <a:r>
              <a:rPr lang="es-HN" sz="2800" dirty="0" err="1"/>
              <a:t>then</a:t>
            </a:r>
            <a:r>
              <a:rPr lang="es-HN" sz="2800" dirty="0"/>
              <a:t>(</a:t>
            </a:r>
            <a:r>
              <a:rPr lang="es-HN" sz="2800" dirty="0" err="1">
                <a:solidFill>
                  <a:schemeClr val="tx2"/>
                </a:solidFill>
              </a:rPr>
              <a:t>function</a:t>
            </a:r>
            <a:r>
              <a:rPr lang="es-HN" sz="2800" dirty="0"/>
              <a:t> (</a:t>
            </a:r>
            <a:r>
              <a:rPr lang="es-HN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result</a:t>
            </a:r>
            <a:r>
              <a:rPr lang="es-HN" sz="2800" dirty="0"/>
              <a:t>) {</a:t>
            </a:r>
          </a:p>
          <a:p>
            <a:r>
              <a:rPr lang="es-HN" sz="2800" dirty="0"/>
              <a:t>			</a:t>
            </a:r>
            <a:r>
              <a:rPr lang="es-HN" sz="2800" dirty="0">
                <a:solidFill>
                  <a:schemeClr val="accent1">
                    <a:lumMod val="75000"/>
                  </a:schemeClr>
                </a:solidFill>
              </a:rPr>
              <a:t>console</a:t>
            </a:r>
            <a:r>
              <a:rPr lang="es-HN" sz="2800" dirty="0"/>
              <a:t>.log(</a:t>
            </a:r>
            <a:r>
              <a:rPr lang="es-HN" sz="2800" dirty="0">
                <a:solidFill>
                  <a:srgbClr val="FFC000"/>
                </a:solidFill>
              </a:rPr>
              <a:t>'</a:t>
            </a:r>
            <a:r>
              <a:rPr lang="es-HN" sz="2800" dirty="0" err="1">
                <a:solidFill>
                  <a:srgbClr val="FFC000"/>
                </a:solidFill>
              </a:rPr>
              <a:t>Result</a:t>
            </a:r>
            <a:r>
              <a:rPr lang="es-HN" sz="2800" dirty="0">
                <a:solidFill>
                  <a:srgbClr val="FFC000"/>
                </a:solidFill>
              </a:rPr>
              <a:t>: ' </a:t>
            </a:r>
            <a:r>
              <a:rPr lang="es-HN" sz="2800" dirty="0"/>
              <a:t>+ </a:t>
            </a:r>
            <a:r>
              <a:rPr lang="es-HN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result</a:t>
            </a:r>
            <a:r>
              <a:rPr lang="es-HN" sz="2800" dirty="0"/>
              <a:t>);</a:t>
            </a:r>
          </a:p>
          <a:p>
            <a:r>
              <a:rPr lang="es-HN" sz="2800" dirty="0"/>
              <a:t>		})</a:t>
            </a:r>
          </a:p>
          <a:p>
            <a:r>
              <a:rPr lang="es-HN" sz="2800" dirty="0"/>
              <a:t>		.catch(</a:t>
            </a:r>
            <a:r>
              <a:rPr lang="es-HN" sz="2800" dirty="0" err="1">
                <a:solidFill>
                  <a:schemeClr val="tx2"/>
                </a:solidFill>
              </a:rPr>
              <a:t>function</a:t>
            </a:r>
            <a:r>
              <a:rPr lang="es-HN" sz="2800" dirty="0"/>
              <a:t> (</a:t>
            </a:r>
            <a:r>
              <a:rPr lang="es-HN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err</a:t>
            </a:r>
            <a:r>
              <a:rPr lang="es-HN" sz="2800" dirty="0"/>
              <a:t>) {</a:t>
            </a:r>
          </a:p>
          <a:p>
            <a:r>
              <a:rPr lang="es-HN" sz="2800" dirty="0"/>
              <a:t>			</a:t>
            </a:r>
            <a:r>
              <a:rPr lang="es-HN" sz="2800" dirty="0" err="1">
                <a:solidFill>
                  <a:schemeClr val="accent1">
                    <a:lumMod val="75000"/>
                  </a:schemeClr>
                </a:solidFill>
              </a:rPr>
              <a:t>console</a:t>
            </a:r>
            <a:r>
              <a:rPr lang="es-HN" sz="2800" dirty="0" err="1"/>
              <a:t>.error</a:t>
            </a:r>
            <a:r>
              <a:rPr lang="es-HN" sz="2800" dirty="0"/>
              <a:t>(</a:t>
            </a:r>
            <a:r>
              <a:rPr lang="es-HN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err</a:t>
            </a:r>
            <a:r>
              <a:rPr lang="es-HN" sz="2800" dirty="0"/>
              <a:t>);</a:t>
            </a:r>
          </a:p>
          <a:p>
            <a:r>
              <a:rPr lang="es-HN" sz="2800" dirty="0"/>
              <a:t>		});</a:t>
            </a:r>
          </a:p>
          <a:p>
            <a:r>
              <a:rPr lang="es-HN" sz="2800" dirty="0"/>
              <a:t>	</a:t>
            </a:r>
            <a:r>
              <a:rPr lang="es-HN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</a:t>
            </a:r>
            <a:r>
              <a:rPr lang="es-HN" sz="2800" dirty="0" err="1"/>
              <a:t>.status</a:t>
            </a:r>
            <a:r>
              <a:rPr lang="es-HN" sz="2800" dirty="0"/>
              <a:t>(</a:t>
            </a:r>
            <a:r>
              <a:rPr lang="es-HN" sz="2800" dirty="0">
                <a:solidFill>
                  <a:schemeClr val="accent2">
                    <a:lumMod val="75000"/>
                  </a:schemeClr>
                </a:solidFill>
              </a:rPr>
              <a:t>200</a:t>
            </a:r>
            <a:r>
              <a:rPr lang="es-HN" sz="2800" dirty="0"/>
              <a:t>).</a:t>
            </a:r>
            <a:r>
              <a:rPr lang="es-HN" sz="2800" dirty="0" err="1"/>
              <a:t>json</a:t>
            </a:r>
            <a:r>
              <a:rPr lang="es-HN" sz="2800" dirty="0"/>
              <a:t>({});</a:t>
            </a:r>
          </a:p>
          <a:p>
            <a:r>
              <a:rPr lang="es-HN" sz="2800" dirty="0"/>
              <a:t>}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59215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090106" y="4653567"/>
            <a:ext cx="44413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Exporta la función como un </a:t>
            </a:r>
            <a:r>
              <a:rPr lang="es-ES" sz="3200" dirty="0" err="1"/>
              <a:t>worker</a:t>
            </a:r>
            <a:r>
              <a:rPr lang="es-ES" sz="3200" dirty="0"/>
              <a:t>.</a:t>
            </a:r>
            <a:endParaRPr lang="es-HN" sz="3200" dirty="0"/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worker.js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CB308461-EF51-4E9C-AD55-A60BD74FEE49}"/>
              </a:ext>
            </a:extLst>
          </p:cNvPr>
          <p:cNvSpPr/>
          <p:nvPr/>
        </p:nvSpPr>
        <p:spPr>
          <a:xfrm>
            <a:off x="1116012" y="-44510"/>
            <a:ext cx="98382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var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workerpool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require(</a:t>
            </a:r>
            <a:r>
              <a:rPr lang="en-US" sz="2800" dirty="0">
                <a:solidFill>
                  <a:srgbClr val="FFC000"/>
                </a:solidFill>
              </a:rPr>
              <a:t>'</a:t>
            </a:r>
            <a:r>
              <a:rPr lang="en-US" sz="2800" dirty="0" err="1">
                <a:solidFill>
                  <a:srgbClr val="FFC000"/>
                </a:solidFill>
              </a:rPr>
              <a:t>workerpool</a:t>
            </a:r>
            <a:r>
              <a:rPr lang="en-US" sz="2800" dirty="0">
                <a:solidFill>
                  <a:srgbClr val="FFC000"/>
                </a:solidFill>
              </a:rPr>
              <a:t>'</a:t>
            </a:r>
            <a:r>
              <a:rPr lang="en-US" sz="2800" dirty="0"/>
              <a:t>);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function</a:t>
            </a:r>
            <a:r>
              <a:rPr lang="en-US" sz="2800" dirty="0"/>
              <a:t> </a:t>
            </a:r>
            <a:r>
              <a:rPr lang="en-US" sz="2800" dirty="0" err="1"/>
              <a:t>infinite_loop</a:t>
            </a:r>
            <a:r>
              <a:rPr lang="en-US" sz="2800" dirty="0"/>
              <a:t>() {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chemeClr val="tx2"/>
                </a:solidFill>
              </a:rPr>
              <a:t>var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sz="2800" dirty="0"/>
              <a:t>;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tx2"/>
                </a:solidFill>
              </a:rPr>
              <a:t>true</a:t>
            </a:r>
            <a:r>
              <a:rPr lang="en-US" sz="2800" dirty="0"/>
              <a:t>) {</a:t>
            </a:r>
          </a:p>
          <a:p>
            <a:r>
              <a:rPr lang="en-US" sz="2800" dirty="0"/>
              <a:t>		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800" dirty="0"/>
              <a:t>++;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workerpool</a:t>
            </a:r>
            <a:r>
              <a:rPr lang="en-US" sz="2800" dirty="0" err="1"/>
              <a:t>.worker</a:t>
            </a:r>
            <a:r>
              <a:rPr lang="en-US" sz="2800" dirty="0"/>
              <a:t>({</a:t>
            </a:r>
          </a:p>
          <a:p>
            <a:r>
              <a:rPr lang="en-US" sz="2800" dirty="0"/>
              <a:t>	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infinite_loop</a:t>
            </a:r>
            <a:r>
              <a:rPr lang="en-US" sz="2800" dirty="0"/>
              <a:t>: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infinite_loop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/>
              <a:t>});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9F11061-A282-4764-9565-6116FD7E093B}"/>
              </a:ext>
            </a:extLst>
          </p:cNvPr>
          <p:cNvSpPr/>
          <p:nvPr/>
        </p:nvSpPr>
        <p:spPr>
          <a:xfrm>
            <a:off x="6090107" y="2185988"/>
            <a:ext cx="4441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HN" sz="3200" dirty="0"/>
              <a:t>Ejecuta un bucle infinito.</a:t>
            </a:r>
          </a:p>
        </p:txBody>
      </p:sp>
    </p:spTree>
    <p:extLst>
      <p:ext uri="{BB962C8B-B14F-4D97-AF65-F5344CB8AC3E}">
        <p14:creationId xmlns:p14="http://schemas.microsoft.com/office/powerpoint/2010/main" val="196629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7042604" y="3136611"/>
            <a:ext cx="4441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HN" sz="3200" dirty="0"/>
              <a:t>Sin iniciar procesos.</a:t>
            </a:r>
            <a:endParaRPr lang="es-ES" sz="3200" dirty="0"/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 err="1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HN" sz="4800" dirty="0" err="1">
                <a:solidFill>
                  <a:schemeClr val="tx2">
                    <a:lumMod val="75000"/>
                  </a:schemeClr>
                </a:solidFill>
              </a:rPr>
              <a:t>MAnager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EB0A8F-5D9F-4D63-A6C3-4724075A5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2" y="1142688"/>
            <a:ext cx="5903533" cy="45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48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 err="1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HN" sz="4800" dirty="0" err="1">
                <a:solidFill>
                  <a:schemeClr val="tx2">
                    <a:lumMod val="75000"/>
                  </a:schemeClr>
                </a:solidFill>
              </a:rPr>
              <a:t>MAnager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EB0A8F-5D9F-4D63-A6C3-4724075A5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9" y="1142688"/>
            <a:ext cx="5861358" cy="4572624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B2539F5F-1110-4B5C-BC86-E9CC948618A2}"/>
              </a:ext>
            </a:extLst>
          </p:cNvPr>
          <p:cNvSpPr/>
          <p:nvPr/>
        </p:nvSpPr>
        <p:spPr>
          <a:xfrm>
            <a:off x="7042604" y="3136611"/>
            <a:ext cx="4441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HN" sz="3200" dirty="0"/>
              <a:t>1 proceso iniciado.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95095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 err="1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HN" sz="4800" dirty="0" err="1">
                <a:solidFill>
                  <a:schemeClr val="tx2">
                    <a:lumMod val="75000"/>
                  </a:schemeClr>
                </a:solidFill>
              </a:rPr>
              <a:t>MAnager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EB0A8F-5D9F-4D63-A6C3-4724075A5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9" y="1150633"/>
            <a:ext cx="5861358" cy="4556733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AA30D4FC-957E-40D0-9C4F-48B6444CBA85}"/>
              </a:ext>
            </a:extLst>
          </p:cNvPr>
          <p:cNvSpPr/>
          <p:nvPr/>
        </p:nvSpPr>
        <p:spPr>
          <a:xfrm>
            <a:off x="7042604" y="3136611"/>
            <a:ext cx="4441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HN" sz="3200" dirty="0"/>
              <a:t>2 procesos iniciados.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083622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 err="1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HN" sz="4800" dirty="0" err="1">
                <a:solidFill>
                  <a:schemeClr val="tx2">
                    <a:lumMod val="75000"/>
                  </a:schemeClr>
                </a:solidFill>
              </a:rPr>
              <a:t>MAnager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EB0A8F-5D9F-4D63-A6C3-4724075A5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00" y="1150633"/>
            <a:ext cx="5858656" cy="4556733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96BBE68E-553A-42A6-88AB-2D4AFB3E1D1C}"/>
              </a:ext>
            </a:extLst>
          </p:cNvPr>
          <p:cNvSpPr/>
          <p:nvPr/>
        </p:nvSpPr>
        <p:spPr>
          <a:xfrm>
            <a:off x="7042604" y="3136611"/>
            <a:ext cx="4441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HN" sz="3200" dirty="0"/>
              <a:t>3 procesos iniciados.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233116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B18AB9E-D421-4959-BD38-BF0E91B34674}"/>
              </a:ext>
            </a:extLst>
          </p:cNvPr>
          <p:cNvSpPr/>
          <p:nvPr/>
        </p:nvSpPr>
        <p:spPr>
          <a:xfrm>
            <a:off x="1729900" y="1529977"/>
            <a:ext cx="36599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{</a:t>
            </a:r>
          </a:p>
          <a:p>
            <a:r>
              <a:rPr lang="es-ES" sz="3200" dirty="0"/>
              <a:t>	id: </a:t>
            </a:r>
            <a:r>
              <a:rPr lang="es-E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s-ES" sz="3200" dirty="0"/>
              <a:t>,</a:t>
            </a:r>
          </a:p>
          <a:p>
            <a:r>
              <a:rPr lang="es-ES" sz="3200" dirty="0"/>
              <a:t>	</a:t>
            </a:r>
            <a:r>
              <a:rPr lang="es-ES" sz="3200" dirty="0" err="1"/>
              <a:t>currency</a:t>
            </a:r>
            <a:r>
              <a:rPr lang="es-ES" sz="3200" dirty="0"/>
              <a:t>: </a:t>
            </a:r>
            <a:r>
              <a:rPr lang="es-ES" sz="32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endParaRPr lang="es-ES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sz="3200" dirty="0"/>
              <a:t>	symbol: </a:t>
            </a:r>
            <a:r>
              <a:rPr lang="es-ES" sz="32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s-ES" sz="3200" dirty="0"/>
              <a:t>,</a:t>
            </a:r>
          </a:p>
          <a:p>
            <a:r>
              <a:rPr lang="es-ES" sz="3200" dirty="0"/>
              <a:t>	</a:t>
            </a:r>
            <a:r>
              <a:rPr lang="es-ES" sz="3200" dirty="0" err="1"/>
              <a:t>description</a:t>
            </a:r>
            <a:r>
              <a:rPr lang="es-ES" sz="3200" dirty="0"/>
              <a:t>: </a:t>
            </a:r>
            <a:r>
              <a:rPr lang="es-ES" sz="32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s-ES" sz="3200" dirty="0"/>
              <a:t>,</a:t>
            </a:r>
          </a:p>
          <a:p>
            <a:r>
              <a:rPr lang="es-ES" sz="3200" dirty="0"/>
              <a:t>	created_at: </a:t>
            </a:r>
            <a:r>
              <a:rPr lang="es-E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s-ES" sz="3200" dirty="0"/>
              <a:t>,</a:t>
            </a:r>
          </a:p>
          <a:p>
            <a:r>
              <a:rPr lang="es-ES" sz="3200" dirty="0"/>
              <a:t>	updated_at: </a:t>
            </a:r>
            <a:r>
              <a:rPr lang="es-E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</a:p>
          <a:p>
            <a:r>
              <a:rPr lang="es-ES" sz="32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35512" y="2890390"/>
            <a:ext cx="44413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las monedas guardadas.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A770636-CF0A-4B97-98A1-975C3C760380}"/>
              </a:ext>
            </a:extLst>
          </p:cNvPr>
          <p:cNvSpPr/>
          <p:nvPr/>
        </p:nvSpPr>
        <p:spPr>
          <a:xfrm>
            <a:off x="7480912" y="6053049"/>
            <a:ext cx="39810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/get_currencies</a:t>
            </a:r>
          </a:p>
        </p:txBody>
      </p:sp>
    </p:spTree>
    <p:extLst>
      <p:ext uri="{BB962C8B-B14F-4D97-AF65-F5344CB8AC3E}">
        <p14:creationId xmlns:p14="http://schemas.microsoft.com/office/powerpoint/2010/main" val="56047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 err="1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HN" sz="4800" dirty="0" err="1">
                <a:solidFill>
                  <a:schemeClr val="tx2">
                    <a:lumMod val="75000"/>
                  </a:schemeClr>
                </a:solidFill>
              </a:rPr>
              <a:t>MAnager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EB0A8F-5D9F-4D63-A6C3-4724075A5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51" y="1150633"/>
            <a:ext cx="5721753" cy="4556733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4D399D08-72D7-48BB-87C4-CD8A7043E3AF}"/>
              </a:ext>
            </a:extLst>
          </p:cNvPr>
          <p:cNvSpPr/>
          <p:nvPr/>
        </p:nvSpPr>
        <p:spPr>
          <a:xfrm>
            <a:off x="7042604" y="3136611"/>
            <a:ext cx="4441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HN" sz="3200" dirty="0"/>
              <a:t>4 procesos iniciados.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737508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FAEC4D-26ED-4089-8FA0-FD1196228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911581"/>
            <a:ext cx="6858000" cy="1097805"/>
          </a:xfrm>
        </p:spPr>
        <p:txBody>
          <a:bodyPr>
            <a:normAutofit/>
          </a:bodyPr>
          <a:lstStyle/>
          <a:p>
            <a:pPr algn="ctr"/>
            <a:r>
              <a:rPr lang="es-HN" sz="66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RRHH</a:t>
            </a:r>
            <a:endParaRPr lang="es-ES" sz="6600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4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2148974" y="5415909"/>
            <a:ext cx="78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Validación de la existencia de la Base de Datos y las respectivas tablas.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SERVER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C8EB08-8100-479C-89B6-5929F1B03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3" y="833214"/>
            <a:ext cx="10400583" cy="4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48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-176710" y="3256106"/>
            <a:ext cx="78940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Diseño de la Base de Datos.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DB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CC8EAE-25C7-4FB9-B723-EBE2F820D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74" y="92796"/>
            <a:ext cx="6143185" cy="66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23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B18AB9E-D421-4959-BD38-BF0E91B34674}"/>
              </a:ext>
            </a:extLst>
          </p:cNvPr>
          <p:cNvSpPr/>
          <p:nvPr/>
        </p:nvSpPr>
        <p:spPr>
          <a:xfrm>
            <a:off x="1707108" y="2151728"/>
            <a:ext cx="43626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dirty="0"/>
              <a:t>        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33518" y="2890391"/>
            <a:ext cx="44413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información de las entidades.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A770636-CF0A-4B97-98A1-975C3C760380}"/>
              </a:ext>
            </a:extLst>
          </p:cNvPr>
          <p:cNvSpPr/>
          <p:nvPr/>
        </p:nvSpPr>
        <p:spPr>
          <a:xfrm>
            <a:off x="7108245" y="6053049"/>
            <a:ext cx="43850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s-ES" sz="4800" dirty="0" err="1">
                <a:solidFill>
                  <a:schemeClr val="tx2">
                    <a:lumMod val="50000"/>
                  </a:schemeClr>
                </a:solidFill>
              </a:rPr>
              <a:t>get_asc_entities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77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B18AB9E-D421-4959-BD38-BF0E91B34674}"/>
              </a:ext>
            </a:extLst>
          </p:cNvPr>
          <p:cNvSpPr/>
          <p:nvPr/>
        </p:nvSpPr>
        <p:spPr>
          <a:xfrm>
            <a:off x="1707107" y="1659285"/>
            <a:ext cx="49391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dirty="0"/>
              <a:t>        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id_branch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branch_name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33518" y="2397949"/>
            <a:ext cx="4441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información de las ramificaciones y sus respectivos ascendientes.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A770636-CF0A-4B97-98A1-975C3C760380}"/>
              </a:ext>
            </a:extLst>
          </p:cNvPr>
          <p:cNvSpPr/>
          <p:nvPr/>
        </p:nvSpPr>
        <p:spPr>
          <a:xfrm>
            <a:off x="6651041" y="6053049"/>
            <a:ext cx="48845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s-ES" sz="4800" dirty="0" err="1">
                <a:solidFill>
                  <a:schemeClr val="tx2">
                    <a:lumMod val="50000"/>
                  </a:schemeClr>
                </a:solidFill>
              </a:rPr>
              <a:t>get_asc_branches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2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B18AB9E-D421-4959-BD38-BF0E91B34674}"/>
              </a:ext>
            </a:extLst>
          </p:cNvPr>
          <p:cNvSpPr/>
          <p:nvPr/>
        </p:nvSpPr>
        <p:spPr>
          <a:xfrm>
            <a:off x="808037" y="1166843"/>
            <a:ext cx="58382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dirty="0"/>
              <a:t>        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id_branch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branch_name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 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id_branch_office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branch_office_name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33518" y="2644170"/>
            <a:ext cx="4441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información de las sucursales y sus respectivos ascendientes.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A770636-CF0A-4B97-98A1-975C3C760380}"/>
              </a:ext>
            </a:extLst>
          </p:cNvPr>
          <p:cNvSpPr/>
          <p:nvPr/>
        </p:nvSpPr>
        <p:spPr>
          <a:xfrm>
            <a:off x="5266374" y="6053049"/>
            <a:ext cx="62823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s-ES" sz="4800" dirty="0" err="1">
                <a:solidFill>
                  <a:schemeClr val="tx2">
                    <a:lumMod val="50000"/>
                  </a:schemeClr>
                </a:solidFill>
              </a:rPr>
              <a:t>get_asc_branch_offices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37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B18AB9E-D421-4959-BD38-BF0E91B34674}"/>
              </a:ext>
            </a:extLst>
          </p:cNvPr>
          <p:cNvSpPr/>
          <p:nvPr/>
        </p:nvSpPr>
        <p:spPr>
          <a:xfrm>
            <a:off x="808037" y="674400"/>
            <a:ext cx="583824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dirty="0"/>
              <a:t>        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id_branch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branch_name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 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id_branch_office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branch_office_name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id_department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department_name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33518" y="2397949"/>
            <a:ext cx="4441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información de los departamentos y sus respectivos ascendientes.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A770636-CF0A-4B97-98A1-975C3C760380}"/>
              </a:ext>
            </a:extLst>
          </p:cNvPr>
          <p:cNvSpPr/>
          <p:nvPr/>
        </p:nvSpPr>
        <p:spPr>
          <a:xfrm>
            <a:off x="5710516" y="6053049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s-ES" sz="4800" dirty="0" err="1">
                <a:solidFill>
                  <a:schemeClr val="tx2">
                    <a:lumMod val="50000"/>
                  </a:schemeClr>
                </a:solidFill>
              </a:rPr>
              <a:t>get_asc_departments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3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B18AB9E-D421-4959-BD38-BF0E91B34674}"/>
              </a:ext>
            </a:extLst>
          </p:cNvPr>
          <p:cNvSpPr/>
          <p:nvPr/>
        </p:nvSpPr>
        <p:spPr>
          <a:xfrm>
            <a:off x="808037" y="181958"/>
            <a:ext cx="583824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dirty="0"/>
              <a:t>        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id_branch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branch_name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 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id_branch_office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branch_office_name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id_department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department_name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 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id_employee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employee_name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33518" y="2397949"/>
            <a:ext cx="4441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información de los empleados y sus respectivos ascendientes.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A770636-CF0A-4B97-98A1-975C3C760380}"/>
              </a:ext>
            </a:extLst>
          </p:cNvPr>
          <p:cNvSpPr/>
          <p:nvPr/>
        </p:nvSpPr>
        <p:spPr>
          <a:xfrm>
            <a:off x="6193838" y="6053049"/>
            <a:ext cx="5296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s-ES" sz="4800" dirty="0" err="1">
                <a:solidFill>
                  <a:schemeClr val="tx2">
                    <a:lumMod val="50000"/>
                  </a:schemeClr>
                </a:solidFill>
              </a:rPr>
              <a:t>get_asc_employees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96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B18AB9E-D421-4959-BD38-BF0E91B34674}"/>
              </a:ext>
            </a:extLst>
          </p:cNvPr>
          <p:cNvSpPr/>
          <p:nvPr/>
        </p:nvSpPr>
        <p:spPr>
          <a:xfrm>
            <a:off x="808037" y="428179"/>
            <a:ext cx="58382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3200" dirty="0"/>
              <a:t>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/>
              <a:t>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/>
              <a:t>branches: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Array&lt;JSON&gt;</a:t>
            </a:r>
          </a:p>
          <a:p>
            <a:r>
              <a:rPr lang="en-US" sz="3200" dirty="0"/>
              <a:t>            {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en-US" sz="3200" dirty="0"/>
              <a:t>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en-US" sz="3200" dirty="0"/>
              <a:t>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en-US" sz="3200" dirty="0"/>
              <a:t>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        </a:t>
            </a:r>
            <a:r>
              <a:rPr lang="en-US" sz="3200" dirty="0" err="1"/>
              <a:t>id_entity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US" sz="3200" dirty="0"/>
              <a:t>}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33518" y="2397949"/>
            <a:ext cx="4441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información de las entidades y sus respectivas ramificaciones.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A770636-CF0A-4B97-98A1-975C3C760380}"/>
              </a:ext>
            </a:extLst>
          </p:cNvPr>
          <p:cNvSpPr/>
          <p:nvPr/>
        </p:nvSpPr>
        <p:spPr>
          <a:xfrm>
            <a:off x="6820855" y="6053049"/>
            <a:ext cx="46928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s-ES" sz="4800" dirty="0" err="1">
                <a:solidFill>
                  <a:schemeClr val="tx2">
                    <a:lumMod val="50000"/>
                  </a:schemeClr>
                </a:solidFill>
              </a:rPr>
              <a:t>get_desc_entities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3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92D80EE-E28E-467F-A419-044C7EDD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9874570" y="2749507"/>
            <a:ext cx="3921488" cy="1066798"/>
          </a:xfrm>
        </p:spPr>
        <p:txBody>
          <a:bodyPr>
            <a:normAutofit/>
          </a:bodyPr>
          <a:lstStyle/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30408" y="2524846"/>
            <a:ext cx="4441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tasa de cambio actual en Dólares (</a:t>
            </a:r>
            <a:r>
              <a:rPr lang="es-ES" sz="3200" dirty="0" err="1"/>
              <a:t>usd</a:t>
            </a:r>
            <a:r>
              <a:rPr lang="es-ES" sz="3200" dirty="0"/>
              <a:t>), Euros (</a:t>
            </a:r>
            <a:r>
              <a:rPr lang="es-ES" sz="3200" dirty="0" err="1"/>
              <a:t>eur</a:t>
            </a:r>
            <a:r>
              <a:rPr lang="es-ES" sz="3200" dirty="0"/>
              <a:t>) y Lempiras (</a:t>
            </a:r>
            <a:r>
              <a:rPr lang="es-ES" sz="3200" dirty="0" err="1"/>
              <a:t>hnl</a:t>
            </a:r>
            <a:r>
              <a:rPr lang="es-ES" sz="3200" dirty="0"/>
              <a:t>).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D5BB489-B376-4165-84EA-7BD3E6C8D8E3}"/>
              </a:ext>
            </a:extLst>
          </p:cNvPr>
          <p:cNvSpPr/>
          <p:nvPr/>
        </p:nvSpPr>
        <p:spPr>
          <a:xfrm>
            <a:off x="1755368" y="428177"/>
            <a:ext cx="43819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dirty="0"/>
              <a:t>	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id_currency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eur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usd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hnl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	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dirty="0"/>
              <a:t>	updated_at: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dirty="0"/>
              <a:t>	currency: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symbol: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description: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</a:p>
          <a:p>
            <a:r>
              <a:rPr lang="en-US" sz="3200" dirty="0"/>
              <a:t>}</a:t>
            </a:r>
            <a:endParaRPr lang="es-ES" sz="3200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D8F47D2-2C72-4F2F-9AE0-EB7979596747}"/>
              </a:ext>
            </a:extLst>
          </p:cNvPr>
          <p:cNvSpPr/>
          <p:nvPr/>
        </p:nvSpPr>
        <p:spPr>
          <a:xfrm>
            <a:off x="4280519" y="6053049"/>
            <a:ext cx="72524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s-ES" sz="4800" dirty="0" err="1">
                <a:solidFill>
                  <a:schemeClr val="tx2">
                    <a:lumMod val="50000"/>
                  </a:schemeClr>
                </a:solidFill>
              </a:rPr>
              <a:t>get_current_exchange_rate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67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B18AB9E-D421-4959-BD38-BF0E91B34674}"/>
              </a:ext>
            </a:extLst>
          </p:cNvPr>
          <p:cNvSpPr/>
          <p:nvPr/>
        </p:nvSpPr>
        <p:spPr>
          <a:xfrm>
            <a:off x="808037" y="181958"/>
            <a:ext cx="639064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3200" dirty="0"/>
              <a:t>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/>
              <a:t>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 err="1"/>
              <a:t>id_entity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branch_offices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Array&lt;JSON&gt;</a:t>
            </a:r>
          </a:p>
          <a:p>
            <a:r>
              <a:rPr lang="en-US" sz="3200" dirty="0"/>
              <a:t>            {</a:t>
            </a:r>
          </a:p>
          <a:p>
            <a:r>
              <a:rPr lang="en-US" sz="3200" dirty="0"/>
              <a:t>                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        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        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        </a:t>
            </a:r>
            <a:r>
              <a:rPr lang="en-US" sz="3200" dirty="0" err="1"/>
              <a:t>id_branch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</a:p>
          <a:p>
            <a:r>
              <a:rPr lang="en-US" sz="3200" dirty="0"/>
              <a:t>            }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33518" y="2397949"/>
            <a:ext cx="4441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información de las ramificaciones y sus respectivas sucursales.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A770636-CF0A-4B97-98A1-975C3C760380}"/>
              </a:ext>
            </a:extLst>
          </p:cNvPr>
          <p:cNvSpPr/>
          <p:nvPr/>
        </p:nvSpPr>
        <p:spPr>
          <a:xfrm>
            <a:off x="6285273" y="6053049"/>
            <a:ext cx="51923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s-ES" sz="4800" dirty="0" err="1">
                <a:solidFill>
                  <a:schemeClr val="tx2">
                    <a:lumMod val="50000"/>
                  </a:schemeClr>
                </a:solidFill>
              </a:rPr>
              <a:t>get_desc_branches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64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B18AB9E-D421-4959-BD38-BF0E91B34674}"/>
              </a:ext>
            </a:extLst>
          </p:cNvPr>
          <p:cNvSpPr/>
          <p:nvPr/>
        </p:nvSpPr>
        <p:spPr>
          <a:xfrm>
            <a:off x="808037" y="181958"/>
            <a:ext cx="639064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3200" dirty="0"/>
              <a:t>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/>
              <a:t>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id_branch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departments: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Array&lt;JSON&gt;</a:t>
            </a:r>
          </a:p>
          <a:p>
            <a:r>
              <a:rPr lang="en-US" sz="3200" dirty="0"/>
              <a:t>            {</a:t>
            </a:r>
          </a:p>
          <a:p>
            <a:r>
              <a:rPr lang="en-US" sz="3200" dirty="0"/>
              <a:t>                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        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        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        </a:t>
            </a:r>
            <a:r>
              <a:rPr lang="en-US" sz="3200" dirty="0" err="1"/>
              <a:t>id_branch_office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</a:p>
          <a:p>
            <a:r>
              <a:rPr lang="en-US" sz="3200" dirty="0"/>
              <a:t>            }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33518" y="2397949"/>
            <a:ext cx="4441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información de las sucursales y sus respectivos departamentos.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A770636-CF0A-4B97-98A1-975C3C760380}"/>
              </a:ext>
            </a:extLst>
          </p:cNvPr>
          <p:cNvSpPr/>
          <p:nvPr/>
        </p:nvSpPr>
        <p:spPr>
          <a:xfrm>
            <a:off x="4926731" y="6053049"/>
            <a:ext cx="65901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s-ES" sz="4800" dirty="0" err="1">
                <a:solidFill>
                  <a:schemeClr val="tx2">
                    <a:lumMod val="50000"/>
                  </a:schemeClr>
                </a:solidFill>
              </a:rPr>
              <a:t>get_desc_branch_offices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1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B18AB9E-D421-4959-BD38-BF0E91B34674}"/>
              </a:ext>
            </a:extLst>
          </p:cNvPr>
          <p:cNvSpPr/>
          <p:nvPr/>
        </p:nvSpPr>
        <p:spPr>
          <a:xfrm>
            <a:off x="808037" y="181958"/>
            <a:ext cx="639064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3200" dirty="0"/>
              <a:t>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/>
              <a:t>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id_branch_office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employees: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Array&lt;JSON&gt;</a:t>
            </a:r>
          </a:p>
          <a:p>
            <a:r>
              <a:rPr lang="en-US" sz="3200" dirty="0"/>
              <a:t>            {</a:t>
            </a:r>
          </a:p>
          <a:p>
            <a:r>
              <a:rPr lang="en-US" sz="3200" dirty="0"/>
              <a:t>                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        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        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        </a:t>
            </a:r>
            <a:r>
              <a:rPr lang="en-US" sz="3200" dirty="0" err="1"/>
              <a:t>id_department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</a:p>
          <a:p>
            <a:r>
              <a:rPr lang="en-US" sz="3200" dirty="0"/>
              <a:t>            }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33518" y="2397949"/>
            <a:ext cx="4441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información de los departamentos y sus respectivos empleados.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A770636-CF0A-4B97-98A1-975C3C760380}"/>
              </a:ext>
            </a:extLst>
          </p:cNvPr>
          <p:cNvSpPr/>
          <p:nvPr/>
        </p:nvSpPr>
        <p:spPr>
          <a:xfrm>
            <a:off x="5449244" y="6053049"/>
            <a:ext cx="60708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s-ES" sz="4800" dirty="0" err="1">
                <a:solidFill>
                  <a:schemeClr val="tx2">
                    <a:lumMod val="50000"/>
                  </a:schemeClr>
                </a:solidFill>
              </a:rPr>
              <a:t>get_desc_departments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89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B18AB9E-D421-4959-BD38-BF0E91B34674}"/>
              </a:ext>
            </a:extLst>
          </p:cNvPr>
          <p:cNvSpPr/>
          <p:nvPr/>
        </p:nvSpPr>
        <p:spPr>
          <a:xfrm>
            <a:off x="808037" y="1905506"/>
            <a:ext cx="63906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3200" dirty="0"/>
              <a:t>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3200" dirty="0"/>
              <a:t>name: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id_department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endParaRPr lang="en-US" sz="3200" dirty="0"/>
          </a:p>
          <a:p>
            <a:r>
              <a:rPr lang="en-US" sz="32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33518" y="2890391"/>
            <a:ext cx="44413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información de los empleados.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A770636-CF0A-4B97-98A1-975C3C760380}"/>
              </a:ext>
            </a:extLst>
          </p:cNvPr>
          <p:cNvSpPr/>
          <p:nvPr/>
        </p:nvSpPr>
        <p:spPr>
          <a:xfrm>
            <a:off x="5449244" y="6053049"/>
            <a:ext cx="56043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s-ES" sz="4800" dirty="0" err="1">
                <a:solidFill>
                  <a:schemeClr val="tx2">
                    <a:lumMod val="50000"/>
                  </a:schemeClr>
                </a:solidFill>
              </a:rPr>
              <a:t>get_desc_employees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68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92D80EE-E28E-467F-A419-044C7EDD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9874570" y="2749507"/>
            <a:ext cx="3921488" cy="1066798"/>
          </a:xfrm>
        </p:spPr>
        <p:txBody>
          <a:bodyPr>
            <a:normAutofit/>
          </a:bodyPr>
          <a:lstStyle/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23927" y="2392142"/>
            <a:ext cx="4441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tasa de cambio de la </a:t>
            </a:r>
            <a:r>
              <a:rPr lang="es-ES" sz="3200" u="sng" dirty="0"/>
              <a:t>fecha</a:t>
            </a:r>
            <a:r>
              <a:rPr lang="es-ES" sz="3200" dirty="0"/>
              <a:t> en Dólares (</a:t>
            </a:r>
            <a:r>
              <a:rPr lang="es-ES" sz="3200" dirty="0" err="1"/>
              <a:t>usd</a:t>
            </a:r>
            <a:r>
              <a:rPr lang="es-ES" sz="3200" dirty="0"/>
              <a:t>), Euros (</a:t>
            </a:r>
            <a:r>
              <a:rPr lang="es-ES" sz="3200" dirty="0" err="1"/>
              <a:t>eur</a:t>
            </a:r>
            <a:r>
              <a:rPr lang="es-ES" sz="3200" dirty="0"/>
              <a:t>) y Lempiras (</a:t>
            </a:r>
            <a:r>
              <a:rPr lang="es-ES" sz="3200" dirty="0" err="1"/>
              <a:t>hnl</a:t>
            </a:r>
            <a:r>
              <a:rPr lang="es-ES" sz="3200" dirty="0"/>
              <a:t>).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D5BB489-B376-4165-84EA-7BD3E6C8D8E3}"/>
              </a:ext>
            </a:extLst>
          </p:cNvPr>
          <p:cNvSpPr/>
          <p:nvPr/>
        </p:nvSpPr>
        <p:spPr>
          <a:xfrm>
            <a:off x="1899036" y="433606"/>
            <a:ext cx="43819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dirty="0"/>
              <a:t>	id: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id_currency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eur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usd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hnl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	created_at: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3200" dirty="0"/>
              <a:t>,</a:t>
            </a:r>
          </a:p>
          <a:p>
            <a:r>
              <a:rPr lang="en-US" sz="3200" dirty="0"/>
              <a:t>	currency: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symbol: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description: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</a:p>
          <a:p>
            <a:r>
              <a:rPr lang="en-US" sz="3200" dirty="0"/>
              <a:t>}</a:t>
            </a:r>
            <a:endParaRPr lang="es-ES" sz="3200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D8F47D2-2C72-4F2F-9AE0-EB7979596747}"/>
              </a:ext>
            </a:extLst>
          </p:cNvPr>
          <p:cNvSpPr/>
          <p:nvPr/>
        </p:nvSpPr>
        <p:spPr>
          <a:xfrm>
            <a:off x="4845293" y="6053049"/>
            <a:ext cx="66433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s-ES" sz="4800" dirty="0" err="1">
                <a:solidFill>
                  <a:schemeClr val="tx2">
                    <a:lumMod val="50000"/>
                  </a:schemeClr>
                </a:solidFill>
              </a:rPr>
              <a:t>get_past_exchange_rate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41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92D80EE-E28E-467F-A419-044C7EDD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9874570" y="2749507"/>
            <a:ext cx="3921488" cy="1066798"/>
          </a:xfrm>
        </p:spPr>
        <p:txBody>
          <a:bodyPr>
            <a:normAutofit/>
          </a:bodyPr>
          <a:lstStyle/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23927" y="2392142"/>
            <a:ext cx="4441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conversión actual en Dólares (</a:t>
            </a:r>
            <a:r>
              <a:rPr lang="es-ES" sz="3200" dirty="0" err="1"/>
              <a:t>usd</a:t>
            </a:r>
            <a:r>
              <a:rPr lang="es-ES" sz="3200" dirty="0"/>
              <a:t>), Euros (</a:t>
            </a:r>
            <a:r>
              <a:rPr lang="es-ES" sz="3200" dirty="0" err="1"/>
              <a:t>eur</a:t>
            </a:r>
            <a:r>
              <a:rPr lang="es-ES" sz="3200" dirty="0"/>
              <a:t>) y Lempiras (</a:t>
            </a:r>
            <a:r>
              <a:rPr lang="es-ES" sz="3200" dirty="0" err="1"/>
              <a:t>hnl</a:t>
            </a:r>
            <a:r>
              <a:rPr lang="es-ES" sz="3200" dirty="0"/>
              <a:t>).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D8F47D2-2C72-4F2F-9AE0-EB7979596747}"/>
              </a:ext>
            </a:extLst>
          </p:cNvPr>
          <p:cNvSpPr/>
          <p:nvPr/>
        </p:nvSpPr>
        <p:spPr>
          <a:xfrm>
            <a:off x="851515" y="6053049"/>
            <a:ext cx="10785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sz="4800" dirty="0" err="1">
                <a:solidFill>
                  <a:schemeClr val="tx2">
                    <a:lumMod val="50000"/>
                  </a:schemeClr>
                </a:solidFill>
              </a:rPr>
              <a:t>get_current_exchange_rate_convert_local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ADA43E2-40FE-46AD-9035-B06B97146327}"/>
              </a:ext>
            </a:extLst>
          </p:cNvPr>
          <p:cNvSpPr/>
          <p:nvPr/>
        </p:nvSpPr>
        <p:spPr>
          <a:xfrm>
            <a:off x="1899035" y="433604"/>
            <a:ext cx="43819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eur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eur_literal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usd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usd_literal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hnl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hnl_literal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	currency: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symbol: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description: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4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B18AB9E-D421-4959-BD38-BF0E91B34674}"/>
              </a:ext>
            </a:extLst>
          </p:cNvPr>
          <p:cNvSpPr/>
          <p:nvPr/>
        </p:nvSpPr>
        <p:spPr>
          <a:xfrm>
            <a:off x="1729900" y="1530287"/>
            <a:ext cx="36599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dirty="0"/>
              <a:t>	value: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	literal: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currency: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symbol: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description: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</a:p>
          <a:p>
            <a:r>
              <a:rPr lang="en-US" sz="3200" dirty="0"/>
              <a:t>}</a:t>
            </a:r>
          </a:p>
          <a:p>
            <a:endParaRPr lang="es-ES" sz="32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11700" y="2397947"/>
            <a:ext cx="4441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tasa de cambio actual  en la moneda final especificada.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A770636-CF0A-4B97-98A1-975C3C760380}"/>
              </a:ext>
            </a:extLst>
          </p:cNvPr>
          <p:cNvSpPr/>
          <p:nvPr/>
        </p:nvSpPr>
        <p:spPr>
          <a:xfrm>
            <a:off x="2209663" y="6053049"/>
            <a:ext cx="9538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sz="4800" dirty="0" err="1">
                <a:solidFill>
                  <a:schemeClr val="tx2">
                    <a:lumMod val="50000"/>
                  </a:schemeClr>
                </a:solidFill>
              </a:rPr>
              <a:t>get_current_exchange_rate_convert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7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92D80EE-E28E-467F-A419-044C7EDD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9874570" y="2749507"/>
            <a:ext cx="3921488" cy="1066798"/>
          </a:xfrm>
        </p:spPr>
        <p:txBody>
          <a:bodyPr>
            <a:normAutofit/>
          </a:bodyPr>
          <a:lstStyle/>
          <a:p>
            <a:pPr algn="ctr"/>
            <a:r>
              <a:rPr lang="es-HN" sz="4800" dirty="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70743" y="2251854"/>
            <a:ext cx="4441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conversión en Dólares (</a:t>
            </a:r>
            <a:r>
              <a:rPr lang="es-ES" sz="3200" dirty="0" err="1"/>
              <a:t>usd</a:t>
            </a:r>
            <a:r>
              <a:rPr lang="es-ES" sz="3200" dirty="0"/>
              <a:t>), Euros (</a:t>
            </a:r>
            <a:r>
              <a:rPr lang="es-ES" sz="3200" dirty="0" err="1"/>
              <a:t>eur</a:t>
            </a:r>
            <a:r>
              <a:rPr lang="es-ES" sz="3200" dirty="0"/>
              <a:t>) y Lempiras (</a:t>
            </a:r>
            <a:r>
              <a:rPr lang="es-ES" sz="3200" dirty="0" err="1"/>
              <a:t>hnl</a:t>
            </a:r>
            <a:r>
              <a:rPr lang="es-ES" sz="3200" dirty="0"/>
              <a:t>) de la </a:t>
            </a:r>
            <a:r>
              <a:rPr lang="es-ES" sz="3200" u="sng" dirty="0"/>
              <a:t>fecha</a:t>
            </a:r>
            <a:r>
              <a:rPr lang="es-ES" sz="3200" dirty="0"/>
              <a:t>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D8F47D2-2C72-4F2F-9AE0-EB7979596747}"/>
              </a:ext>
            </a:extLst>
          </p:cNvPr>
          <p:cNvSpPr/>
          <p:nvPr/>
        </p:nvSpPr>
        <p:spPr>
          <a:xfrm>
            <a:off x="1335607" y="6053049"/>
            <a:ext cx="10176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sz="4800" dirty="0" err="1">
                <a:solidFill>
                  <a:schemeClr val="tx2">
                    <a:lumMod val="50000"/>
                  </a:schemeClr>
                </a:solidFill>
              </a:rPr>
              <a:t>get_past_exchange_rate_convert_local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ADA43E2-40FE-46AD-9035-B06B97146327}"/>
              </a:ext>
            </a:extLst>
          </p:cNvPr>
          <p:cNvSpPr/>
          <p:nvPr/>
        </p:nvSpPr>
        <p:spPr>
          <a:xfrm>
            <a:off x="1899035" y="433604"/>
            <a:ext cx="43819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eur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eur_literal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usd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usd_literal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hnl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hnl_literal</a:t>
            </a:r>
            <a:r>
              <a:rPr lang="en-US" sz="3200" dirty="0"/>
              <a:t>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	currency: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symbol: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description: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923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2B18AB9E-D421-4959-BD38-BF0E91B34674}"/>
              </a:ext>
            </a:extLst>
          </p:cNvPr>
          <p:cNvSpPr/>
          <p:nvPr/>
        </p:nvSpPr>
        <p:spPr>
          <a:xfrm>
            <a:off x="1729900" y="1530287"/>
            <a:ext cx="36599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{</a:t>
            </a:r>
          </a:p>
          <a:p>
            <a:r>
              <a:rPr lang="en-US" sz="3200" dirty="0"/>
              <a:t>	value: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3200" dirty="0"/>
              <a:t>,</a:t>
            </a:r>
          </a:p>
          <a:p>
            <a:r>
              <a:rPr lang="en-US" sz="3200" dirty="0"/>
              <a:t>	literal: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currency: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symbol: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3200" dirty="0"/>
              <a:t>,</a:t>
            </a:r>
          </a:p>
          <a:p>
            <a:r>
              <a:rPr lang="en-US" sz="3200" dirty="0"/>
              <a:t>	description: 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</a:p>
          <a:p>
            <a:r>
              <a:rPr lang="en-US" sz="3200" dirty="0"/>
              <a:t>}</a:t>
            </a:r>
          </a:p>
          <a:p>
            <a:endParaRPr lang="es-ES" sz="32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13BF3F-2F63-4FC4-92C3-698F8E431127}"/>
              </a:ext>
            </a:extLst>
          </p:cNvPr>
          <p:cNvSpPr/>
          <p:nvPr/>
        </p:nvSpPr>
        <p:spPr>
          <a:xfrm>
            <a:off x="6535512" y="2397947"/>
            <a:ext cx="4441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Obtiene la tasa de cambio de la </a:t>
            </a:r>
            <a:r>
              <a:rPr lang="es-ES" sz="3200" u="sng" dirty="0"/>
              <a:t>fecha</a:t>
            </a:r>
            <a:r>
              <a:rPr lang="es-ES" sz="3200" dirty="0"/>
              <a:t> en la moneda final especificada.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AA223E1-EB9F-4070-9D9D-79F0F7AD818B}"/>
              </a:ext>
            </a:extLst>
          </p:cNvPr>
          <p:cNvSpPr txBox="1">
            <a:spLocks/>
          </p:cNvSpPr>
          <p:nvPr/>
        </p:nvSpPr>
        <p:spPr>
          <a:xfrm rot="16200000">
            <a:off x="9874570" y="2749507"/>
            <a:ext cx="3921488" cy="106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4800">
                <a:solidFill>
                  <a:schemeClr val="tx2">
                    <a:lumMod val="75000"/>
                  </a:schemeClr>
                </a:solidFill>
              </a:rPr>
              <a:t>Endpoints</a:t>
            </a:r>
            <a:endParaRPr lang="es-E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A770636-CF0A-4B97-98A1-975C3C760380}"/>
              </a:ext>
            </a:extLst>
          </p:cNvPr>
          <p:cNvSpPr/>
          <p:nvPr/>
        </p:nvSpPr>
        <p:spPr>
          <a:xfrm>
            <a:off x="2209663" y="6053049"/>
            <a:ext cx="9538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sz="4800" dirty="0" err="1">
                <a:solidFill>
                  <a:schemeClr val="tx2">
                    <a:lumMod val="50000"/>
                  </a:schemeClr>
                </a:solidFill>
              </a:rPr>
              <a:t>get_current_exchange_rate_convert</a:t>
            </a:r>
            <a:endParaRPr lang="es-E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FAEC4D-26ED-4089-8FA0-FD1196228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911581"/>
            <a:ext cx="6858000" cy="1097805"/>
          </a:xfrm>
        </p:spPr>
        <p:txBody>
          <a:bodyPr>
            <a:normAutofit/>
          </a:bodyPr>
          <a:lstStyle/>
          <a:p>
            <a:pPr algn="ctr"/>
            <a:r>
              <a:rPr lang="es-HN" sz="6600" dirty="0" err="1">
                <a:solidFill>
                  <a:srgbClr val="FFFFFF"/>
                </a:solidFill>
                <a:latin typeface="Bahnschrift Condensed" panose="020B0502040204020203" pitchFamily="34" charset="0"/>
              </a:rPr>
              <a:t>Stripe</a:t>
            </a:r>
            <a:endParaRPr lang="es-ES" sz="6600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945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776</Words>
  <Application>Microsoft Office PowerPoint</Application>
  <PresentationFormat>Panorámica</PresentationFormat>
  <Paragraphs>278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Bahnschrift Condensed</vt:lpstr>
      <vt:lpstr>Tw Cen MT</vt:lpstr>
      <vt:lpstr>Circuito</vt:lpstr>
      <vt:lpstr>Fixer.io</vt:lpstr>
      <vt:lpstr>Presentación de PowerPoint</vt:lpstr>
      <vt:lpstr>Endpoints</vt:lpstr>
      <vt:lpstr>Endpoints</vt:lpstr>
      <vt:lpstr>Endpoints</vt:lpstr>
      <vt:lpstr>Presentación de PowerPoint</vt:lpstr>
      <vt:lpstr>Endpoints</vt:lpstr>
      <vt:lpstr>Presentación de PowerPoint</vt:lpstr>
      <vt:lpstr>Stripe</vt:lpstr>
      <vt:lpstr>Presentación de PowerPoint</vt:lpstr>
      <vt:lpstr>Presentación de PowerPoint</vt:lpstr>
      <vt:lpstr>Presentación de PowerPoint</vt:lpstr>
      <vt:lpstr>Worker Pool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RRHH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Fixer.io</dc:title>
  <dc:creator>CJ Alvarez</dc:creator>
  <cp:lastModifiedBy>CJ Alvarez</cp:lastModifiedBy>
  <cp:revision>22</cp:revision>
  <dcterms:created xsi:type="dcterms:W3CDTF">2020-01-21T15:12:02Z</dcterms:created>
  <dcterms:modified xsi:type="dcterms:W3CDTF">2020-01-21T20:52:19Z</dcterms:modified>
</cp:coreProperties>
</file>