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64" r:id="rId5"/>
    <p:sldId id="279" r:id="rId6"/>
    <p:sldId id="278" r:id="rId7"/>
    <p:sldId id="266" r:id="rId8"/>
    <p:sldId id="288" r:id="rId9"/>
    <p:sldId id="287" r:id="rId10"/>
    <p:sldId id="289" r:id="rId11"/>
    <p:sldId id="280" r:id="rId12"/>
    <p:sldId id="282" r:id="rId13"/>
    <p:sldId id="290" r:id="rId14"/>
    <p:sldId id="291" r:id="rId15"/>
    <p:sldId id="292" r:id="rId16"/>
    <p:sldId id="285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280" autoAdjust="0"/>
  </p:normalViewPr>
  <p:slideViewPr>
    <p:cSldViewPr showGuides="1">
      <p:cViewPr varScale="1">
        <p:scale>
          <a:sx n="91" d="100"/>
          <a:sy n="91" d="100"/>
        </p:scale>
        <p:origin x="63" y="405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dirty="0"/>
            <a:t>Backend API &amp; Database</a:t>
          </a:r>
        </a:p>
      </dgm:t>
      <dgm:extLst>
        <a:ext uri="{E40237B7-FDA0-4F09-8148-C483321AD2D9}">
          <dgm14:cNvPr xmlns:dgm14="http://schemas.microsoft.com/office/drawing/2010/diagram" id="0" name="" descr="Vertical bullet list showing 3 groups arranged one below the other and bullet points are present under each group."/>
        </a:ext>
      </dgm:extLs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Connor Boutin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Emmanuel Scur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Web Application</a:t>
          </a:r>
        </a:p>
      </dgm:t>
      <dgm:extLst>
        <a:ext uri="{E40237B7-FDA0-4F09-8148-C483321AD2D9}">
          <dgm14:cNvPr xmlns:dgm14="http://schemas.microsoft.com/office/drawing/2010/diagram" id="0" name="" descr="Vertical bullet list showing 3 groups arranged one below the other and bullet points are present under each group."/>
        </a:ext>
      </dgm:extLs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Brad Coles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Mobile Application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John </a:t>
          </a:r>
          <a:r>
            <a:rPr lang="en-US" dirty="0" err="1"/>
            <a:t>Ison</a:t>
          </a:r>
          <a:endParaRPr lang="en-US" dirty="0"/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17D96DDE-AF89-48E8-A0F5-6E626DAED433}">
      <dgm:prSet phldrT="[Text]"/>
      <dgm:spPr/>
      <dgm:t>
        <a:bodyPr/>
        <a:lstStyle/>
        <a:p>
          <a:r>
            <a:rPr lang="en-US" dirty="0"/>
            <a:t>Nick </a:t>
          </a:r>
          <a:r>
            <a:rPr lang="en-US" dirty="0" err="1"/>
            <a:t>Poidomani</a:t>
          </a:r>
          <a:endParaRPr lang="en-US" dirty="0"/>
        </a:p>
      </dgm:t>
    </dgm:pt>
    <dgm:pt modelId="{72E4FA89-992F-4B4E-A3DF-B61F2D51AE8E}" type="parTrans" cxnId="{F9552E4A-5AFA-43B8-BFA3-3847D686947C}">
      <dgm:prSet/>
      <dgm:spPr/>
      <dgm:t>
        <a:bodyPr/>
        <a:lstStyle/>
        <a:p>
          <a:endParaRPr lang="en-US"/>
        </a:p>
      </dgm:t>
    </dgm:pt>
    <dgm:pt modelId="{8032C3F7-6EC3-4692-A136-38AD000714BA}" type="sibTrans" cxnId="{F9552E4A-5AFA-43B8-BFA3-3847D686947C}">
      <dgm:prSet/>
      <dgm:spPr/>
      <dgm:t>
        <a:bodyPr/>
        <a:lstStyle/>
        <a:p>
          <a:endParaRPr lang="en-US"/>
        </a:p>
      </dgm:t>
    </dgm:pt>
    <dgm:pt modelId="{4C01A486-17A3-4293-BD71-AEBB9EF8B8D9}">
      <dgm:prSet phldrT="[Text]"/>
      <dgm:spPr/>
      <dgm:t>
        <a:bodyPr/>
        <a:lstStyle/>
        <a:p>
          <a:r>
            <a:rPr lang="en-US" dirty="0"/>
            <a:t>Dominic </a:t>
          </a:r>
          <a:r>
            <a:rPr lang="en-US" dirty="0" err="1"/>
            <a:t>Amalfitano</a:t>
          </a:r>
          <a:endParaRPr lang="en-US" dirty="0"/>
        </a:p>
      </dgm:t>
    </dgm:pt>
    <dgm:pt modelId="{8556FA99-C4D7-4744-A901-2EDF5D5A8898}" type="parTrans" cxnId="{F2A3FF40-E04F-4089-8B25-E4FCED206C6D}">
      <dgm:prSet/>
      <dgm:spPr/>
      <dgm:t>
        <a:bodyPr/>
        <a:lstStyle/>
        <a:p>
          <a:endParaRPr lang="en-US"/>
        </a:p>
      </dgm:t>
    </dgm:pt>
    <dgm:pt modelId="{DCB8C69C-AE74-4266-9412-6197748FC8C9}" type="sibTrans" cxnId="{F2A3FF40-E04F-4089-8B25-E4FCED206C6D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9BF77D08-8DDF-4A1B-8F62-16361EACDAF9}" type="presOf" srcId="{17D96DDE-AF89-48E8-A0F5-6E626DAED433}" destId="{08B7B17B-8600-44B0-B235-389E5D71D804}" srcOrd="0" destOrd="1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F2A3FF40-E04F-4089-8B25-E4FCED206C6D}" srcId="{3C67E77D-62FA-499D-B5E6-E79A091C5267}" destId="{4C01A486-17A3-4293-BD71-AEBB9EF8B8D9}" srcOrd="1" destOrd="0" parTransId="{8556FA99-C4D7-4744-A901-2EDF5D5A8898}" sibTransId="{DCB8C69C-AE74-4266-9412-6197748FC8C9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F9552E4A-5AFA-43B8-BFA3-3847D686947C}" srcId="{CC6B7442-0B72-4EF2-9F13-1325B51AFF9F}" destId="{17D96DDE-AF89-48E8-A0F5-6E626DAED433}" srcOrd="1" destOrd="0" parTransId="{72E4FA89-992F-4B4E-A3DF-B61F2D51AE8E}" sibTransId="{8032C3F7-6EC3-4692-A136-38AD000714BA}"/>
    <dgm:cxn modelId="{0F1F224B-6995-4D7E-B65E-FDD2121E7EA2}" type="presOf" srcId="{FE0A3CAE-D039-42F2-AF12-1E6F6793A633}" destId="{08B7B17B-8600-44B0-B235-389E5D71D804}" srcOrd="0" destOrd="0" presId="urn:microsoft.com/office/officeart/2005/8/layout/vList2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5BDE416F-F97E-4F73-BE1A-C12EA4F60682}" type="presOf" srcId="{90119837-5B71-4D44-BB01-DB0B084933C8}" destId="{ED5DCCC5-BCA8-4491-AA37-BAF153ECA184}" srcOrd="0" destOrd="0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4CF0C655-9DE2-47E5-AB20-DF4C6D8D4567}" type="presOf" srcId="{4C01A486-17A3-4293-BD71-AEBB9EF8B8D9}" destId="{782956A5-ADC8-4959-B856-589B9D9B9635}" srcOrd="0" destOrd="1" presId="urn:microsoft.com/office/officeart/2005/8/layout/vList2"/>
    <dgm:cxn modelId="{594ECC8D-94FA-41B7-9F5F-6B7A67E36EF5}" type="presOf" srcId="{C111C18A-FD96-4E63-821A-54D70D8DC65F}" destId="{CD5F6E02-AD43-4E7A-935B-DDF5D6C74800}" srcOrd="0" destOrd="0" presId="urn:microsoft.com/office/officeart/2005/8/layout/vList2"/>
    <dgm:cxn modelId="{8D0A4494-246A-45A7-AB6A-CDBC9E33ECD3}" type="presOf" srcId="{477D14C5-CED9-4CFC-B338-DFB0C8090B9F}" destId="{A9DD881E-A532-414B-870C-8ADE2076F78C}" srcOrd="0" destOrd="0" presId="urn:microsoft.com/office/officeart/2005/8/layout/vList2"/>
    <dgm:cxn modelId="{139D5BB1-09CB-45F8-9347-D7764258A754}" type="presOf" srcId="{CC6B7442-0B72-4EF2-9F13-1325B51AFF9F}" destId="{D64CB5D5-837D-47FC-9E42-A26D800BC695}" srcOrd="0" destOrd="0" presId="urn:microsoft.com/office/officeart/2005/8/layout/vList2"/>
    <dgm:cxn modelId="{96956FBE-70C8-4F89-BD0B-33093C0F439D}" type="presOf" srcId="{3C67E77D-62FA-499D-B5E6-E79A091C5267}" destId="{81203336-F3DE-4B3A-BCF4-0F68C23AC2BB}" srcOrd="0" destOrd="0" presId="urn:microsoft.com/office/officeart/2005/8/layout/vList2"/>
    <dgm:cxn modelId="{109ECBC1-64DC-48B7-847D-6354B293D099}" type="presOf" srcId="{33EAD35F-38F2-4CB7-9A6D-B04FFD8A51FD}" destId="{CD5F6E02-AD43-4E7A-935B-DDF5D6C74800}" srcOrd="0" destOrd="1" presId="urn:microsoft.com/office/officeart/2005/8/layout/vList2"/>
    <dgm:cxn modelId="{A55A44F5-7713-43BE-A80C-9D7C49E6D5AD}" type="presOf" srcId="{D6510970-8F9C-4B45-A0F3-6ACB9AA76D40}" destId="{782956A5-ADC8-4959-B856-589B9D9B9635}" srcOrd="0" destOrd="0" presId="urn:microsoft.com/office/officeart/2005/8/layout/vList2"/>
    <dgm:cxn modelId="{0910C0A3-A67A-496C-8A74-C4E35FED4675}" type="presParOf" srcId="{ED5DCCC5-BCA8-4491-AA37-BAF153ECA184}" destId="{A9DD881E-A532-414B-870C-8ADE2076F78C}" srcOrd="0" destOrd="0" presId="urn:microsoft.com/office/officeart/2005/8/layout/vList2"/>
    <dgm:cxn modelId="{9334B2F5-7FCF-4B1F-B6AA-DB249F4421A1}" type="presParOf" srcId="{ED5DCCC5-BCA8-4491-AA37-BAF153ECA184}" destId="{CD5F6E02-AD43-4E7A-935B-DDF5D6C74800}" srcOrd="1" destOrd="0" presId="urn:microsoft.com/office/officeart/2005/8/layout/vList2"/>
    <dgm:cxn modelId="{4F4F04E9-8CC4-46EA-94F2-D97F126F4DA5}" type="presParOf" srcId="{ED5DCCC5-BCA8-4491-AA37-BAF153ECA184}" destId="{81203336-F3DE-4B3A-BCF4-0F68C23AC2BB}" srcOrd="2" destOrd="0" presId="urn:microsoft.com/office/officeart/2005/8/layout/vList2"/>
    <dgm:cxn modelId="{9E10C16C-1E52-4EC3-8CA1-A7C07C605948}" type="presParOf" srcId="{ED5DCCC5-BCA8-4491-AA37-BAF153ECA184}" destId="{782956A5-ADC8-4959-B856-589B9D9B9635}" srcOrd="3" destOrd="0" presId="urn:microsoft.com/office/officeart/2005/8/layout/vList2"/>
    <dgm:cxn modelId="{8E5B4048-9D19-4E76-9DF1-CC741CEADF9A}" type="presParOf" srcId="{ED5DCCC5-BCA8-4491-AA37-BAF153ECA184}" destId="{D64CB5D5-837D-47FC-9E42-A26D800BC695}" srcOrd="4" destOrd="0" presId="urn:microsoft.com/office/officeart/2005/8/layout/vList2"/>
    <dgm:cxn modelId="{3160F1A4-3C45-478F-BAAB-DEF3A5444A4A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21125"/>
          <a:ext cx="76423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Backend API &amp; Database</a:t>
          </a:r>
        </a:p>
      </dsp:txBody>
      <dsp:txXfrm>
        <a:off x="35125" y="56250"/>
        <a:ext cx="7572050" cy="649299"/>
      </dsp:txXfrm>
    </dsp:sp>
    <dsp:sp modelId="{CD5F6E02-AD43-4E7A-935B-DDF5D6C74800}">
      <dsp:nvSpPr>
        <dsp:cNvPr id="0" name=""/>
        <dsp:cNvSpPr/>
      </dsp:nvSpPr>
      <dsp:spPr>
        <a:xfrm>
          <a:off x="0" y="740675"/>
          <a:ext cx="7642300" cy="80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643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Connor Boutin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Emmanuel Scur</a:t>
          </a:r>
        </a:p>
      </dsp:txBody>
      <dsp:txXfrm>
        <a:off x="0" y="740675"/>
        <a:ext cx="7642300" cy="807300"/>
      </dsp:txXfrm>
    </dsp:sp>
    <dsp:sp modelId="{81203336-F3DE-4B3A-BCF4-0F68C23AC2BB}">
      <dsp:nvSpPr>
        <dsp:cNvPr id="0" name=""/>
        <dsp:cNvSpPr/>
      </dsp:nvSpPr>
      <dsp:spPr>
        <a:xfrm>
          <a:off x="0" y="1547974"/>
          <a:ext cx="76423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Web Application</a:t>
          </a:r>
        </a:p>
      </dsp:txBody>
      <dsp:txXfrm>
        <a:off x="35125" y="1583099"/>
        <a:ext cx="7572050" cy="649299"/>
      </dsp:txXfrm>
    </dsp:sp>
    <dsp:sp modelId="{782956A5-ADC8-4959-B856-589B9D9B9635}">
      <dsp:nvSpPr>
        <dsp:cNvPr id="0" name=""/>
        <dsp:cNvSpPr/>
      </dsp:nvSpPr>
      <dsp:spPr>
        <a:xfrm>
          <a:off x="0" y="2267524"/>
          <a:ext cx="7642300" cy="80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643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Brad Coles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Dominic </a:t>
          </a:r>
          <a:r>
            <a:rPr lang="en-US" sz="2300" kern="1200" dirty="0" err="1"/>
            <a:t>Amalfitano</a:t>
          </a:r>
          <a:endParaRPr lang="en-US" sz="2300" kern="1200" dirty="0"/>
        </a:p>
      </dsp:txBody>
      <dsp:txXfrm>
        <a:off x="0" y="2267524"/>
        <a:ext cx="7642300" cy="807300"/>
      </dsp:txXfrm>
    </dsp:sp>
    <dsp:sp modelId="{D64CB5D5-837D-47FC-9E42-A26D800BC695}">
      <dsp:nvSpPr>
        <dsp:cNvPr id="0" name=""/>
        <dsp:cNvSpPr/>
      </dsp:nvSpPr>
      <dsp:spPr>
        <a:xfrm>
          <a:off x="0" y="3074824"/>
          <a:ext cx="76423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Mobile Application</a:t>
          </a:r>
        </a:p>
      </dsp:txBody>
      <dsp:txXfrm>
        <a:off x="35125" y="3109949"/>
        <a:ext cx="7572050" cy="649299"/>
      </dsp:txXfrm>
    </dsp:sp>
    <dsp:sp modelId="{08B7B17B-8600-44B0-B235-389E5D71D804}">
      <dsp:nvSpPr>
        <dsp:cNvPr id="0" name=""/>
        <dsp:cNvSpPr/>
      </dsp:nvSpPr>
      <dsp:spPr>
        <a:xfrm>
          <a:off x="0" y="3794374"/>
          <a:ext cx="7642300" cy="80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643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John </a:t>
          </a:r>
          <a:r>
            <a:rPr lang="en-US" sz="2300" kern="1200" dirty="0" err="1"/>
            <a:t>Ison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Nick </a:t>
          </a:r>
          <a:r>
            <a:rPr lang="en-US" sz="2300" kern="1200" dirty="0" err="1"/>
            <a:t>Poidomani</a:t>
          </a:r>
          <a:endParaRPr lang="en-US" sz="2300" kern="1200" dirty="0"/>
        </a:p>
      </dsp:txBody>
      <dsp:txXfrm>
        <a:off x="0" y="3794374"/>
        <a:ext cx="7642300" cy="807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4/30/2018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4/30/2018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4/30/2018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4/30/2018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4/30/2018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4/30/2018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4/30/2018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4/30/2018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4/30/2018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4/30/2018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4/30/2018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BookExchange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18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096B-8B3B-433B-B861-40C47CE9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Triumphs &amp; Difficulties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BBFF9-22FD-4A82-B0C1-F1E4D4F0CB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800" b="1" i="1" dirty="0"/>
              <a:t>Triumphs</a:t>
            </a:r>
          </a:p>
          <a:p>
            <a:r>
              <a:rPr lang="en-US" dirty="0"/>
              <a:t>Developed an iOS app start to finish.</a:t>
            </a:r>
          </a:p>
          <a:p>
            <a:r>
              <a:rPr lang="en-US" dirty="0"/>
              <a:t>Basic functionality works across mobile application and web application.</a:t>
            </a:r>
          </a:p>
          <a:p>
            <a:r>
              <a:rPr lang="en-US" dirty="0"/>
              <a:t>More polished than our small project.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C9FA6-F361-4E76-A588-C9B7D3840A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800" b="1" i="1" dirty="0"/>
              <a:t>Difficulties</a:t>
            </a:r>
          </a:p>
          <a:p>
            <a:r>
              <a:rPr lang="en-US" dirty="0"/>
              <a:t>Issues between the JSON sending to our server. Ran into some CORS errors and other errors.</a:t>
            </a:r>
          </a:p>
          <a:p>
            <a:r>
              <a:rPr lang="en-US" dirty="0"/>
              <a:t>Server reverted to preset settings upon updates (this made some issues reoccur until this was discovered).</a:t>
            </a:r>
          </a:p>
          <a:p>
            <a:r>
              <a:rPr lang="en-US" dirty="0"/>
              <a:t>Conflicting schedules between group members.</a:t>
            </a:r>
          </a:p>
          <a:p>
            <a:r>
              <a:rPr lang="en-US" dirty="0"/>
              <a:t>Finals week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6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BCFF-88E9-40EF-AC6B-D748EC14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D1C51-042E-4386-982B-E2917C69A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9472903" cy="2794000"/>
          </a:xfrm>
        </p:spPr>
        <p:txBody>
          <a:bodyPr/>
          <a:lstStyle/>
          <a:p>
            <a:r>
              <a:rPr lang="en-US" dirty="0"/>
              <a:t>http://boutinvm.eastus.cloudapp.azure.com/default.html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BA99AA-7F41-464D-A37E-AB13293FF502}"/>
              </a:ext>
            </a:extLst>
          </p:cNvPr>
          <p:cNvSpPr txBox="1">
            <a:spLocks/>
          </p:cNvSpPr>
          <p:nvPr/>
        </p:nvSpPr>
        <p:spPr>
          <a:xfrm>
            <a:off x="1117308" y="32004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Mobile Demo</a:t>
            </a:r>
          </a:p>
        </p:txBody>
      </p:sp>
    </p:spTree>
    <p:extLst>
      <p:ext uri="{BB962C8B-B14F-4D97-AF65-F5344CB8AC3E}">
        <p14:creationId xmlns:p14="http://schemas.microsoft.com/office/powerpoint/2010/main" val="29883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7018-21E9-4D60-A893-27728B7A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C1A72-BA05-4F7B-AC10-54F78CD89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9777703" cy="4318000"/>
          </a:xfrm>
        </p:spPr>
        <p:txBody>
          <a:bodyPr/>
          <a:lstStyle/>
          <a:p>
            <a:r>
              <a:rPr lang="en-US" dirty="0"/>
              <a:t>Integrate a distance API so users may view books only in their general area. </a:t>
            </a:r>
          </a:p>
          <a:p>
            <a:r>
              <a:rPr lang="en-US" dirty="0"/>
              <a:t>Show nearby recent book postings on the buy page. </a:t>
            </a:r>
          </a:p>
          <a:p>
            <a:r>
              <a:rPr lang="en-US" dirty="0"/>
              <a:t>Android App Development. </a:t>
            </a:r>
          </a:p>
          <a:p>
            <a:r>
              <a:rPr lang="en-US" dirty="0"/>
              <a:t>Add buy tab into our website along with a bidding system on both app and website.</a:t>
            </a:r>
          </a:p>
          <a:p>
            <a:r>
              <a:rPr lang="en-US" dirty="0"/>
              <a:t>Past transactions/</a:t>
            </a:r>
            <a:r>
              <a:rPr lang="en-US"/>
              <a:t>sales table.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920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38925-B000-40FF-B660-A6D0876AB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A1D2B-3219-4658-BE65-00C2BD3065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are Group 18 </a:t>
            </a:r>
          </a:p>
        </p:txBody>
      </p:sp>
    </p:spTree>
    <p:extLst>
      <p:ext uri="{BB962C8B-B14F-4D97-AF65-F5344CB8AC3E}">
        <p14:creationId xmlns:p14="http://schemas.microsoft.com/office/powerpoint/2010/main" val="127520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18 Structure 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34340645"/>
              </p:ext>
            </p:extLst>
          </p:nvPr>
        </p:nvGraphicFramePr>
        <p:xfrm>
          <a:off x="1119379" y="1752600"/>
          <a:ext cx="76423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2" y="0"/>
            <a:ext cx="10157354" cy="1397000"/>
          </a:xfrm>
        </p:spPr>
        <p:txBody>
          <a:bodyPr/>
          <a:lstStyle/>
          <a:p>
            <a:r>
              <a:rPr lang="en-US" dirty="0"/>
              <a:t>Abstract – Textbook Finder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31812" y="1752600"/>
            <a:ext cx="6172200" cy="4191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Web/Mobile Application that allows users to locate, buy, and sell their textbooks to other users. </a:t>
            </a:r>
          </a:p>
          <a:p>
            <a:r>
              <a:rPr lang="en-US" dirty="0"/>
              <a:t>Very large market for student textbooks: </a:t>
            </a:r>
          </a:p>
          <a:p>
            <a:pPr lvl="1"/>
            <a:r>
              <a:rPr lang="en-US" dirty="0"/>
              <a:t>Every college campus has a potential to utilize our application in a meaningful way. </a:t>
            </a:r>
          </a:p>
          <a:p>
            <a:pPr lvl="1"/>
            <a:r>
              <a:rPr lang="en-US" dirty="0"/>
              <a:t>Average spending $655 per year for educational textbooks. </a:t>
            </a:r>
          </a:p>
          <a:p>
            <a:pPr lvl="1"/>
            <a:r>
              <a:rPr lang="en-US" dirty="0"/>
              <a:t>Users save money by purchasing textbooks from other students.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6C3E9-25FE-43C3-9237-C5AA88E9C455}"/>
              </a:ext>
            </a:extLst>
          </p:cNvPr>
          <p:cNvSpPr txBox="1"/>
          <p:nvPr/>
        </p:nvSpPr>
        <p:spPr>
          <a:xfrm>
            <a:off x="1117309" y="6400800"/>
            <a:ext cx="929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1: </a:t>
            </a:r>
            <a:r>
              <a:rPr lang="en-US" sz="1100" i="1" dirty="0"/>
              <a:t>College Textbook Prices Increasing Faster Than Tuition And Inflation </a:t>
            </a:r>
            <a:r>
              <a:rPr lang="en-US" sz="1100" dirty="0"/>
              <a:t>by Tyler </a:t>
            </a:r>
            <a:r>
              <a:rPr lang="en-US" sz="1100" dirty="0" err="1"/>
              <a:t>Kingkade</a:t>
            </a:r>
            <a:r>
              <a:rPr lang="en-US" sz="1100" dirty="0"/>
              <a:t>, December 06, 2017, HUFFINGTON POST</a:t>
            </a:r>
            <a:endParaRPr lang="en-US" sz="1100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8FE0AF-B5CF-42E5-92E0-6B9994E2B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959" y="1549400"/>
            <a:ext cx="4886854" cy="3835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0A5473-5DE4-4DC8-85CE-B759BEB46448}"/>
              </a:ext>
            </a:extLst>
          </p:cNvPr>
          <p:cNvSpPr txBox="1"/>
          <p:nvPr/>
        </p:nvSpPr>
        <p:spPr>
          <a:xfrm>
            <a:off x="4189412" y="480060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5C4C93-870F-4BB2-AF41-673D624705B9}"/>
              </a:ext>
            </a:extLst>
          </p:cNvPr>
          <p:cNvSpPr txBox="1"/>
          <p:nvPr/>
        </p:nvSpPr>
        <p:spPr>
          <a:xfrm>
            <a:off x="11030454" y="5325742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A1D418-17A8-46DC-A3ED-2800E96843C0}"/>
              </a:ext>
            </a:extLst>
          </p:cNvPr>
          <p:cNvSpPr txBox="1"/>
          <p:nvPr/>
        </p:nvSpPr>
        <p:spPr>
          <a:xfrm>
            <a:off x="8089225" y="5426309"/>
            <a:ext cx="4090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812% increase on textbook cost since 1980.</a:t>
            </a:r>
          </a:p>
        </p:txBody>
      </p: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304800"/>
            <a:ext cx="7008574" cy="762000"/>
          </a:xfrm>
        </p:spPr>
        <p:txBody>
          <a:bodyPr>
            <a:normAutofit/>
          </a:bodyPr>
          <a:lstStyle/>
          <a:p>
            <a:r>
              <a:rPr lang="en-US" sz="4400" dirty="0"/>
              <a:t>Web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E71088-AF9A-48DF-8A29-65AD1183FCE9}"/>
              </a:ext>
            </a:extLst>
          </p:cNvPr>
          <p:cNvSpPr txBox="1"/>
          <p:nvPr/>
        </p:nvSpPr>
        <p:spPr>
          <a:xfrm>
            <a:off x="455612" y="1295400"/>
            <a:ext cx="7848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WISA Stack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Windows Server OS (Datacenter) 2016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SQL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ASP.NET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Hosting on Azure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HTML, Bootstrap, CSS, JavaScript</a:t>
            </a: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9490D-97D1-49EE-B422-EFC2C2DF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533400"/>
            <a:ext cx="7008574" cy="1930400"/>
          </a:xfrm>
        </p:spPr>
        <p:txBody>
          <a:bodyPr/>
          <a:lstStyle/>
          <a:p>
            <a:r>
              <a:rPr lang="en-US" dirty="0"/>
              <a:t>Why WISA?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61EE4-CC98-4EA0-9390-6DE83F2C4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012" y="1828800"/>
            <a:ext cx="7008574" cy="243998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Relatively small </a:t>
            </a:r>
            <a:r>
              <a:rPr lang="en-US" dirty="0"/>
              <a:t>learning curve.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Allowed group members to refine WISA skills.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Entity Framework for SQL queries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Adaptable REST 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743527"/>
            <a:ext cx="7696200" cy="1923473"/>
          </a:xfrm>
        </p:spPr>
        <p:txBody>
          <a:bodyPr/>
          <a:lstStyle/>
          <a:p>
            <a:r>
              <a:rPr lang="en-US" dirty="0"/>
              <a:t>Mobile </a:t>
            </a:r>
            <a:r>
              <a:rPr lang="en-US" sz="6600" dirty="0"/>
              <a:t>Application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3124200"/>
            <a:ext cx="7008574" cy="1676400"/>
          </a:xfrm>
        </p:spPr>
        <p:txBody>
          <a:bodyPr>
            <a:noAutofit/>
          </a:bodyPr>
          <a:lstStyle/>
          <a:p>
            <a:r>
              <a:rPr lang="en-US" sz="3600" dirty="0" err="1"/>
              <a:t>Xcode</a:t>
            </a:r>
            <a:endParaRPr lang="en-US" sz="3600" dirty="0"/>
          </a:p>
          <a:p>
            <a:r>
              <a:rPr lang="en-US" sz="3600" dirty="0"/>
              <a:t>Swift</a:t>
            </a:r>
          </a:p>
          <a:p>
            <a:r>
              <a:rPr lang="en-US" sz="3600" dirty="0" err="1"/>
              <a:t>Cocoapods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Alamofire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SwiftyJSON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09BA-C798-4276-851B-7E531CE1A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61" y="533400"/>
            <a:ext cx="7008574" cy="1930400"/>
          </a:xfrm>
        </p:spPr>
        <p:txBody>
          <a:bodyPr/>
          <a:lstStyle/>
          <a:p>
            <a:r>
              <a:rPr lang="en-US" dirty="0"/>
              <a:t>Why iOS?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12DEE-FD82-4503-829E-A56179A4F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761" y="2209800"/>
            <a:ext cx="7008574" cy="27432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Chosen due to familiarity and past experience with development using Swift and </a:t>
            </a:r>
            <a:r>
              <a:rPr lang="en-US" dirty="0" err="1"/>
              <a:t>Xcode</a:t>
            </a:r>
            <a:r>
              <a:rPr lang="en-US" dirty="0"/>
              <a:t>. Allowed for skipping the steep learning curve some groups experienced with Android Studio. </a:t>
            </a:r>
          </a:p>
        </p:txBody>
      </p:sp>
    </p:spTree>
    <p:extLst>
      <p:ext uri="{BB962C8B-B14F-4D97-AF65-F5344CB8AC3E}">
        <p14:creationId xmlns:p14="http://schemas.microsoft.com/office/powerpoint/2010/main" val="288623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9D81-F895-42A3-9002-B9379DDF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4D54AF-AD20-481D-BBD6-5385C61682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1895" y="477202"/>
            <a:ext cx="9805035" cy="590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9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2662E-FF06-41D4-9D47-832025E3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9A53B4B-2EF8-4DB2-A4D1-5BE92D86C8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1752600"/>
            <a:ext cx="5638800" cy="4305992"/>
          </a:xfrm>
        </p:spPr>
      </p:pic>
    </p:spTree>
    <p:extLst>
      <p:ext uri="{BB962C8B-B14F-4D97-AF65-F5344CB8AC3E}">
        <p14:creationId xmlns:p14="http://schemas.microsoft.com/office/powerpoint/2010/main" val="348989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898</TotalTime>
  <Words>371</Words>
  <Application>Microsoft Office PowerPoint</Application>
  <PresentationFormat>Custom</PresentationFormat>
  <Paragraphs>67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Books 16x9</vt:lpstr>
      <vt:lpstr>BookExchange</vt:lpstr>
      <vt:lpstr>Group 18 Structure </vt:lpstr>
      <vt:lpstr>Abstract – Textbook Finder </vt:lpstr>
      <vt:lpstr>Web Development</vt:lpstr>
      <vt:lpstr>Why WISA?</vt:lpstr>
      <vt:lpstr>Mobile Application</vt:lpstr>
      <vt:lpstr>Why iOS?</vt:lpstr>
      <vt:lpstr>ER</vt:lpstr>
      <vt:lpstr>Class Diagram</vt:lpstr>
      <vt:lpstr>Triumphs &amp; Difficulties </vt:lpstr>
      <vt:lpstr>Web Demo</vt:lpstr>
      <vt:lpstr>Future Goals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Project Pitch</dc:title>
  <dc:creator>Nick Poidomani</dc:creator>
  <cp:lastModifiedBy>Connor Boutin</cp:lastModifiedBy>
  <cp:revision>36</cp:revision>
  <dcterms:created xsi:type="dcterms:W3CDTF">2018-02-21T17:48:50Z</dcterms:created>
  <dcterms:modified xsi:type="dcterms:W3CDTF">2018-04-30T17:31:51Z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