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71" r:id="rId4"/>
    <p:sldId id="258" r:id="rId5"/>
    <p:sldId id="260" r:id="rId6"/>
    <p:sldId id="261" r:id="rId7"/>
    <p:sldId id="263" r:id="rId8"/>
    <p:sldId id="264" r:id="rId9"/>
    <p:sldId id="265" r:id="rId10"/>
    <p:sldId id="266" r:id="rId11"/>
    <p:sldId id="267" r:id="rId12"/>
    <p:sldId id="262" r:id="rId13"/>
    <p:sldId id="268" r:id="rId14"/>
    <p:sldId id="269" r:id="rId15"/>
    <p:sldId id="25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3616" autoAdjust="0"/>
  </p:normalViewPr>
  <p:slideViewPr>
    <p:cSldViewPr snapToGrid="0">
      <p:cViewPr varScale="1">
        <p:scale>
          <a:sx n="53" d="100"/>
          <a:sy n="53" d="100"/>
        </p:scale>
        <p:origin x="13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D6874-B105-4F80-AB5A-89EF34DB128D}"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EA2442-E8E9-4FB9-B3F6-0D09AD6A2C68}" type="slidenum">
              <a:rPr lang="en-US" smtClean="0"/>
              <a:t>‹#›</a:t>
            </a:fld>
            <a:endParaRPr lang="en-US"/>
          </a:p>
        </p:txBody>
      </p:sp>
    </p:spTree>
    <p:extLst>
      <p:ext uri="{BB962C8B-B14F-4D97-AF65-F5344CB8AC3E}">
        <p14:creationId xmlns:p14="http://schemas.microsoft.com/office/powerpoint/2010/main" val="4131399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API is developed as a Windows Communication Foundation service hosted in Microsoft’s Azure computing platform.</a:t>
            </a:r>
          </a:p>
          <a:p>
            <a:endParaRPr lang="en-US" dirty="0"/>
          </a:p>
          <a:p>
            <a:r>
              <a:rPr lang="en-US" dirty="0"/>
              <a:t>The </a:t>
            </a:r>
            <a:r>
              <a:rPr lang="en-US" dirty="0" err="1"/>
              <a:t>Api</a:t>
            </a:r>
            <a:r>
              <a:rPr lang="en-US" dirty="0"/>
              <a:t> is configured as a RESTful (</a:t>
            </a:r>
            <a:r>
              <a:rPr lang="en-US" dirty="0" err="1"/>
              <a:t>REpresentational</a:t>
            </a:r>
            <a:r>
              <a:rPr lang="en-US" dirty="0"/>
              <a:t> Stare transfer) service, consuming and producing JSON data in it’s operation.</a:t>
            </a:r>
          </a:p>
          <a:p>
            <a:endParaRPr lang="en-US" dirty="0"/>
          </a:p>
          <a:p>
            <a:r>
              <a:rPr lang="en-US" dirty="0" err="1"/>
              <a:t>Json</a:t>
            </a:r>
            <a:r>
              <a:rPr lang="en-US" dirty="0"/>
              <a:t> that is sent to the API is serialized through pre-built C# </a:t>
            </a:r>
            <a:r>
              <a:rPr lang="en-US" dirty="0" err="1"/>
              <a:t>Datacontracts</a:t>
            </a:r>
            <a:r>
              <a:rPr lang="en-US" dirty="0"/>
              <a:t> that inherit the </a:t>
            </a:r>
            <a:r>
              <a:rPr lang="en-US" dirty="0" err="1"/>
              <a:t>Iserializable</a:t>
            </a:r>
            <a:r>
              <a:rPr lang="en-US" dirty="0"/>
              <a:t> C# class.</a:t>
            </a:r>
          </a:p>
          <a:p>
            <a:endParaRPr lang="en-US" dirty="0"/>
          </a:p>
        </p:txBody>
      </p:sp>
      <p:sp>
        <p:nvSpPr>
          <p:cNvPr id="4" name="Slide Number Placeholder 3"/>
          <p:cNvSpPr>
            <a:spLocks noGrp="1"/>
          </p:cNvSpPr>
          <p:nvPr>
            <p:ph type="sldNum" sz="quarter" idx="10"/>
          </p:nvPr>
        </p:nvSpPr>
        <p:spPr/>
        <p:txBody>
          <a:bodyPr/>
          <a:lstStyle/>
          <a:p>
            <a:fld id="{B5EA2442-E8E9-4FB9-B3F6-0D09AD6A2C68}" type="slidenum">
              <a:rPr lang="en-US" smtClean="0"/>
              <a:t>12</a:t>
            </a:fld>
            <a:endParaRPr lang="en-US"/>
          </a:p>
        </p:txBody>
      </p:sp>
    </p:spTree>
    <p:extLst>
      <p:ext uri="{BB962C8B-B14F-4D97-AF65-F5344CB8AC3E}">
        <p14:creationId xmlns:p14="http://schemas.microsoft.com/office/powerpoint/2010/main" val="2836599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EA2442-E8E9-4FB9-B3F6-0D09AD6A2C68}" type="slidenum">
              <a:rPr lang="en-US" smtClean="0"/>
              <a:t>13</a:t>
            </a:fld>
            <a:endParaRPr lang="en-US"/>
          </a:p>
        </p:txBody>
      </p:sp>
    </p:spTree>
    <p:extLst>
      <p:ext uri="{BB962C8B-B14F-4D97-AF65-F5344CB8AC3E}">
        <p14:creationId xmlns:p14="http://schemas.microsoft.com/office/powerpoint/2010/main" val="4172458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any request is sent from the </a:t>
            </a:r>
            <a:r>
              <a:rPr lang="en-US" dirty="0" err="1"/>
              <a:t>WebUI</a:t>
            </a:r>
            <a:r>
              <a:rPr lang="en-US" dirty="0"/>
              <a:t>, the WCF Service Layer receives it and serializes the JSON into C# objects.</a:t>
            </a:r>
          </a:p>
          <a:p>
            <a:endParaRPr lang="en-US" dirty="0"/>
          </a:p>
          <a:p>
            <a:r>
              <a:rPr lang="en-US" dirty="0"/>
              <a:t>Then, the API organizes the data, and determines what the UI is asking. After the purpose of the message is determined, the API performs the proper calls on the database to retrieve the data, and return it to the UI for consumption.</a:t>
            </a:r>
          </a:p>
          <a:p>
            <a:endParaRPr lang="en-US" dirty="0"/>
          </a:p>
          <a:p>
            <a:endParaRPr lang="en-US" dirty="0"/>
          </a:p>
        </p:txBody>
      </p:sp>
      <p:sp>
        <p:nvSpPr>
          <p:cNvPr id="4" name="Slide Number Placeholder 3"/>
          <p:cNvSpPr>
            <a:spLocks noGrp="1"/>
          </p:cNvSpPr>
          <p:nvPr>
            <p:ph type="sldNum" sz="quarter" idx="10"/>
          </p:nvPr>
        </p:nvSpPr>
        <p:spPr/>
        <p:txBody>
          <a:bodyPr/>
          <a:lstStyle/>
          <a:p>
            <a:fld id="{B5EA2442-E8E9-4FB9-B3F6-0D09AD6A2C68}" type="slidenum">
              <a:rPr lang="en-US" smtClean="0"/>
              <a:t>14</a:t>
            </a:fld>
            <a:endParaRPr lang="en-US"/>
          </a:p>
        </p:txBody>
      </p:sp>
    </p:spTree>
    <p:extLst>
      <p:ext uri="{BB962C8B-B14F-4D97-AF65-F5344CB8AC3E}">
        <p14:creationId xmlns:p14="http://schemas.microsoft.com/office/powerpoint/2010/main" val="1883218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Entity-relationship diagram.</a:t>
            </a:r>
          </a:p>
          <a:p>
            <a:endParaRPr lang="en-US" dirty="0"/>
          </a:p>
          <a:p>
            <a:r>
              <a:rPr lang="en-US" dirty="0"/>
              <a:t>Each user has an ID, username and Password. The Id is the User’s primary key, which has a one to many relationship with the </a:t>
            </a:r>
            <a:r>
              <a:rPr lang="en-US" dirty="0" err="1"/>
              <a:t>User_Id</a:t>
            </a:r>
            <a:r>
              <a:rPr lang="en-US" dirty="0"/>
              <a:t> field in the </a:t>
            </a:r>
            <a:r>
              <a:rPr lang="en-US" dirty="0" err="1"/>
              <a:t>contactinfo</a:t>
            </a:r>
            <a:r>
              <a:rPr lang="en-US" dirty="0"/>
              <a:t> table. This allows multiple contacts to belong to one single user.</a:t>
            </a:r>
          </a:p>
          <a:p>
            <a:endParaRPr lang="en-US" dirty="0"/>
          </a:p>
          <a:p>
            <a:r>
              <a:rPr lang="en-US" dirty="0"/>
              <a:t>Additionally, Each contact has a primary key named Id that is a one to many relationship with the email, addresses, and phone tables. We chose this route because it left the contact managing application scalable and extensible for future upgrades.</a:t>
            </a:r>
          </a:p>
          <a:p>
            <a:endParaRPr lang="en-US" dirty="0"/>
          </a:p>
          <a:p>
            <a:r>
              <a:rPr lang="en-US" dirty="0"/>
              <a:t>Each contact method is a separate table so the user can create a theoretically infinite number of addresses, emails, phone numbers for one single contact.</a:t>
            </a:r>
          </a:p>
          <a:p>
            <a:endParaRPr lang="en-US" dirty="0"/>
          </a:p>
          <a:p>
            <a:r>
              <a:rPr lang="en-US" dirty="0"/>
              <a:t>This method also allowed us to break up the data to be more query-able if we choose to implement that in the future. For example, a user can search all contacts that live in ‘Orlando’.</a:t>
            </a:r>
          </a:p>
          <a:p>
            <a:endParaRPr lang="en-US" dirty="0"/>
          </a:p>
        </p:txBody>
      </p:sp>
      <p:sp>
        <p:nvSpPr>
          <p:cNvPr id="4" name="Slide Number Placeholder 3"/>
          <p:cNvSpPr>
            <a:spLocks noGrp="1"/>
          </p:cNvSpPr>
          <p:nvPr>
            <p:ph type="sldNum" sz="quarter" idx="10"/>
          </p:nvPr>
        </p:nvSpPr>
        <p:spPr/>
        <p:txBody>
          <a:bodyPr/>
          <a:lstStyle/>
          <a:p>
            <a:fld id="{B5EA2442-E8E9-4FB9-B3F6-0D09AD6A2C68}" type="slidenum">
              <a:rPr lang="en-US" smtClean="0"/>
              <a:t>15</a:t>
            </a:fld>
            <a:endParaRPr lang="en-US"/>
          </a:p>
        </p:txBody>
      </p:sp>
    </p:spTree>
    <p:extLst>
      <p:ext uri="{BB962C8B-B14F-4D97-AF65-F5344CB8AC3E}">
        <p14:creationId xmlns:p14="http://schemas.microsoft.com/office/powerpoint/2010/main" val="3855151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for the contact manager is stored on a MySQL Relational database.</a:t>
            </a:r>
          </a:p>
          <a:p>
            <a:endParaRPr lang="en-US" dirty="0"/>
          </a:p>
          <a:p>
            <a:r>
              <a:rPr lang="en-US" dirty="0"/>
              <a:t>We chose MySQL due to it’s lower cost, and increased performance over SQL when performing very rapid read/write operations.</a:t>
            </a:r>
          </a:p>
          <a:p>
            <a:endParaRPr lang="en-US" dirty="0"/>
          </a:p>
          <a:p>
            <a:endParaRPr lang="en-US" dirty="0"/>
          </a:p>
        </p:txBody>
      </p:sp>
      <p:sp>
        <p:nvSpPr>
          <p:cNvPr id="4" name="Slide Number Placeholder 3"/>
          <p:cNvSpPr>
            <a:spLocks noGrp="1"/>
          </p:cNvSpPr>
          <p:nvPr>
            <p:ph type="sldNum" sz="quarter" idx="10"/>
          </p:nvPr>
        </p:nvSpPr>
        <p:spPr/>
        <p:txBody>
          <a:bodyPr/>
          <a:lstStyle/>
          <a:p>
            <a:fld id="{B5EA2442-E8E9-4FB9-B3F6-0D09AD6A2C68}" type="slidenum">
              <a:rPr lang="en-US" smtClean="0"/>
              <a:t>16</a:t>
            </a:fld>
            <a:endParaRPr lang="en-US"/>
          </a:p>
        </p:txBody>
      </p:sp>
    </p:spTree>
    <p:extLst>
      <p:ext uri="{BB962C8B-B14F-4D97-AF65-F5344CB8AC3E}">
        <p14:creationId xmlns:p14="http://schemas.microsoft.com/office/powerpoint/2010/main" val="3590656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8690-B03C-4FFC-BBFC-E89C65D64EC2}"/>
              </a:ext>
            </a:extLst>
          </p:cNvPr>
          <p:cNvSpPr>
            <a:spLocks noGrp="1"/>
          </p:cNvSpPr>
          <p:nvPr>
            <p:ph type="ctrTitle"/>
          </p:nvPr>
        </p:nvSpPr>
        <p:spPr/>
        <p:txBody>
          <a:bodyPr/>
          <a:lstStyle/>
          <a:p>
            <a:r>
              <a:rPr lang="en-US" dirty="0"/>
              <a:t>COP 4331 Small project	</a:t>
            </a:r>
          </a:p>
        </p:txBody>
      </p:sp>
      <p:sp>
        <p:nvSpPr>
          <p:cNvPr id="3" name="Subtitle 2">
            <a:extLst>
              <a:ext uri="{FF2B5EF4-FFF2-40B4-BE49-F238E27FC236}">
                <a16:creationId xmlns:a16="http://schemas.microsoft.com/office/drawing/2014/main" id="{EA1F93AA-CA6A-4E07-A83C-823DB0C60B0F}"/>
              </a:ext>
            </a:extLst>
          </p:cNvPr>
          <p:cNvSpPr>
            <a:spLocks noGrp="1"/>
          </p:cNvSpPr>
          <p:nvPr>
            <p:ph type="subTitle" idx="1"/>
          </p:nvPr>
        </p:nvSpPr>
        <p:spPr/>
        <p:txBody>
          <a:bodyPr/>
          <a:lstStyle/>
          <a:p>
            <a:r>
              <a:rPr lang="en-US" dirty="0"/>
              <a:t>Spring 2018</a:t>
            </a:r>
          </a:p>
        </p:txBody>
      </p:sp>
    </p:spTree>
    <p:extLst>
      <p:ext uri="{BB962C8B-B14F-4D97-AF65-F5344CB8AC3E}">
        <p14:creationId xmlns:p14="http://schemas.microsoft.com/office/powerpoint/2010/main" val="177965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EBF6-0923-43A7-88A0-368FD71930FB}"/>
              </a:ext>
            </a:extLst>
          </p:cNvPr>
          <p:cNvSpPr>
            <a:spLocks noGrp="1"/>
          </p:cNvSpPr>
          <p:nvPr>
            <p:ph type="title"/>
          </p:nvPr>
        </p:nvSpPr>
        <p:spPr/>
        <p:txBody>
          <a:bodyPr/>
          <a:lstStyle/>
          <a:p>
            <a:r>
              <a:rPr lang="en-US" dirty="0"/>
              <a:t>Password Hashing </a:t>
            </a:r>
          </a:p>
        </p:txBody>
      </p:sp>
      <p:sp>
        <p:nvSpPr>
          <p:cNvPr id="3" name="Content Placeholder 2">
            <a:extLst>
              <a:ext uri="{FF2B5EF4-FFF2-40B4-BE49-F238E27FC236}">
                <a16:creationId xmlns:a16="http://schemas.microsoft.com/office/drawing/2014/main" id="{156AF229-5348-49CC-B08A-3BA5219579D2}"/>
              </a:ext>
            </a:extLst>
          </p:cNvPr>
          <p:cNvSpPr>
            <a:spLocks noGrp="1"/>
          </p:cNvSpPr>
          <p:nvPr>
            <p:ph idx="1"/>
          </p:nvPr>
        </p:nvSpPr>
        <p:spPr/>
        <p:txBody>
          <a:bodyPr/>
          <a:lstStyle/>
          <a:p>
            <a:r>
              <a:rPr lang="en-US" dirty="0"/>
              <a:t>The MD5 format and </a:t>
            </a:r>
            <a:r>
              <a:rPr lang="en-US" dirty="0" err="1"/>
              <a:t>CyrptoJS</a:t>
            </a:r>
            <a:r>
              <a:rPr lang="en-US" dirty="0"/>
              <a:t> were used in hashing the password field. </a:t>
            </a:r>
          </a:p>
          <a:p>
            <a:r>
              <a:rPr lang="en-US" dirty="0" err="1"/>
              <a:t>CryptoJS</a:t>
            </a:r>
            <a:r>
              <a:rPr lang="en-US" dirty="0"/>
              <a:t> is a growing collection of standard and secure cryptographic algorithms implemented in JavaScript. </a:t>
            </a:r>
          </a:p>
          <a:p>
            <a:r>
              <a:rPr lang="en-US" dirty="0"/>
              <a:t>This ensured a secure transfer of the users password to the database.</a:t>
            </a:r>
          </a:p>
          <a:p>
            <a:pPr marL="0" indent="0">
              <a:buNone/>
            </a:pPr>
            <a:endParaRPr lang="en-US" dirty="0"/>
          </a:p>
        </p:txBody>
      </p:sp>
    </p:spTree>
    <p:extLst>
      <p:ext uri="{BB962C8B-B14F-4D97-AF65-F5344CB8AC3E}">
        <p14:creationId xmlns:p14="http://schemas.microsoft.com/office/powerpoint/2010/main" val="174717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DB41-2EF6-4D6D-8DA2-E46C8CBC05AC}"/>
              </a:ext>
            </a:extLst>
          </p:cNvPr>
          <p:cNvSpPr>
            <a:spLocks noGrp="1"/>
          </p:cNvSpPr>
          <p:nvPr>
            <p:ph type="ctrTitle"/>
          </p:nvPr>
        </p:nvSpPr>
        <p:spPr/>
        <p:txBody>
          <a:bodyPr/>
          <a:lstStyle/>
          <a:p>
            <a:r>
              <a:rPr lang="en-US" dirty="0"/>
              <a:t>The WCF API and MySQL Server</a:t>
            </a:r>
          </a:p>
        </p:txBody>
      </p:sp>
    </p:spTree>
    <p:extLst>
      <p:ext uri="{BB962C8B-B14F-4D97-AF65-F5344CB8AC3E}">
        <p14:creationId xmlns:p14="http://schemas.microsoft.com/office/powerpoint/2010/main" val="210032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A239-D9E0-40AA-9BCB-95CC33D27DA9}"/>
              </a:ext>
            </a:extLst>
          </p:cNvPr>
          <p:cNvSpPr>
            <a:spLocks noGrp="1"/>
          </p:cNvSpPr>
          <p:nvPr>
            <p:ph type="title"/>
          </p:nvPr>
        </p:nvSpPr>
        <p:spPr/>
        <p:txBody>
          <a:bodyPr/>
          <a:lstStyle/>
          <a:p>
            <a:r>
              <a:rPr lang="en-US" dirty="0"/>
              <a:t>WCF Service Layer – Microsoft’s Azure</a:t>
            </a:r>
          </a:p>
        </p:txBody>
      </p:sp>
      <p:sp>
        <p:nvSpPr>
          <p:cNvPr id="3" name="Content Placeholder 2">
            <a:extLst>
              <a:ext uri="{FF2B5EF4-FFF2-40B4-BE49-F238E27FC236}">
                <a16:creationId xmlns:a16="http://schemas.microsoft.com/office/drawing/2014/main" id="{8759FC7C-FDB1-4143-9FF5-DA1EA20C1B22}"/>
              </a:ext>
            </a:extLst>
          </p:cNvPr>
          <p:cNvSpPr>
            <a:spLocks noGrp="1"/>
          </p:cNvSpPr>
          <p:nvPr>
            <p:ph idx="1"/>
          </p:nvPr>
        </p:nvSpPr>
        <p:spPr/>
        <p:txBody>
          <a:bodyPr/>
          <a:lstStyle/>
          <a:p>
            <a:r>
              <a:rPr lang="en-US" dirty="0"/>
              <a:t>Windows Communication Foundation</a:t>
            </a:r>
          </a:p>
          <a:p>
            <a:r>
              <a:rPr lang="en-US" dirty="0"/>
              <a:t>Configured as a RESTful service</a:t>
            </a:r>
          </a:p>
          <a:p>
            <a:r>
              <a:rPr lang="en-US" dirty="0"/>
              <a:t>Serializes incoming </a:t>
            </a:r>
            <a:r>
              <a:rPr lang="en-US" dirty="0" err="1"/>
              <a:t>Json</a:t>
            </a:r>
            <a:r>
              <a:rPr lang="en-US" dirty="0"/>
              <a:t>/XML data as pre-built C# </a:t>
            </a:r>
            <a:r>
              <a:rPr lang="en-US" dirty="0" err="1"/>
              <a:t>DataContracts</a:t>
            </a:r>
            <a:endParaRPr lang="en-US" dirty="0"/>
          </a:p>
          <a:p>
            <a:pPr marL="0" indent="0">
              <a:buNone/>
            </a:pPr>
            <a:endParaRPr lang="en-US" dirty="0"/>
          </a:p>
        </p:txBody>
      </p:sp>
    </p:spTree>
    <p:extLst>
      <p:ext uri="{BB962C8B-B14F-4D97-AF65-F5344CB8AC3E}">
        <p14:creationId xmlns:p14="http://schemas.microsoft.com/office/powerpoint/2010/main" val="84625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F911-D189-458D-9A1E-F4A3809D74BA}"/>
              </a:ext>
            </a:extLst>
          </p:cNvPr>
          <p:cNvSpPr>
            <a:spLocks noGrp="1"/>
          </p:cNvSpPr>
          <p:nvPr>
            <p:ph type="title"/>
          </p:nvPr>
        </p:nvSpPr>
        <p:spPr/>
        <p:txBody>
          <a:bodyPr/>
          <a:lstStyle/>
          <a:p>
            <a:r>
              <a:rPr lang="en-US" dirty="0"/>
              <a:t>Actual Code Example</a:t>
            </a:r>
          </a:p>
        </p:txBody>
      </p:sp>
      <p:pic>
        <p:nvPicPr>
          <p:cNvPr id="4" name="Content Placeholder 3">
            <a:extLst>
              <a:ext uri="{FF2B5EF4-FFF2-40B4-BE49-F238E27FC236}">
                <a16:creationId xmlns:a16="http://schemas.microsoft.com/office/drawing/2014/main" id="{A47F3841-8713-46B6-8116-BF0DD2D763F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0178" r="27974"/>
          <a:stretch/>
        </p:blipFill>
        <p:spPr>
          <a:xfrm>
            <a:off x="-1312204" y="2467203"/>
            <a:ext cx="6000318" cy="3541712"/>
          </a:xfrm>
          <a:prstGeom prst="rect">
            <a:avLst/>
          </a:prstGeom>
        </p:spPr>
      </p:pic>
      <p:pic>
        <p:nvPicPr>
          <p:cNvPr id="5" name="Picture 4">
            <a:extLst>
              <a:ext uri="{FF2B5EF4-FFF2-40B4-BE49-F238E27FC236}">
                <a16:creationId xmlns:a16="http://schemas.microsoft.com/office/drawing/2014/main" id="{2B7B6FA7-F8E7-40E6-8FA8-A97C763196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0516" y="3113656"/>
            <a:ext cx="6966616" cy="1987550"/>
          </a:xfrm>
          <a:prstGeom prst="rect">
            <a:avLst/>
          </a:prstGeom>
        </p:spPr>
      </p:pic>
    </p:spTree>
    <p:extLst>
      <p:ext uri="{BB962C8B-B14F-4D97-AF65-F5344CB8AC3E}">
        <p14:creationId xmlns:p14="http://schemas.microsoft.com/office/powerpoint/2010/main" val="145017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875C-DE95-4E1E-BC2F-6613E5D0F98E}"/>
              </a:ext>
            </a:extLst>
          </p:cNvPr>
          <p:cNvSpPr>
            <a:spLocks noGrp="1"/>
          </p:cNvSpPr>
          <p:nvPr>
            <p:ph type="title"/>
          </p:nvPr>
        </p:nvSpPr>
        <p:spPr/>
        <p:txBody>
          <a:bodyPr/>
          <a:lstStyle/>
          <a:p>
            <a:r>
              <a:rPr lang="en-US" dirty="0"/>
              <a:t>WCF Service Layer – Microsoft’s Azure</a:t>
            </a:r>
          </a:p>
        </p:txBody>
      </p:sp>
      <p:sp>
        <p:nvSpPr>
          <p:cNvPr id="3" name="Content Placeholder 2">
            <a:extLst>
              <a:ext uri="{FF2B5EF4-FFF2-40B4-BE49-F238E27FC236}">
                <a16:creationId xmlns:a16="http://schemas.microsoft.com/office/drawing/2014/main" id="{9306857E-83DF-47D9-A8CC-0859E27E8FF1}"/>
              </a:ext>
            </a:extLst>
          </p:cNvPr>
          <p:cNvSpPr>
            <a:spLocks noGrp="1"/>
          </p:cNvSpPr>
          <p:nvPr>
            <p:ph idx="1"/>
          </p:nvPr>
        </p:nvSpPr>
        <p:spPr/>
        <p:txBody>
          <a:bodyPr/>
          <a:lstStyle/>
          <a:p>
            <a:r>
              <a:rPr lang="en-US" dirty="0"/>
              <a:t>Receives JSON formatted text from </a:t>
            </a:r>
            <a:r>
              <a:rPr lang="en-US" dirty="0" err="1"/>
              <a:t>WebUI</a:t>
            </a:r>
            <a:endParaRPr lang="en-US" dirty="0"/>
          </a:p>
          <a:p>
            <a:r>
              <a:rPr lang="en-US" dirty="0"/>
              <a:t>Performs operations on the Database for the client</a:t>
            </a:r>
          </a:p>
          <a:p>
            <a:r>
              <a:rPr lang="en-US" dirty="0"/>
              <a:t>Increases security by not directly exposing database </a:t>
            </a:r>
          </a:p>
          <a:p>
            <a:endParaRPr lang="en-US" dirty="0"/>
          </a:p>
        </p:txBody>
      </p:sp>
      <p:pic>
        <p:nvPicPr>
          <p:cNvPr id="4" name="Picture 3">
            <a:extLst>
              <a:ext uri="{FF2B5EF4-FFF2-40B4-BE49-F238E27FC236}">
                <a16:creationId xmlns:a16="http://schemas.microsoft.com/office/drawing/2014/main" id="{CC3A5F8D-CE42-4899-84D8-62EA45CC4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433" y="3877681"/>
            <a:ext cx="4352957" cy="2886096"/>
          </a:xfrm>
          <a:prstGeom prst="rect">
            <a:avLst/>
          </a:prstGeom>
        </p:spPr>
      </p:pic>
      <p:sp>
        <p:nvSpPr>
          <p:cNvPr id="5" name="TextBox 4">
            <a:extLst>
              <a:ext uri="{FF2B5EF4-FFF2-40B4-BE49-F238E27FC236}">
                <a16:creationId xmlns:a16="http://schemas.microsoft.com/office/drawing/2014/main" id="{58A680EB-1489-404C-AD90-B687ED395DB9}"/>
              </a:ext>
            </a:extLst>
          </p:cNvPr>
          <p:cNvSpPr txBox="1"/>
          <p:nvPr/>
        </p:nvSpPr>
        <p:spPr>
          <a:xfrm>
            <a:off x="6094411" y="4859064"/>
            <a:ext cx="4454319" cy="923330"/>
          </a:xfrm>
          <a:prstGeom prst="rect">
            <a:avLst/>
          </a:prstGeom>
          <a:noFill/>
        </p:spPr>
        <p:txBody>
          <a:bodyPr wrap="square" rtlCol="0">
            <a:spAutoFit/>
          </a:bodyPr>
          <a:lstStyle/>
          <a:p>
            <a:r>
              <a:rPr lang="en-US" i="1" dirty="0"/>
              <a:t>Snippet of JSON sent by client to add new contact. This is the same contract used to update, and return a contact’s details</a:t>
            </a:r>
          </a:p>
        </p:txBody>
      </p:sp>
    </p:spTree>
    <p:extLst>
      <p:ext uri="{BB962C8B-B14F-4D97-AF65-F5344CB8AC3E}">
        <p14:creationId xmlns:p14="http://schemas.microsoft.com/office/powerpoint/2010/main" val="104424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F684-C74A-4634-BAB2-0D3323EE7926}"/>
              </a:ext>
            </a:extLst>
          </p:cNvPr>
          <p:cNvSpPr>
            <a:spLocks noGrp="1"/>
          </p:cNvSpPr>
          <p:nvPr>
            <p:ph type="title"/>
          </p:nvPr>
        </p:nvSpPr>
        <p:spPr>
          <a:xfrm>
            <a:off x="1141413" y="344557"/>
            <a:ext cx="9905998" cy="1046921"/>
          </a:xfrm>
        </p:spPr>
        <p:txBody>
          <a:bodyPr/>
          <a:lstStyle/>
          <a:p>
            <a:r>
              <a:rPr lang="en-US" dirty="0" err="1"/>
              <a:t>Er</a:t>
            </a:r>
            <a:r>
              <a:rPr lang="en-US" dirty="0"/>
              <a:t> Diagram</a:t>
            </a:r>
          </a:p>
        </p:txBody>
      </p:sp>
      <p:sp>
        <p:nvSpPr>
          <p:cNvPr id="3" name="Content Placeholder 2">
            <a:extLst>
              <a:ext uri="{FF2B5EF4-FFF2-40B4-BE49-F238E27FC236}">
                <a16:creationId xmlns:a16="http://schemas.microsoft.com/office/drawing/2014/main" id="{6FD0E3F0-BA6A-401A-8750-FA57055BF37F}"/>
              </a:ext>
            </a:extLst>
          </p:cNvPr>
          <p:cNvSpPr>
            <a:spLocks noGrp="1"/>
          </p:cNvSpPr>
          <p:nvPr>
            <p:ph idx="1"/>
          </p:nvPr>
        </p:nvSpPr>
        <p:spPr>
          <a:xfrm>
            <a:off x="1141412" y="1391478"/>
            <a:ext cx="9905999" cy="4399723"/>
          </a:xfrm>
        </p:spPr>
        <p:txBody>
          <a:bodyPr/>
          <a:lstStyle/>
          <a:p>
            <a:r>
              <a:rPr lang="en-US" dirty="0"/>
              <a:t>One to many from user to the contacts allows for the user to have multiple contacts saved. Another one to many follows from this contact allowing multiple emails/addresses/phones to be saved to that contact. </a:t>
            </a:r>
          </a:p>
          <a:p>
            <a:endParaRPr lang="en-US" dirty="0"/>
          </a:p>
        </p:txBody>
      </p:sp>
      <p:pic>
        <p:nvPicPr>
          <p:cNvPr id="5" name="Picture 4">
            <a:extLst>
              <a:ext uri="{FF2B5EF4-FFF2-40B4-BE49-F238E27FC236}">
                <a16:creationId xmlns:a16="http://schemas.microsoft.com/office/drawing/2014/main" id="{4A57734E-087A-48B5-AA24-92F4C43B9B28}"/>
              </a:ext>
            </a:extLst>
          </p:cNvPr>
          <p:cNvPicPr>
            <a:picLocks noChangeAspect="1"/>
          </p:cNvPicPr>
          <p:nvPr/>
        </p:nvPicPr>
        <p:blipFill>
          <a:blip r:embed="rId3"/>
          <a:stretch>
            <a:fillRect/>
          </a:stretch>
        </p:blipFill>
        <p:spPr>
          <a:xfrm>
            <a:off x="1432544" y="2826557"/>
            <a:ext cx="8745125" cy="3671494"/>
          </a:xfrm>
          <a:prstGeom prst="rect">
            <a:avLst/>
          </a:prstGeom>
        </p:spPr>
      </p:pic>
    </p:spTree>
    <p:extLst>
      <p:ext uri="{BB962C8B-B14F-4D97-AF65-F5344CB8AC3E}">
        <p14:creationId xmlns:p14="http://schemas.microsoft.com/office/powerpoint/2010/main" val="118161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F7D9-8FDE-44DE-9F22-58625186A885}"/>
              </a:ext>
            </a:extLst>
          </p:cNvPr>
          <p:cNvSpPr>
            <a:spLocks noGrp="1"/>
          </p:cNvSpPr>
          <p:nvPr>
            <p:ph type="title"/>
          </p:nvPr>
        </p:nvSpPr>
        <p:spPr/>
        <p:txBody>
          <a:bodyPr/>
          <a:lstStyle/>
          <a:p>
            <a:r>
              <a:rPr lang="en-US" dirty="0"/>
              <a:t>MySQL Server</a:t>
            </a:r>
          </a:p>
        </p:txBody>
      </p:sp>
      <p:sp>
        <p:nvSpPr>
          <p:cNvPr id="3" name="Content Placeholder 2">
            <a:extLst>
              <a:ext uri="{FF2B5EF4-FFF2-40B4-BE49-F238E27FC236}">
                <a16:creationId xmlns:a16="http://schemas.microsoft.com/office/drawing/2014/main" id="{E144022A-201C-46D7-A882-4FCE16BD5FA9}"/>
              </a:ext>
            </a:extLst>
          </p:cNvPr>
          <p:cNvSpPr>
            <a:spLocks noGrp="1"/>
          </p:cNvSpPr>
          <p:nvPr>
            <p:ph idx="1"/>
          </p:nvPr>
        </p:nvSpPr>
        <p:spPr/>
        <p:txBody>
          <a:bodyPr/>
          <a:lstStyle/>
          <a:p>
            <a:r>
              <a:rPr lang="en-US" dirty="0"/>
              <a:t>Data stored on a relational database management system (RDBMS)</a:t>
            </a:r>
          </a:p>
          <a:p>
            <a:r>
              <a:rPr lang="en-US" dirty="0"/>
              <a:t>MySQL chosen due to lower cost, and increased read/write performance </a:t>
            </a:r>
          </a:p>
          <a:p>
            <a:r>
              <a:rPr lang="en-US" dirty="0"/>
              <a:t>Hosted on freemysqlhosting.net </a:t>
            </a:r>
          </a:p>
          <a:p>
            <a:endParaRPr lang="en-US" dirty="0"/>
          </a:p>
        </p:txBody>
      </p:sp>
    </p:spTree>
    <p:extLst>
      <p:ext uri="{BB962C8B-B14F-4D97-AF65-F5344CB8AC3E}">
        <p14:creationId xmlns:p14="http://schemas.microsoft.com/office/powerpoint/2010/main" val="357428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CA27D-EECF-4F1C-B92C-4880A8ED6C8B}"/>
              </a:ext>
            </a:extLst>
          </p:cNvPr>
          <p:cNvSpPr>
            <a:spLocks noGrp="1"/>
          </p:cNvSpPr>
          <p:nvPr>
            <p:ph type="title"/>
          </p:nvPr>
        </p:nvSpPr>
        <p:spPr/>
        <p:txBody>
          <a:bodyPr/>
          <a:lstStyle/>
          <a:p>
            <a:r>
              <a:rPr lang="en-US" dirty="0"/>
              <a:t>Group 20 members</a:t>
            </a:r>
          </a:p>
        </p:txBody>
      </p:sp>
      <p:sp>
        <p:nvSpPr>
          <p:cNvPr id="3" name="Content Placeholder 2">
            <a:extLst>
              <a:ext uri="{FF2B5EF4-FFF2-40B4-BE49-F238E27FC236}">
                <a16:creationId xmlns:a16="http://schemas.microsoft.com/office/drawing/2014/main" id="{A87771BA-C46B-4E82-85A3-D17711D73956}"/>
              </a:ext>
            </a:extLst>
          </p:cNvPr>
          <p:cNvSpPr>
            <a:spLocks noGrp="1"/>
          </p:cNvSpPr>
          <p:nvPr>
            <p:ph idx="1"/>
          </p:nvPr>
        </p:nvSpPr>
        <p:spPr/>
        <p:txBody>
          <a:bodyPr/>
          <a:lstStyle/>
          <a:p>
            <a:r>
              <a:rPr lang="en-US" dirty="0"/>
              <a:t>Dominic </a:t>
            </a:r>
            <a:r>
              <a:rPr lang="en-US" dirty="0" err="1"/>
              <a:t>Amalfitano</a:t>
            </a:r>
            <a:endParaRPr lang="en-US" dirty="0"/>
          </a:p>
          <a:p>
            <a:r>
              <a:rPr lang="en-US" dirty="0"/>
              <a:t>Nick </a:t>
            </a:r>
            <a:r>
              <a:rPr lang="en-US" dirty="0" err="1"/>
              <a:t>Poidomani</a:t>
            </a:r>
            <a:endParaRPr lang="en-US" dirty="0"/>
          </a:p>
          <a:p>
            <a:r>
              <a:rPr lang="en-US" dirty="0"/>
              <a:t>Christopher John </a:t>
            </a:r>
            <a:r>
              <a:rPr lang="en-US" dirty="0" err="1"/>
              <a:t>Ison</a:t>
            </a:r>
            <a:endParaRPr lang="en-US" dirty="0"/>
          </a:p>
          <a:p>
            <a:r>
              <a:rPr lang="en-US" dirty="0"/>
              <a:t>Emmanuel Scur</a:t>
            </a:r>
          </a:p>
          <a:p>
            <a:r>
              <a:rPr lang="en-US" dirty="0"/>
              <a:t>Connor Boutin</a:t>
            </a:r>
          </a:p>
          <a:p>
            <a:r>
              <a:rPr lang="en-US" dirty="0"/>
              <a:t>Brad Coles</a:t>
            </a:r>
          </a:p>
        </p:txBody>
      </p:sp>
    </p:spTree>
    <p:extLst>
      <p:ext uri="{BB962C8B-B14F-4D97-AF65-F5344CB8AC3E}">
        <p14:creationId xmlns:p14="http://schemas.microsoft.com/office/powerpoint/2010/main" val="348861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9F1A-5DA6-4717-93C2-DF9E1D188627}"/>
              </a:ext>
            </a:extLst>
          </p:cNvPr>
          <p:cNvSpPr>
            <a:spLocks noGrp="1"/>
          </p:cNvSpPr>
          <p:nvPr>
            <p:ph type="title"/>
          </p:nvPr>
        </p:nvSpPr>
        <p:spPr/>
        <p:txBody>
          <a:bodyPr/>
          <a:lstStyle/>
          <a:p>
            <a:r>
              <a:rPr lang="en-US" dirty="0"/>
              <a:t>Overall Layout</a:t>
            </a:r>
          </a:p>
        </p:txBody>
      </p:sp>
      <p:sp>
        <p:nvSpPr>
          <p:cNvPr id="3" name="Content Placeholder 2">
            <a:extLst>
              <a:ext uri="{FF2B5EF4-FFF2-40B4-BE49-F238E27FC236}">
                <a16:creationId xmlns:a16="http://schemas.microsoft.com/office/drawing/2014/main" id="{617A78A8-1F10-467D-BEF7-C0BEB27ACEF6}"/>
              </a:ext>
            </a:extLst>
          </p:cNvPr>
          <p:cNvSpPr>
            <a:spLocks noGrp="1"/>
          </p:cNvSpPr>
          <p:nvPr>
            <p:ph idx="1"/>
          </p:nvPr>
        </p:nvSpPr>
        <p:spPr/>
        <p:txBody>
          <a:bodyPr/>
          <a:lstStyle/>
          <a:p>
            <a:r>
              <a:rPr lang="en-US" dirty="0"/>
              <a:t>WIMA stack</a:t>
            </a:r>
          </a:p>
          <a:p>
            <a:r>
              <a:rPr lang="en-US" dirty="0"/>
              <a:t>MYSQL database</a:t>
            </a:r>
          </a:p>
          <a:p>
            <a:r>
              <a:rPr lang="en-US" dirty="0"/>
              <a:t>C# API</a:t>
            </a:r>
          </a:p>
          <a:p>
            <a:r>
              <a:rPr lang="en-US" dirty="0"/>
              <a:t>MD5 Hashing Algorithm</a:t>
            </a:r>
          </a:p>
          <a:p>
            <a:endParaRPr lang="en-US" dirty="0"/>
          </a:p>
        </p:txBody>
      </p:sp>
    </p:spTree>
    <p:extLst>
      <p:ext uri="{BB962C8B-B14F-4D97-AF65-F5344CB8AC3E}">
        <p14:creationId xmlns:p14="http://schemas.microsoft.com/office/powerpoint/2010/main" val="16018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7CD5-5CAB-4077-B2CA-B712589A1AAD}"/>
              </a:ext>
            </a:extLst>
          </p:cNvPr>
          <p:cNvSpPr>
            <a:spLocks noGrp="1"/>
          </p:cNvSpPr>
          <p:nvPr>
            <p:ph type="title"/>
          </p:nvPr>
        </p:nvSpPr>
        <p:spPr/>
        <p:txBody>
          <a:bodyPr/>
          <a:lstStyle/>
          <a:p>
            <a:r>
              <a:rPr lang="en-US" dirty="0"/>
              <a:t>Class Diagram</a:t>
            </a:r>
          </a:p>
        </p:txBody>
      </p:sp>
      <p:sp>
        <p:nvSpPr>
          <p:cNvPr id="7" name="Content Placeholder 6">
            <a:extLst>
              <a:ext uri="{FF2B5EF4-FFF2-40B4-BE49-F238E27FC236}">
                <a16:creationId xmlns:a16="http://schemas.microsoft.com/office/drawing/2014/main" id="{8966A93A-1DF4-42CB-B18B-7F3A60DB389F}"/>
              </a:ext>
            </a:extLst>
          </p:cNvPr>
          <p:cNvSpPr>
            <a:spLocks noGrp="1"/>
          </p:cNvSpPr>
          <p:nvPr>
            <p:ph idx="1"/>
          </p:nvPr>
        </p:nvSpPr>
        <p:spPr/>
        <p:txBody>
          <a:bodyPr/>
          <a:lstStyle/>
          <a:p>
            <a:r>
              <a:rPr lang="en-US" dirty="0"/>
              <a:t>Two tables, a user table and contact table</a:t>
            </a:r>
          </a:p>
        </p:txBody>
      </p:sp>
      <p:pic>
        <p:nvPicPr>
          <p:cNvPr id="8" name="Content Placeholder 4">
            <a:extLst>
              <a:ext uri="{FF2B5EF4-FFF2-40B4-BE49-F238E27FC236}">
                <a16:creationId xmlns:a16="http://schemas.microsoft.com/office/drawing/2014/main" id="{9BCBA194-5036-4533-8B22-E6DC18A7B9F4}"/>
              </a:ext>
            </a:extLst>
          </p:cNvPr>
          <p:cNvPicPr>
            <a:picLocks noChangeAspect="1"/>
          </p:cNvPicPr>
          <p:nvPr/>
        </p:nvPicPr>
        <p:blipFill>
          <a:blip r:embed="rId2"/>
          <a:stretch>
            <a:fillRect/>
          </a:stretch>
        </p:blipFill>
        <p:spPr>
          <a:xfrm>
            <a:off x="1192832" y="2965106"/>
            <a:ext cx="7073928" cy="3541712"/>
          </a:xfrm>
          <a:prstGeom prst="rect">
            <a:avLst/>
          </a:prstGeom>
        </p:spPr>
      </p:pic>
    </p:spTree>
    <p:extLst>
      <p:ext uri="{BB962C8B-B14F-4D97-AF65-F5344CB8AC3E}">
        <p14:creationId xmlns:p14="http://schemas.microsoft.com/office/powerpoint/2010/main" val="337153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5F1B-51BD-4CB4-AE37-BB7DAF87C9EB}"/>
              </a:ext>
            </a:extLst>
          </p:cNvPr>
          <p:cNvSpPr>
            <a:spLocks noGrp="1"/>
          </p:cNvSpPr>
          <p:nvPr>
            <p:ph type="title"/>
          </p:nvPr>
        </p:nvSpPr>
        <p:spPr>
          <a:xfrm>
            <a:off x="916126" y="808383"/>
            <a:ext cx="2076755" cy="1106012"/>
          </a:xfrm>
        </p:spPr>
        <p:txBody>
          <a:bodyPr/>
          <a:lstStyle/>
          <a:p>
            <a:r>
              <a:rPr lang="en-US" dirty="0"/>
              <a:t>Use case diagram</a:t>
            </a:r>
          </a:p>
        </p:txBody>
      </p:sp>
      <p:pic>
        <p:nvPicPr>
          <p:cNvPr id="5" name="Content Placeholder 4">
            <a:extLst>
              <a:ext uri="{FF2B5EF4-FFF2-40B4-BE49-F238E27FC236}">
                <a16:creationId xmlns:a16="http://schemas.microsoft.com/office/drawing/2014/main" id="{EC492710-523A-4180-A821-45ED355739EA}"/>
              </a:ext>
            </a:extLst>
          </p:cNvPr>
          <p:cNvPicPr>
            <a:picLocks noGrp="1" noChangeAspect="1"/>
          </p:cNvPicPr>
          <p:nvPr>
            <p:ph idx="1"/>
          </p:nvPr>
        </p:nvPicPr>
        <p:blipFill>
          <a:blip r:embed="rId2"/>
          <a:stretch>
            <a:fillRect/>
          </a:stretch>
        </p:blipFill>
        <p:spPr>
          <a:xfrm>
            <a:off x="3218168" y="151857"/>
            <a:ext cx="8364232" cy="6459177"/>
          </a:xfrm>
        </p:spPr>
      </p:pic>
    </p:spTree>
    <p:extLst>
      <p:ext uri="{BB962C8B-B14F-4D97-AF65-F5344CB8AC3E}">
        <p14:creationId xmlns:p14="http://schemas.microsoft.com/office/powerpoint/2010/main" val="354693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144C-F844-4C21-A916-D2ED7AED534F}"/>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5D718EF9-BB9B-4D63-BBF7-2D1B7B58C546}"/>
              </a:ext>
            </a:extLst>
          </p:cNvPr>
          <p:cNvSpPr>
            <a:spLocks noGrp="1"/>
          </p:cNvSpPr>
          <p:nvPr>
            <p:ph idx="1"/>
          </p:nvPr>
        </p:nvSpPr>
        <p:spPr/>
        <p:txBody>
          <a:bodyPr>
            <a:normAutofit fontScale="85000" lnSpcReduction="10000"/>
          </a:bodyPr>
          <a:lstStyle/>
          <a:p>
            <a:r>
              <a:rPr lang="en-US" dirty="0"/>
              <a:t>User is prompted for their username and password upon visiting the website. The entered credentials are cross referenced with the data on record in database. User is either granted access or prompted to re-enter login information. Upon successful login, user may choose to search current contacts or add a new contact. If the search option is selected the user must provide a name searched in their contact table. The system returns any matching data to the user. From this returned data the user may select a contact to view additional information and from here delete the contact if they so wish. If the contact is deleted the contact is removed from their contact table. If the user originally chose to add a contact, the user is prompted to enter relevant information. The system takes the entered data and updates the appropriate fields in the database. </a:t>
            </a:r>
          </a:p>
          <a:p>
            <a:endParaRPr lang="en-US" dirty="0"/>
          </a:p>
        </p:txBody>
      </p:sp>
    </p:spTree>
    <p:extLst>
      <p:ext uri="{BB962C8B-B14F-4D97-AF65-F5344CB8AC3E}">
        <p14:creationId xmlns:p14="http://schemas.microsoft.com/office/powerpoint/2010/main" val="218406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8AA2-EB1F-4630-8F96-EEB34A37C584}"/>
              </a:ext>
            </a:extLst>
          </p:cNvPr>
          <p:cNvSpPr>
            <a:spLocks noGrp="1"/>
          </p:cNvSpPr>
          <p:nvPr>
            <p:ph type="title"/>
          </p:nvPr>
        </p:nvSpPr>
        <p:spPr/>
        <p:txBody>
          <a:bodyPr/>
          <a:lstStyle/>
          <a:p>
            <a:r>
              <a:rPr lang="en-US" dirty="0" err="1"/>
              <a:t>Javascript</a:t>
            </a:r>
            <a:endParaRPr lang="en-US" dirty="0"/>
          </a:p>
        </p:txBody>
      </p:sp>
      <p:sp>
        <p:nvSpPr>
          <p:cNvPr id="3" name="Content Placeholder 2">
            <a:extLst>
              <a:ext uri="{FF2B5EF4-FFF2-40B4-BE49-F238E27FC236}">
                <a16:creationId xmlns:a16="http://schemas.microsoft.com/office/drawing/2014/main" id="{528ABF57-67DF-41DB-A168-8061DA20EBC8}"/>
              </a:ext>
            </a:extLst>
          </p:cNvPr>
          <p:cNvSpPr>
            <a:spLocks noGrp="1"/>
          </p:cNvSpPr>
          <p:nvPr>
            <p:ph idx="1"/>
          </p:nvPr>
        </p:nvSpPr>
        <p:spPr/>
        <p:txBody>
          <a:bodyPr/>
          <a:lstStyle/>
          <a:p>
            <a:r>
              <a:rPr lang="en-US" dirty="0" err="1"/>
              <a:t>XMLhttp</a:t>
            </a:r>
            <a:r>
              <a:rPr lang="en-US" dirty="0"/>
              <a:t> requests to the server</a:t>
            </a:r>
          </a:p>
          <a:p>
            <a:pPr lvl="1"/>
            <a:r>
              <a:rPr lang="en-US" dirty="0"/>
              <a:t>Create Account</a:t>
            </a:r>
          </a:p>
          <a:p>
            <a:pPr lvl="1"/>
            <a:r>
              <a:rPr lang="en-US" dirty="0"/>
              <a:t>Login</a:t>
            </a:r>
          </a:p>
          <a:p>
            <a:pPr lvl="1"/>
            <a:r>
              <a:rPr lang="en-US" dirty="0"/>
              <a:t>Add contact</a:t>
            </a:r>
          </a:p>
          <a:p>
            <a:pPr lvl="1"/>
            <a:r>
              <a:rPr lang="en-US" dirty="0"/>
              <a:t>Search contacts</a:t>
            </a:r>
          </a:p>
          <a:p>
            <a:pPr lvl="1"/>
            <a:r>
              <a:rPr lang="en-US" dirty="0"/>
              <a:t>Delete contact</a:t>
            </a:r>
          </a:p>
        </p:txBody>
      </p:sp>
    </p:spTree>
    <p:extLst>
      <p:ext uri="{BB962C8B-B14F-4D97-AF65-F5344CB8AC3E}">
        <p14:creationId xmlns:p14="http://schemas.microsoft.com/office/powerpoint/2010/main" val="2728310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0D68-5948-420D-B344-1504BCAF0E91}"/>
              </a:ext>
            </a:extLst>
          </p:cNvPr>
          <p:cNvSpPr>
            <a:spLocks noGrp="1"/>
          </p:cNvSpPr>
          <p:nvPr>
            <p:ph type="title"/>
          </p:nvPr>
        </p:nvSpPr>
        <p:spPr/>
        <p:txBody>
          <a:bodyPr/>
          <a:lstStyle/>
          <a:p>
            <a:r>
              <a:rPr lang="en-US" dirty="0"/>
              <a:t>HTML Format</a:t>
            </a:r>
          </a:p>
        </p:txBody>
      </p:sp>
      <p:sp>
        <p:nvSpPr>
          <p:cNvPr id="3" name="Content Placeholder 2">
            <a:extLst>
              <a:ext uri="{FF2B5EF4-FFF2-40B4-BE49-F238E27FC236}">
                <a16:creationId xmlns:a16="http://schemas.microsoft.com/office/drawing/2014/main" id="{BC2A5FB5-8631-446C-8C10-F0CA5A9AE3D3}"/>
              </a:ext>
            </a:extLst>
          </p:cNvPr>
          <p:cNvSpPr>
            <a:spLocks noGrp="1"/>
          </p:cNvSpPr>
          <p:nvPr>
            <p:ph idx="1"/>
          </p:nvPr>
        </p:nvSpPr>
        <p:spPr/>
        <p:txBody>
          <a:bodyPr>
            <a:normAutofit lnSpcReduction="10000"/>
          </a:bodyPr>
          <a:lstStyle/>
          <a:p>
            <a:r>
              <a:rPr lang="en-US" dirty="0"/>
              <a:t>Used divisions to hide/show pieces of the website based on the selections made by the user. </a:t>
            </a:r>
          </a:p>
          <a:p>
            <a:r>
              <a:rPr lang="en-US" dirty="0"/>
              <a:t>Took shell provided in the code posted by Professor </a:t>
            </a:r>
            <a:r>
              <a:rPr lang="en-US" dirty="0" err="1"/>
              <a:t>Leinecker</a:t>
            </a:r>
            <a:r>
              <a:rPr lang="en-US" dirty="0"/>
              <a:t> and modified it along with providing a slightly improved UI. </a:t>
            </a:r>
          </a:p>
          <a:p>
            <a:r>
              <a:rPr lang="en-US" dirty="0"/>
              <a:t>Used a combination of HTML and a CSS style sheet to create user interface</a:t>
            </a:r>
          </a:p>
          <a:p>
            <a:r>
              <a:rPr lang="en-US" dirty="0"/>
              <a:t>Worked in collaboration with JavaScript to ensure all input IDs matched the corresponding field names in </a:t>
            </a:r>
            <a:r>
              <a:rPr lang="en-US" dirty="0" err="1"/>
              <a:t>Javascript</a:t>
            </a:r>
            <a:endParaRPr lang="en-US" dirty="0"/>
          </a:p>
          <a:p>
            <a:endParaRPr lang="en-US" dirty="0"/>
          </a:p>
        </p:txBody>
      </p:sp>
    </p:spTree>
    <p:extLst>
      <p:ext uri="{BB962C8B-B14F-4D97-AF65-F5344CB8AC3E}">
        <p14:creationId xmlns:p14="http://schemas.microsoft.com/office/powerpoint/2010/main" val="49261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0D123-E1CC-4EA2-B50F-17F24E43B1EE}"/>
              </a:ext>
            </a:extLst>
          </p:cNvPr>
          <p:cNvSpPr>
            <a:spLocks noGrp="1"/>
          </p:cNvSpPr>
          <p:nvPr>
            <p:ph type="title"/>
          </p:nvPr>
        </p:nvSpPr>
        <p:spPr/>
        <p:txBody>
          <a:bodyPr/>
          <a:lstStyle/>
          <a:p>
            <a:r>
              <a:rPr lang="en-US" dirty="0" err="1"/>
              <a:t>MySql</a:t>
            </a:r>
            <a:r>
              <a:rPr lang="en-US" dirty="0"/>
              <a:t> Queries </a:t>
            </a:r>
          </a:p>
        </p:txBody>
      </p:sp>
      <p:sp>
        <p:nvSpPr>
          <p:cNvPr id="3" name="Content Placeholder 2">
            <a:extLst>
              <a:ext uri="{FF2B5EF4-FFF2-40B4-BE49-F238E27FC236}">
                <a16:creationId xmlns:a16="http://schemas.microsoft.com/office/drawing/2014/main" id="{4324BB57-9604-4F4F-A509-67E833528EA1}"/>
              </a:ext>
            </a:extLst>
          </p:cNvPr>
          <p:cNvSpPr>
            <a:spLocks noGrp="1"/>
          </p:cNvSpPr>
          <p:nvPr>
            <p:ph idx="1"/>
          </p:nvPr>
        </p:nvSpPr>
        <p:spPr/>
        <p:txBody>
          <a:bodyPr/>
          <a:lstStyle/>
          <a:p>
            <a:r>
              <a:rPr lang="en-US" dirty="0"/>
              <a:t>Insert New Contact</a:t>
            </a:r>
          </a:p>
          <a:p>
            <a:r>
              <a:rPr lang="en-US" dirty="0"/>
              <a:t>Delete Contact</a:t>
            </a:r>
          </a:p>
          <a:p>
            <a:r>
              <a:rPr lang="en-US" dirty="0"/>
              <a:t>Retrieve Info</a:t>
            </a:r>
          </a:p>
          <a:p>
            <a:r>
              <a:rPr lang="en-US" dirty="0"/>
              <a:t>Update Contact</a:t>
            </a:r>
          </a:p>
          <a:p>
            <a:r>
              <a:rPr lang="en-US" dirty="0"/>
              <a:t>Get All Contacts </a:t>
            </a:r>
          </a:p>
        </p:txBody>
      </p:sp>
    </p:spTree>
    <p:extLst>
      <p:ext uri="{BB962C8B-B14F-4D97-AF65-F5344CB8AC3E}">
        <p14:creationId xmlns:p14="http://schemas.microsoft.com/office/powerpoint/2010/main" val="958701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295</TotalTime>
  <Words>851</Words>
  <Application>Microsoft Office PowerPoint</Application>
  <PresentationFormat>Widescreen</PresentationFormat>
  <Paragraphs>83</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Tw Cen MT</vt:lpstr>
      <vt:lpstr>Circuit</vt:lpstr>
      <vt:lpstr>COP 4331 Small project </vt:lpstr>
      <vt:lpstr>Group 20 members</vt:lpstr>
      <vt:lpstr>Overall Layout</vt:lpstr>
      <vt:lpstr>Class Diagram</vt:lpstr>
      <vt:lpstr>Use case diagram</vt:lpstr>
      <vt:lpstr>Description</vt:lpstr>
      <vt:lpstr>Javascript</vt:lpstr>
      <vt:lpstr>HTML Format</vt:lpstr>
      <vt:lpstr>MySql Queries </vt:lpstr>
      <vt:lpstr>Password Hashing </vt:lpstr>
      <vt:lpstr>The WCF API and MySQL Server</vt:lpstr>
      <vt:lpstr>WCF Service Layer – Microsoft’s Azure</vt:lpstr>
      <vt:lpstr>Actual Code Example</vt:lpstr>
      <vt:lpstr>WCF Service Layer – Microsoft’s Azure</vt:lpstr>
      <vt:lpstr>Er Diagram</vt:lpstr>
      <vt:lpstr>MySQL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 4600 Small project</dc:title>
  <dc:creator>turbo</dc:creator>
  <cp:lastModifiedBy>Dominic Amalfitano</cp:lastModifiedBy>
  <cp:revision>19</cp:revision>
  <dcterms:created xsi:type="dcterms:W3CDTF">2018-01-28T11:14:05Z</dcterms:created>
  <dcterms:modified xsi:type="dcterms:W3CDTF">2018-01-29T20:07:12Z</dcterms:modified>
</cp:coreProperties>
</file>