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703B8-70CA-035C-6549-D5C292CA8E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CDED664-6D2F-2237-E1E1-3B805CDD7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6FA52A5-4D35-639D-E424-A509E594F414}"/>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5" name="Marcador de pie de página 4">
            <a:extLst>
              <a:ext uri="{FF2B5EF4-FFF2-40B4-BE49-F238E27FC236}">
                <a16:creationId xmlns:a16="http://schemas.microsoft.com/office/drawing/2014/main" id="{30EECA51-168E-94A7-B49A-A98BF6F9AC1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757B5FD-D4FD-3877-4153-EF0D96477DC7}"/>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94979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DDCCD-52E2-629A-565A-1D04F7EA2CE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BA16CFB-F05C-5840-BA83-AB453F2323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B166037-A506-B11C-7347-86140EBEF17B}"/>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5" name="Marcador de pie de página 4">
            <a:extLst>
              <a:ext uri="{FF2B5EF4-FFF2-40B4-BE49-F238E27FC236}">
                <a16:creationId xmlns:a16="http://schemas.microsoft.com/office/drawing/2014/main" id="{FAC7FAA2-5E62-F7C2-D7C0-1CF18B1468E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B6A4440-B335-9C0D-C559-24B38C703BCB}"/>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29123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15A55ED-26DA-2CFF-8BE4-D5C532447C1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2F909B8-11CD-405F-5F5E-1E4CC2CB7E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82E5C2C-EF90-3E3A-0065-7B739316C598}"/>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5" name="Marcador de pie de página 4">
            <a:extLst>
              <a:ext uri="{FF2B5EF4-FFF2-40B4-BE49-F238E27FC236}">
                <a16:creationId xmlns:a16="http://schemas.microsoft.com/office/drawing/2014/main" id="{04270FBE-5197-2D2A-5F18-53DD044C3B8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0E03234-8E97-848F-EE46-EF3A3CCD9F83}"/>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273348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A9E38-17A4-63D2-7231-2A7613B0049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57E6BB7-D662-2A1C-64EB-64DAA83AE94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ED76EA7-8F69-70C6-D65E-C4751A9DD0FA}"/>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5" name="Marcador de pie de página 4">
            <a:extLst>
              <a:ext uri="{FF2B5EF4-FFF2-40B4-BE49-F238E27FC236}">
                <a16:creationId xmlns:a16="http://schemas.microsoft.com/office/drawing/2014/main" id="{8B6602D3-D491-4AFE-D3A9-85073B51017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E7829C7-64D1-65C2-E811-C54C75578ACF}"/>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229146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67EC4-B656-70FD-8A87-CB06FAECD5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DA0684F-DDF0-F748-BB75-421A8D042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C51EB2C-94DF-C7FE-9C23-3F04BA3450A9}"/>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5" name="Marcador de pie de página 4">
            <a:extLst>
              <a:ext uri="{FF2B5EF4-FFF2-40B4-BE49-F238E27FC236}">
                <a16:creationId xmlns:a16="http://schemas.microsoft.com/office/drawing/2014/main" id="{EE03AD9F-A3E1-7C11-4BB2-DBB4392A3FF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1535B8-D880-C355-6353-BC57CB781730}"/>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178087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E20CA-2C4B-27A6-0418-AC10341B2F1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38E1D48-BE84-B0AB-503A-363122A539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B7B86EB-BFAA-089C-DE38-29EB331E32E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601888B-EFF4-890E-3115-12D6BEC737BE}"/>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6" name="Marcador de pie de página 5">
            <a:extLst>
              <a:ext uri="{FF2B5EF4-FFF2-40B4-BE49-F238E27FC236}">
                <a16:creationId xmlns:a16="http://schemas.microsoft.com/office/drawing/2014/main" id="{599BF682-9803-635B-8036-FD70A8D351D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E9F29E6-98EB-D747-2970-0B8DA232238F}"/>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388310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5839C-B88D-A705-93AE-18BF0D9587E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B2DC4FD-0A67-464B-302F-DE187722F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8BE448-D37D-0602-5A12-82F359BBC36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754C1D6-1184-8F69-5CCD-B0EF95929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62BEBC8-35E1-6023-4BFC-9DDEDB3C4A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44D1F3A-21B4-6B9E-BC9B-9B9710511522}"/>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8" name="Marcador de pie de página 7">
            <a:extLst>
              <a:ext uri="{FF2B5EF4-FFF2-40B4-BE49-F238E27FC236}">
                <a16:creationId xmlns:a16="http://schemas.microsoft.com/office/drawing/2014/main" id="{4E4B8960-C7B0-F4E2-B2E9-5885C424D80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066D51D-F84D-4601-EE9D-E3D96BA5EEC9}"/>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155766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963CF-EF7F-6819-FF0F-37FBA87134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1969C5C-4970-B0D0-5C57-3547DD5AC25D}"/>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4" name="Marcador de pie de página 3">
            <a:extLst>
              <a:ext uri="{FF2B5EF4-FFF2-40B4-BE49-F238E27FC236}">
                <a16:creationId xmlns:a16="http://schemas.microsoft.com/office/drawing/2014/main" id="{9178AA31-BB1E-DE3F-1A12-ECBAF85F8D4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D7BCFA2-E1C3-EDF2-7C4D-F0F29F1A053A}"/>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43963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8A1FF8B-F5A7-6177-9A42-444544B17C77}"/>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3" name="Marcador de pie de página 2">
            <a:extLst>
              <a:ext uri="{FF2B5EF4-FFF2-40B4-BE49-F238E27FC236}">
                <a16:creationId xmlns:a16="http://schemas.microsoft.com/office/drawing/2014/main" id="{4CB14DFD-F00F-D0C8-A6EE-044786927E0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44F5E6D2-E6D3-04D8-EC69-424377B03C9D}"/>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237476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8253D-D051-9617-B1C7-1AD48E1A4B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CDE7AF8-B007-D187-8CCA-7C9A95353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BB51742-0AA3-7264-C3B8-7B9C683FA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4D4AB3-AA79-AE14-9E69-F61033872D5E}"/>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6" name="Marcador de pie de página 5">
            <a:extLst>
              <a:ext uri="{FF2B5EF4-FFF2-40B4-BE49-F238E27FC236}">
                <a16:creationId xmlns:a16="http://schemas.microsoft.com/office/drawing/2014/main" id="{43EA9EE2-394D-46E5-6B36-5CF860B71CF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214B2E3-8E58-D077-AA2F-9B089AEBA9BB}"/>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50293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E1EE6-7A9B-C18A-97DA-18EC360BAC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2B79849-B6A4-8466-2D5B-268B7006C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CDE567A-3668-8C12-687B-A01554683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E15175E-1103-308E-CEA9-6E084049622E}"/>
              </a:ext>
            </a:extLst>
          </p:cNvPr>
          <p:cNvSpPr>
            <a:spLocks noGrp="1"/>
          </p:cNvSpPr>
          <p:nvPr>
            <p:ph type="dt" sz="half" idx="10"/>
          </p:nvPr>
        </p:nvSpPr>
        <p:spPr/>
        <p:txBody>
          <a:bodyPr/>
          <a:lstStyle/>
          <a:p>
            <a:fld id="{A311DF9F-32BB-4B76-A7C7-EDBE4F324DC2}" type="datetimeFigureOut">
              <a:rPr lang="es-MX" smtClean="0"/>
              <a:t>06/07/2023</a:t>
            </a:fld>
            <a:endParaRPr lang="es-MX"/>
          </a:p>
        </p:txBody>
      </p:sp>
      <p:sp>
        <p:nvSpPr>
          <p:cNvPr id="6" name="Marcador de pie de página 5">
            <a:extLst>
              <a:ext uri="{FF2B5EF4-FFF2-40B4-BE49-F238E27FC236}">
                <a16:creationId xmlns:a16="http://schemas.microsoft.com/office/drawing/2014/main" id="{6F319177-63F7-BB40-DD49-5B93B769515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62E0D91-7F8E-5078-72B0-2E1DB010AEFC}"/>
              </a:ext>
            </a:extLst>
          </p:cNvPr>
          <p:cNvSpPr>
            <a:spLocks noGrp="1"/>
          </p:cNvSpPr>
          <p:nvPr>
            <p:ph type="sldNum" sz="quarter" idx="12"/>
          </p:nvPr>
        </p:nvSpPr>
        <p:spPr/>
        <p:txBody>
          <a:bodyPr/>
          <a:lstStyle/>
          <a:p>
            <a:fld id="{955E1560-322F-4BA4-89E4-CA0D689B0E4B}" type="slidenum">
              <a:rPr lang="es-MX" smtClean="0"/>
              <a:t>‹Nº›</a:t>
            </a:fld>
            <a:endParaRPr lang="es-MX"/>
          </a:p>
        </p:txBody>
      </p:sp>
    </p:spTree>
    <p:extLst>
      <p:ext uri="{BB962C8B-B14F-4D97-AF65-F5344CB8AC3E}">
        <p14:creationId xmlns:p14="http://schemas.microsoft.com/office/powerpoint/2010/main" val="371585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C53E8B2-95B7-B577-B72C-71960967C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BBBC8BC-18B8-3F09-3307-374F6552F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DDBE8D-CE54-3594-F360-9A79B6490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1DF9F-32BB-4B76-A7C7-EDBE4F324DC2}" type="datetimeFigureOut">
              <a:rPr lang="es-MX" smtClean="0"/>
              <a:t>06/07/2023</a:t>
            </a:fld>
            <a:endParaRPr lang="es-MX"/>
          </a:p>
        </p:txBody>
      </p:sp>
      <p:sp>
        <p:nvSpPr>
          <p:cNvPr id="5" name="Marcador de pie de página 4">
            <a:extLst>
              <a:ext uri="{FF2B5EF4-FFF2-40B4-BE49-F238E27FC236}">
                <a16:creationId xmlns:a16="http://schemas.microsoft.com/office/drawing/2014/main" id="{33D1664C-0DC3-0429-6511-077C90B2A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750A0A4-B49B-59B8-6E24-9B7B4AE07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E1560-322F-4BA4-89E4-CA0D689B0E4B}" type="slidenum">
              <a:rPr lang="es-MX" smtClean="0"/>
              <a:t>‹Nº›</a:t>
            </a:fld>
            <a:endParaRPr lang="es-MX"/>
          </a:p>
        </p:txBody>
      </p:sp>
    </p:spTree>
    <p:extLst>
      <p:ext uri="{BB962C8B-B14F-4D97-AF65-F5344CB8AC3E}">
        <p14:creationId xmlns:p14="http://schemas.microsoft.com/office/powerpoint/2010/main" val="394647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B7F5363-86E3-4FFF-C53F-60142D7B121B}"/>
              </a:ext>
            </a:extLst>
          </p:cNvPr>
          <p:cNvPicPr>
            <a:picLocks noChangeAspect="1"/>
          </p:cNvPicPr>
          <p:nvPr/>
        </p:nvPicPr>
        <p:blipFill>
          <a:blip r:embed="rId2"/>
          <a:stretch>
            <a:fillRect/>
          </a:stretch>
        </p:blipFill>
        <p:spPr>
          <a:xfrm>
            <a:off x="3657600" y="1159295"/>
            <a:ext cx="4876800" cy="4876800"/>
          </a:xfrm>
          <a:prstGeom prst="rect">
            <a:avLst/>
          </a:prstGeom>
        </p:spPr>
      </p:pic>
      <p:sp>
        <p:nvSpPr>
          <p:cNvPr id="2" name="Título 1">
            <a:extLst>
              <a:ext uri="{FF2B5EF4-FFF2-40B4-BE49-F238E27FC236}">
                <a16:creationId xmlns:a16="http://schemas.microsoft.com/office/drawing/2014/main" id="{764CA680-30A2-6642-5B96-A7FEA485C545}"/>
              </a:ext>
            </a:extLst>
          </p:cNvPr>
          <p:cNvSpPr>
            <a:spLocks noGrp="1"/>
          </p:cNvSpPr>
          <p:nvPr>
            <p:ph type="ctrTitle"/>
          </p:nvPr>
        </p:nvSpPr>
        <p:spPr>
          <a:xfrm>
            <a:off x="1524000" y="154745"/>
            <a:ext cx="9144000" cy="835855"/>
          </a:xfrm>
        </p:spPr>
        <p:txBody>
          <a:bodyPr>
            <a:normAutofit/>
          </a:bodyPr>
          <a:lstStyle/>
          <a:p>
            <a:r>
              <a:rPr lang="es-MX" sz="4400" dirty="0"/>
              <a:t>Nube de palabras</a:t>
            </a:r>
          </a:p>
        </p:txBody>
      </p:sp>
      <p:sp>
        <p:nvSpPr>
          <p:cNvPr id="3" name="Subtítulo 2">
            <a:extLst>
              <a:ext uri="{FF2B5EF4-FFF2-40B4-BE49-F238E27FC236}">
                <a16:creationId xmlns:a16="http://schemas.microsoft.com/office/drawing/2014/main" id="{C28B426D-468C-DFF8-5043-C2A2064272EE}"/>
              </a:ext>
            </a:extLst>
          </p:cNvPr>
          <p:cNvSpPr>
            <a:spLocks noGrp="1"/>
          </p:cNvSpPr>
          <p:nvPr>
            <p:ph type="subTitle" idx="1"/>
          </p:nvPr>
        </p:nvSpPr>
        <p:spPr>
          <a:xfrm>
            <a:off x="1524000" y="1005492"/>
            <a:ext cx="9144000" cy="1104545"/>
          </a:xfrm>
        </p:spPr>
        <p:txBody>
          <a:bodyPr>
            <a:normAutofit/>
          </a:bodyPr>
          <a:lstStyle/>
          <a:p>
            <a:r>
              <a:rPr lang="es-MX" dirty="0"/>
              <a:t>Después de un tratamiento y limpieza de la muestra de tweets con tema de corrupción. La Nube de palabras se ve de la siguiente manera.</a:t>
            </a:r>
          </a:p>
        </p:txBody>
      </p:sp>
      <p:sp>
        <p:nvSpPr>
          <p:cNvPr id="5" name="Subtítulo 2">
            <a:extLst>
              <a:ext uri="{FF2B5EF4-FFF2-40B4-BE49-F238E27FC236}">
                <a16:creationId xmlns:a16="http://schemas.microsoft.com/office/drawing/2014/main" id="{9A484430-9958-CBD9-0A6F-8AF6A9B6A263}"/>
              </a:ext>
            </a:extLst>
          </p:cNvPr>
          <p:cNvSpPr txBox="1">
            <a:spLocks/>
          </p:cNvSpPr>
          <p:nvPr/>
        </p:nvSpPr>
        <p:spPr>
          <a:xfrm>
            <a:off x="1676400" y="5751109"/>
            <a:ext cx="9144000" cy="1104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a:t>Como se puede ver la palabra que se mencionó con mayor frecuencia es “Anticorrupción”.</a:t>
            </a:r>
          </a:p>
        </p:txBody>
      </p:sp>
    </p:spTree>
    <p:extLst>
      <p:ext uri="{BB962C8B-B14F-4D97-AF65-F5344CB8AC3E}">
        <p14:creationId xmlns:p14="http://schemas.microsoft.com/office/powerpoint/2010/main" val="270198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B6247-E04B-5760-FFD4-6684541E73B6}"/>
              </a:ext>
            </a:extLst>
          </p:cNvPr>
          <p:cNvSpPr>
            <a:spLocks noGrp="1"/>
          </p:cNvSpPr>
          <p:nvPr>
            <p:ph type="title"/>
          </p:nvPr>
        </p:nvSpPr>
        <p:spPr>
          <a:xfrm>
            <a:off x="838200" y="319433"/>
            <a:ext cx="10515600" cy="646332"/>
          </a:xfrm>
        </p:spPr>
        <p:txBody>
          <a:bodyPr>
            <a:normAutofit fontScale="90000"/>
          </a:bodyPr>
          <a:lstStyle/>
          <a:p>
            <a:r>
              <a:rPr lang="es-MX" dirty="0"/>
              <a:t>Grafica sentimientos</a:t>
            </a:r>
          </a:p>
        </p:txBody>
      </p:sp>
      <p:sp>
        <p:nvSpPr>
          <p:cNvPr id="5" name="CuadroTexto 4">
            <a:extLst>
              <a:ext uri="{FF2B5EF4-FFF2-40B4-BE49-F238E27FC236}">
                <a16:creationId xmlns:a16="http://schemas.microsoft.com/office/drawing/2014/main" id="{ABD0F308-2B26-665E-EB83-3E7648D3CE79}"/>
              </a:ext>
            </a:extLst>
          </p:cNvPr>
          <p:cNvSpPr txBox="1"/>
          <p:nvPr/>
        </p:nvSpPr>
        <p:spPr>
          <a:xfrm>
            <a:off x="229772" y="965765"/>
            <a:ext cx="11732456" cy="646331"/>
          </a:xfrm>
          <a:prstGeom prst="rect">
            <a:avLst/>
          </a:prstGeom>
          <a:noFill/>
        </p:spPr>
        <p:txBody>
          <a:bodyPr wrap="square" rtlCol="0">
            <a:spAutoFit/>
          </a:bodyPr>
          <a:lstStyle/>
          <a:p>
            <a:r>
              <a:rPr lang="es-MX" dirty="0"/>
              <a:t>La grafica siguiente se pudo hacer después de aplicar algunos métodos de preprocesamiento de texto, para poder medir con un grado de mejor de precisión que tipo de sentimiento predomina en cada Tweet.</a:t>
            </a:r>
          </a:p>
        </p:txBody>
      </p:sp>
      <p:sp>
        <p:nvSpPr>
          <p:cNvPr id="6" name="CuadroTexto 5">
            <a:extLst>
              <a:ext uri="{FF2B5EF4-FFF2-40B4-BE49-F238E27FC236}">
                <a16:creationId xmlns:a16="http://schemas.microsoft.com/office/drawing/2014/main" id="{190AA639-1FD3-B865-51D3-EB9DC5F9DD2B}"/>
              </a:ext>
            </a:extLst>
          </p:cNvPr>
          <p:cNvSpPr txBox="1"/>
          <p:nvPr/>
        </p:nvSpPr>
        <p:spPr>
          <a:xfrm>
            <a:off x="229772" y="5784046"/>
            <a:ext cx="11732456" cy="646331"/>
          </a:xfrm>
          <a:prstGeom prst="rect">
            <a:avLst/>
          </a:prstGeom>
          <a:noFill/>
        </p:spPr>
        <p:txBody>
          <a:bodyPr wrap="square" rtlCol="0">
            <a:spAutoFit/>
          </a:bodyPr>
          <a:lstStyle/>
          <a:p>
            <a:r>
              <a:rPr lang="es-MX" dirty="0"/>
              <a:t>Como se puede ver en la mayoría de los Tweets predomina un sentimiento neutro, sin embargo, tenemos algunas observaciones donde predomina lo positivo.</a:t>
            </a:r>
          </a:p>
        </p:txBody>
      </p:sp>
      <p:pic>
        <p:nvPicPr>
          <p:cNvPr id="8" name="Marcador de contenido 7">
            <a:extLst>
              <a:ext uri="{FF2B5EF4-FFF2-40B4-BE49-F238E27FC236}">
                <a16:creationId xmlns:a16="http://schemas.microsoft.com/office/drawing/2014/main" id="{BAC9BB8C-0208-4205-EDD0-01A7A90627D1}"/>
              </a:ext>
            </a:extLst>
          </p:cNvPr>
          <p:cNvPicPr>
            <a:picLocks noGrp="1" noChangeAspect="1"/>
          </p:cNvPicPr>
          <p:nvPr>
            <p:ph idx="1"/>
          </p:nvPr>
        </p:nvPicPr>
        <p:blipFill>
          <a:blip r:embed="rId2"/>
          <a:stretch>
            <a:fillRect/>
          </a:stretch>
        </p:blipFill>
        <p:spPr>
          <a:xfrm>
            <a:off x="838200" y="1943894"/>
            <a:ext cx="9471991" cy="3516002"/>
          </a:xfrm>
          <a:prstGeom prst="rect">
            <a:avLst/>
          </a:prstGeom>
        </p:spPr>
      </p:pic>
    </p:spTree>
    <p:extLst>
      <p:ext uri="{BB962C8B-B14F-4D97-AF65-F5344CB8AC3E}">
        <p14:creationId xmlns:p14="http://schemas.microsoft.com/office/powerpoint/2010/main" val="906503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109</Words>
  <Application>Microsoft Office PowerPoint</Application>
  <PresentationFormat>Panorámica</PresentationFormat>
  <Paragraphs>6</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Nube de palabras</vt:lpstr>
      <vt:lpstr>Grafica sentimientos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Nube de palabras</dc:title>
  <dc:creator>Christopher Jesús Camacho Pérez</dc:creator>
  <cp:lastModifiedBy>Christopher Jesús Camacho Pérez</cp:lastModifiedBy>
  <cp:revision>3</cp:revision>
  <dcterms:created xsi:type="dcterms:W3CDTF">2023-07-06T21:10:56Z</dcterms:created>
  <dcterms:modified xsi:type="dcterms:W3CDTF">2023-07-06T21:25:27Z</dcterms:modified>
</cp:coreProperties>
</file>