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twitter.com/en/portal/dashboard" TargetMode="External"/><Relationship Id="rId3" Type="http://schemas.openxmlformats.org/officeDocument/2006/relationships/hyperlink" Target="https://developer.twitter.com/en/portal/projects-and-apps" TargetMode="External"/><Relationship Id="rId4" Type="http://schemas.openxmlformats.org/officeDocument/2006/relationships/hyperlink" Target="https://developer.twitter.com/en/solutions/academic-research"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9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highlight>
                  <a:schemeClr val="accent4"/>
                </a:highlight>
              </a:rPr>
              <a:t>  </a:t>
            </a:r>
            <a:endParaRPr>
              <a:highlight>
                <a:schemeClr val="accent4"/>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73050" lvl="0" marL="457200" rtl="0" algn="l">
              <a:lnSpc>
                <a:spcPct val="100000"/>
              </a:lnSpc>
              <a:spcBef>
                <a:spcPts val="0"/>
              </a:spcBef>
              <a:spcAft>
                <a:spcPts val="0"/>
              </a:spcAft>
              <a:buSzPts val="700"/>
              <a:buChar char="-"/>
            </a:pPr>
            <a:r>
              <a:t/>
            </a:r>
            <a:endParaRPr sz="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434548"/>
                </a:solidFill>
                <a:highlight>
                  <a:srgbClr val="FFFFFF"/>
                </a:highlight>
              </a:rPr>
              <a:t>c</a:t>
            </a:r>
            <a:r>
              <a:rPr lang="en">
                <a:solidFill>
                  <a:srgbClr val="434548"/>
                </a:solidFill>
                <a:highlight>
                  <a:srgbClr val="FFFFFF"/>
                </a:highlight>
              </a:rPr>
              <a:t>lick on “New Project” in your </a:t>
            </a:r>
            <a:r>
              <a:rPr lang="en">
                <a:solidFill>
                  <a:srgbClr val="067ACC"/>
                </a:solidFill>
                <a:highlight>
                  <a:srgbClr val="FFFFFF"/>
                </a:highlight>
                <a:uFill>
                  <a:noFill/>
                </a:uFill>
                <a:hlinkClick r:id="rId2">
                  <a:extLst>
                    <a:ext uri="{A12FA001-AC4F-418D-AE19-62706E023703}">
                      <ahyp:hlinkClr val="tx"/>
                    </a:ext>
                  </a:extLst>
                </a:hlinkClick>
              </a:rPr>
              <a:t>dashboard</a:t>
            </a:r>
            <a:r>
              <a:rPr lang="en">
                <a:solidFill>
                  <a:srgbClr val="434548"/>
                </a:solidFill>
                <a:highlight>
                  <a:srgbClr val="FFFFFF"/>
                </a:highlight>
              </a:rPr>
              <a:t> or the </a:t>
            </a:r>
            <a:r>
              <a:rPr lang="en">
                <a:solidFill>
                  <a:srgbClr val="067ACC"/>
                </a:solidFill>
                <a:highlight>
                  <a:srgbClr val="FFFFFF"/>
                </a:highlight>
                <a:uFill>
                  <a:noFill/>
                </a:uFill>
                <a:hlinkClick r:id="rId3">
                  <a:extLst>
                    <a:ext uri="{A12FA001-AC4F-418D-AE19-62706E023703}">
                      <ahyp:hlinkClr val="tx"/>
                    </a:ext>
                  </a:extLst>
                </a:hlinkClick>
              </a:rPr>
              <a:t>Projects &amp; Apps</a:t>
            </a:r>
            <a:r>
              <a:rPr lang="en">
                <a:solidFill>
                  <a:srgbClr val="434548"/>
                </a:solidFill>
                <a:highlight>
                  <a:srgbClr val="FFFFFF"/>
                </a:highlight>
              </a:rPr>
              <a:t> page within the developer portal. You’ll only be able to see this option if you haven’t already created a Project. You will be prompted to create a Project name, description, and use case. You will also be asked to create a new App or connect an existing standalone App.</a:t>
            </a:r>
            <a:endParaRPr>
              <a:solidFill>
                <a:srgbClr val="434548"/>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434548"/>
                </a:solidFill>
                <a:highlight>
                  <a:srgbClr val="FFFFFF"/>
                </a:highlight>
              </a:rPr>
              <a:t>If you are approved for the </a:t>
            </a:r>
            <a:r>
              <a:rPr lang="en">
                <a:solidFill>
                  <a:srgbClr val="067ACC"/>
                </a:solidFill>
                <a:highlight>
                  <a:srgbClr val="FFFFFF"/>
                </a:highlight>
                <a:uFill>
                  <a:noFill/>
                </a:uFill>
                <a:hlinkClick r:id="rId4">
                  <a:extLst>
                    <a:ext uri="{A12FA001-AC4F-418D-AE19-62706E023703}">
                      <ahyp:hlinkClr val="tx"/>
                    </a:ext>
                  </a:extLst>
                </a:hlinkClick>
              </a:rPr>
              <a:t>Academic Research</a:t>
            </a:r>
            <a:r>
              <a:rPr lang="en">
                <a:solidFill>
                  <a:srgbClr val="434548"/>
                </a:solidFill>
                <a:highlight>
                  <a:srgbClr val="FFFFFF"/>
                </a:highlight>
              </a:rPr>
              <a:t> product track, your Projects &amp; Apps page will show the Academic Research Project and its details that you submitted with your application. </a:t>
            </a:r>
            <a:endParaRPr>
              <a:solidFill>
                <a:srgbClr val="434548"/>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solidFill>
                <a:srgbClr val="434548"/>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a:solidFill>
                  <a:srgbClr val="434548"/>
                </a:solidFill>
                <a:highlight>
                  <a:srgbClr val="FFFFFF"/>
                </a:highlight>
              </a:rPr>
              <a:t>If your Project doesn’t include an App, you can add one by clicking on the Project name in the dashboard. From there, you can either create a new App or select an existing standalone App to connect to your Project. The App is where you can generate your authentication keys and tokens, including the API Key and API Secret, Access Token and Access Token Secret, and Bearer Token.</a:t>
            </a:r>
            <a:endParaRPr>
              <a:solidFill>
                <a:srgbClr val="434548"/>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900">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developer.twitter.com/en/docs/twitter-api/v1/tweets/search/api-reference/get-search-tweets" TargetMode="External"/><Relationship Id="rId4" Type="http://schemas.openxmlformats.org/officeDocument/2006/relationships/hyperlink" Target="https://developer.twitter.com/en/docs/twitter-api/v1/tweets/search/api-reference/get-search-tweets" TargetMode="External"/><Relationship Id="rId5" Type="http://schemas.openxmlformats.org/officeDocument/2006/relationships/hyperlink" Target="https://developer.twitter.com/en/docs/twitter-api/v1/data-dictionary/object-model/tweet" TargetMode="External"/><Relationship Id="rId6" Type="http://schemas.openxmlformats.org/officeDocument/2006/relationships/hyperlink" Target="https://developer.twitter.com/en/docs/twitter-api/tweets/search/integrate/build-a-query" TargetMode="External"/><Relationship Id="rId7" Type="http://schemas.openxmlformats.org/officeDocument/2006/relationships/hyperlink" Target="https://developer.twitter.com/en/docs/twitter-api/tweets/search/integrate/build-a-query" TargetMode="External"/><Relationship Id="rId8" Type="http://schemas.openxmlformats.org/officeDocument/2006/relationships/hyperlink" Target="https://developer.twitter.com/en/docs/twitter-api/data-dictionary/object-model/twe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cran.r-project.org/web/packages/rtweet/vignettes/intro.html" TargetMode="External"/><Relationship Id="rId4" Type="http://schemas.openxmlformats.org/officeDocument/2006/relationships/hyperlink" Target="https://raw.githack.com/cjbarrie/twitter_twitch/main/demo.html" TargetMode="External"/><Relationship Id="rId5" Type="http://schemas.openxmlformats.org/officeDocument/2006/relationships/hyperlink" Target="https://github.com/cjbarrie/academictwitteR" TargetMode="External"/><Relationship Id="rId6" Type="http://schemas.openxmlformats.org/officeDocument/2006/relationships/hyperlink" Target="https://twittercommunity.com/c/academic-research/" TargetMode="External"/><Relationship Id="rId7" Type="http://schemas.openxmlformats.org/officeDocument/2006/relationships/hyperlink" Target="https://developer.twitter.com/en/use-cases/do-research/academic-research/resources#infrastructure-hosting-solutions." TargetMode="External"/><Relationship Id="rId8" Type="http://schemas.openxmlformats.org/officeDocument/2006/relationships/hyperlink" Target="https://github.com/twitterdev/search-tweets-python/tree/v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eveloper.twitter.com/en/docs/twitter-api" TargetMode="External"/><Relationship Id="rId4" Type="http://schemas.openxmlformats.org/officeDocument/2006/relationships/hyperlink" Target="https://developer.twitter.com/en/products/twitter-api/standard" TargetMode="External"/><Relationship Id="rId5" Type="http://schemas.openxmlformats.org/officeDocument/2006/relationships/hyperlink" Target="https://developer.twitter.com/en/products/twitter-api/academic-research" TargetMode="External"/><Relationship Id="rId6" Type="http://schemas.openxmlformats.org/officeDocument/2006/relationships/hyperlink" Target="https://github.com/DocNow/hydrator" TargetMode="External"/><Relationship Id="rId7" Type="http://schemas.openxmlformats.org/officeDocument/2006/relationships/hyperlink" Target="https://github.com/twintproject/twi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help.twitter.com/en/rules-and-policies/twitter-api"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eveloper.twitter.com/en/products/twitter-api/early-access/guide#newways"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eveloper.twitter.com/en/portal/petition/academic/is-it-right-for-you" TargetMode="External"/><Relationship Id="rId4" Type="http://schemas.openxmlformats.org/officeDocument/2006/relationships/hyperlink" Target="https://twarc-project.readthedocs.io/en/latest/twitter-developer-acce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99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lang="en">
                <a:solidFill>
                  <a:srgbClr val="980000"/>
                </a:solidFill>
              </a:rPr>
              <a:t>SICSS-Rutgers 2021</a:t>
            </a:r>
            <a:endParaRPr>
              <a:solidFill>
                <a:srgbClr val="980000"/>
              </a:solidFill>
            </a:endParaRPr>
          </a:p>
        </p:txBody>
      </p:sp>
      <p:sp>
        <p:nvSpPr>
          <p:cNvPr id="55" name="Google Shape;55;p13"/>
          <p:cNvSpPr txBox="1"/>
          <p:nvPr>
            <p:ph idx="1" type="subTitle"/>
          </p:nvPr>
        </p:nvSpPr>
        <p:spPr>
          <a:xfrm>
            <a:off x="311700" y="19728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0000"/>
                </a:solidFill>
              </a:rPr>
              <a:t>Twitter API Tutorial </a:t>
            </a:r>
            <a:endParaRPr>
              <a:solidFill>
                <a:srgbClr val="000000"/>
              </a:solidFill>
            </a:endParaRPr>
          </a:p>
          <a:p>
            <a:pPr indent="0" lvl="0" marL="0" rtl="0" algn="l">
              <a:lnSpc>
                <a:spcPct val="100000"/>
              </a:lnSpc>
              <a:spcBef>
                <a:spcPts val="0"/>
              </a:spcBef>
              <a:spcAft>
                <a:spcPts val="0"/>
              </a:spcAft>
              <a:buSzPts val="2800"/>
              <a:buNone/>
            </a:pPr>
            <a:r>
              <a:t/>
            </a:r>
            <a:endParaRPr>
              <a:solidFill>
                <a:srgbClr val="000000"/>
              </a:solidFill>
            </a:endParaRPr>
          </a:p>
          <a:p>
            <a:pPr indent="0" lvl="0" marL="0" rtl="0" algn="l">
              <a:lnSpc>
                <a:spcPct val="100000"/>
              </a:lnSpc>
              <a:spcBef>
                <a:spcPts val="0"/>
              </a:spcBef>
              <a:spcAft>
                <a:spcPts val="0"/>
              </a:spcAft>
              <a:buSzPts val="2800"/>
              <a:buNone/>
            </a:pPr>
            <a:r>
              <a:t/>
            </a:r>
            <a:endParaRPr>
              <a:solidFill>
                <a:srgbClr val="000000"/>
              </a:solidFill>
            </a:endParaRPr>
          </a:p>
          <a:p>
            <a:pPr indent="0" lvl="0" marL="0" rtl="0" algn="l">
              <a:lnSpc>
                <a:spcPct val="100000"/>
              </a:lnSpc>
              <a:spcBef>
                <a:spcPts val="0"/>
              </a:spcBef>
              <a:spcAft>
                <a:spcPts val="0"/>
              </a:spcAft>
              <a:buSzPts val="2800"/>
              <a:buNone/>
            </a:pPr>
            <a:r>
              <a:t/>
            </a:r>
            <a:endParaRPr>
              <a:solidFill>
                <a:srgbClr val="000000"/>
              </a:solidFill>
              <a:highlight>
                <a:schemeClr val="accent6"/>
              </a:highlight>
            </a:endParaRPr>
          </a:p>
          <a:p>
            <a:pPr indent="0" lvl="0" marL="0" rtl="0" algn="ctr">
              <a:lnSpc>
                <a:spcPct val="100000"/>
              </a:lnSpc>
              <a:spcBef>
                <a:spcPts val="0"/>
              </a:spcBef>
              <a:spcAft>
                <a:spcPts val="0"/>
              </a:spcAft>
              <a:buClr>
                <a:schemeClr val="dk1"/>
              </a:buClr>
              <a:buSzPts val="1100"/>
              <a:buFont typeface="Arial"/>
              <a:buNone/>
            </a:pPr>
            <a:r>
              <a:t/>
            </a:r>
            <a:endParaRPr sz="1000">
              <a:solidFill>
                <a:schemeClr val="dk1"/>
              </a:solidFill>
              <a:highlight>
                <a:schemeClr val="accent6"/>
              </a:highlight>
            </a:endParaRPr>
          </a:p>
          <a:p>
            <a:pPr indent="0" lvl="0" marL="0" rtl="0" algn="ctr">
              <a:lnSpc>
                <a:spcPct val="100000"/>
              </a:lnSpc>
              <a:spcBef>
                <a:spcPts val="0"/>
              </a:spcBef>
              <a:spcAft>
                <a:spcPts val="0"/>
              </a:spcAft>
              <a:buSzPts val="2800"/>
              <a:buNone/>
            </a:pPr>
            <a:r>
              <a:t/>
            </a:r>
            <a:endParaRPr sz="1000">
              <a:solidFill>
                <a:srgbClr val="000000"/>
              </a:solidFill>
            </a:endParaRPr>
          </a:p>
        </p:txBody>
      </p:sp>
      <p:sp>
        <p:nvSpPr>
          <p:cNvPr id="56" name="Google Shape;56;p13"/>
          <p:cNvSpPr txBox="1"/>
          <p:nvPr/>
        </p:nvSpPr>
        <p:spPr>
          <a:xfrm>
            <a:off x="2534400" y="3112975"/>
            <a:ext cx="4075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Burcu &amp; Luxuan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06/15/2021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76200" y="0"/>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solidFill>
                  <a:srgbClr val="980000"/>
                </a:solidFill>
              </a:rPr>
              <a:t>API Documentations</a:t>
            </a:r>
            <a:endParaRPr sz="3600">
              <a:solidFill>
                <a:srgbClr val="980000"/>
              </a:solidFill>
            </a:endParaRPr>
          </a:p>
        </p:txBody>
      </p:sp>
      <p:sp>
        <p:nvSpPr>
          <p:cNvPr id="120" name="Google Shape;120;p22"/>
          <p:cNvSpPr txBox="1"/>
          <p:nvPr/>
        </p:nvSpPr>
        <p:spPr>
          <a:xfrm>
            <a:off x="376050" y="783575"/>
            <a:ext cx="8430900" cy="8151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Standard API</a:t>
            </a:r>
            <a:endParaRPr b="1" i="0" sz="1500" u="none" cap="none" strike="noStrike">
              <a:solidFill>
                <a:srgbClr val="000000"/>
              </a:solidFill>
              <a:latin typeface="Arial"/>
              <a:ea typeface="Arial"/>
              <a:cs typeface="Arial"/>
              <a:sym typeface="Arial"/>
            </a:endParaRPr>
          </a:p>
          <a:p>
            <a:pPr indent="-323850" lvl="0" marL="914400" marR="0" rtl="0" algn="l">
              <a:lnSpc>
                <a:spcPct val="2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Build queries  </a:t>
            </a:r>
            <a:r>
              <a:rPr b="0" i="0" lang="en" sz="1500" u="sng" cap="none" strike="noStrike">
                <a:solidFill>
                  <a:schemeClr val="accent5"/>
                </a:solidFill>
                <a:latin typeface="Arial"/>
                <a:ea typeface="Arial"/>
                <a:cs typeface="Arial"/>
                <a:sym typeface="Arial"/>
                <a:hlinkClick r:id="rId3">
                  <a:extLst>
                    <a:ext uri="{A12FA001-AC4F-418D-AE19-62706E023703}">
                      <ahyp:hlinkClr val="tx"/>
                    </a:ext>
                  </a:extLst>
                </a:hlinkClick>
              </a:rPr>
              <a:t>Link</a:t>
            </a:r>
            <a:r>
              <a:rPr b="0" i="0" lang="en" sz="1500" u="sng" cap="none" strike="noStrike">
                <a:solidFill>
                  <a:srgbClr val="9900FF"/>
                </a:solidFill>
                <a:latin typeface="Arial"/>
                <a:ea typeface="Arial"/>
                <a:cs typeface="Arial"/>
                <a:sym typeface="Arial"/>
                <a:hlinkClick r:id="rId4">
                  <a:extLst>
                    <a:ext uri="{A12FA001-AC4F-418D-AE19-62706E023703}">
                      <ahyp:hlinkClr val="tx"/>
                    </a:ext>
                  </a:extLst>
                </a:hlinkClick>
              </a:rPr>
              <a:t> </a:t>
            </a:r>
            <a:endParaRPr b="0" i="0" sz="1500" u="none" cap="none" strike="noStrike">
              <a:solidFill>
                <a:srgbClr val="9900FF"/>
              </a:solidFill>
              <a:latin typeface="Arial"/>
              <a:ea typeface="Arial"/>
              <a:cs typeface="Arial"/>
              <a:sym typeface="Arial"/>
            </a:endParaRPr>
          </a:p>
          <a:p>
            <a:pPr indent="-323850" lvl="0" marL="914400" marR="0" rtl="0" algn="l">
              <a:lnSpc>
                <a:spcPct val="2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Returned objects </a:t>
            </a:r>
            <a:r>
              <a:rPr b="0" i="0" lang="en" sz="1500" u="sng" cap="none" strike="noStrike">
                <a:solidFill>
                  <a:schemeClr val="accent5"/>
                </a:solidFill>
                <a:latin typeface="Arial"/>
                <a:ea typeface="Arial"/>
                <a:cs typeface="Arial"/>
                <a:sym typeface="Arial"/>
                <a:hlinkClick r:id="rId5">
                  <a:extLst>
                    <a:ext uri="{A12FA001-AC4F-418D-AE19-62706E023703}">
                      <ahyp:hlinkClr val="tx"/>
                    </a:ext>
                  </a:extLst>
                </a:hlinkClick>
              </a:rPr>
              <a:t>Link</a:t>
            </a:r>
            <a:r>
              <a:rPr b="0" i="0" lang="en" sz="1500" u="none" cap="none" strike="noStrike">
                <a:solidFill>
                  <a:schemeClr val="accent5"/>
                </a:solidFill>
                <a:latin typeface="Arial"/>
                <a:ea typeface="Arial"/>
                <a:cs typeface="Arial"/>
                <a:sym typeface="Arial"/>
              </a:rPr>
              <a:t> </a:t>
            </a:r>
            <a:endParaRPr b="0" i="0" sz="1500" u="none" cap="none" strike="noStrike">
              <a:solidFill>
                <a:schemeClr val="accent5"/>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rPr b="1" i="0" lang="en" sz="1500" u="none" cap="none" strike="noStrike">
                <a:solidFill>
                  <a:schemeClr val="dk1"/>
                </a:solidFill>
                <a:latin typeface="Arial"/>
                <a:ea typeface="Arial"/>
                <a:cs typeface="Arial"/>
                <a:sym typeface="Arial"/>
              </a:rPr>
              <a:t>Academic API</a:t>
            </a:r>
            <a:r>
              <a:rPr b="0" i="0" lang="en" sz="1500" u="none" cap="none" strike="noStrike">
                <a:solidFill>
                  <a:schemeClr val="dk1"/>
                </a:solidFill>
                <a:latin typeface="Arial"/>
                <a:ea typeface="Arial"/>
                <a:cs typeface="Arial"/>
                <a:sym typeface="Arial"/>
              </a:rPr>
              <a:t> </a:t>
            </a:r>
            <a:endParaRPr b="0" i="0" sz="1500" u="none" cap="none" strike="noStrike">
              <a:solidFill>
                <a:schemeClr val="dk1"/>
              </a:solidFill>
              <a:latin typeface="Arial"/>
              <a:ea typeface="Arial"/>
              <a:cs typeface="Arial"/>
              <a:sym typeface="Arial"/>
            </a:endParaRPr>
          </a:p>
          <a:p>
            <a:pPr indent="-323850" lvl="0" marL="914400" marR="0" rtl="0" algn="l">
              <a:lnSpc>
                <a:spcPct val="2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Build queries </a:t>
            </a:r>
            <a:r>
              <a:rPr b="0" i="0" lang="en" sz="1500" u="sng" cap="none" strike="noStrike">
                <a:solidFill>
                  <a:schemeClr val="accent5"/>
                </a:solidFill>
                <a:latin typeface="Arial"/>
                <a:ea typeface="Arial"/>
                <a:cs typeface="Arial"/>
                <a:sym typeface="Arial"/>
                <a:hlinkClick r:id="rId6">
                  <a:extLst>
                    <a:ext uri="{A12FA001-AC4F-418D-AE19-62706E023703}">
                      <ahyp:hlinkClr val="tx"/>
                    </a:ext>
                  </a:extLst>
                </a:hlinkClick>
              </a:rPr>
              <a:t>Link</a:t>
            </a:r>
            <a:r>
              <a:rPr b="0" i="0" lang="en" sz="1500" u="sng" cap="none" strike="noStrike">
                <a:solidFill>
                  <a:schemeClr val="hlink"/>
                </a:solidFill>
                <a:latin typeface="Arial"/>
                <a:ea typeface="Arial"/>
                <a:cs typeface="Arial"/>
                <a:sym typeface="Arial"/>
                <a:hlinkClick r:id="rId7"/>
              </a:rPr>
              <a:t> </a:t>
            </a:r>
            <a:endParaRPr b="0" i="0" sz="1500" u="none" cap="none" strike="noStrike">
              <a:solidFill>
                <a:srgbClr val="9900FF"/>
              </a:solidFill>
              <a:latin typeface="Arial"/>
              <a:ea typeface="Arial"/>
              <a:cs typeface="Arial"/>
              <a:sym typeface="Arial"/>
            </a:endParaRPr>
          </a:p>
          <a:p>
            <a:pPr indent="-323850" lvl="0" marL="914400" marR="0" rtl="0" algn="l">
              <a:lnSpc>
                <a:spcPct val="2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Returned objects </a:t>
            </a:r>
            <a:r>
              <a:rPr b="0" i="0" lang="en" sz="1500" u="sng" cap="none" strike="noStrike">
                <a:solidFill>
                  <a:schemeClr val="accent5"/>
                </a:solidFill>
                <a:latin typeface="Arial"/>
                <a:ea typeface="Arial"/>
                <a:cs typeface="Arial"/>
                <a:sym typeface="Arial"/>
                <a:hlinkClick r:id="rId8">
                  <a:extLst>
                    <a:ext uri="{A12FA001-AC4F-418D-AE19-62706E023703}">
                      <ahyp:hlinkClr val="tx"/>
                    </a:ext>
                  </a:extLst>
                </a:hlinkClick>
              </a:rPr>
              <a:t>Link</a:t>
            </a:r>
            <a:r>
              <a:rPr b="1" i="0" lang="en" sz="1500" u="none" cap="none" strike="noStrike">
                <a:solidFill>
                  <a:schemeClr val="dk1"/>
                </a:solidFill>
                <a:latin typeface="Arial"/>
                <a:ea typeface="Arial"/>
                <a:cs typeface="Arial"/>
                <a:sym typeface="Arial"/>
              </a:rPr>
              <a:t> </a:t>
            </a:r>
            <a:endParaRPr>
              <a:highlight>
                <a:schemeClr val="accent6"/>
              </a:highlight>
            </a:endParaRPr>
          </a:p>
          <a:p>
            <a:pPr indent="0" lvl="0" marL="45720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ctrTitle"/>
          </p:nvPr>
        </p:nvSpPr>
        <p:spPr>
          <a:xfrm>
            <a:off x="76200" y="0"/>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solidFill>
                  <a:srgbClr val="980000"/>
                </a:solidFill>
              </a:rPr>
              <a:t>Some Useful Links</a:t>
            </a:r>
            <a:endParaRPr sz="3600">
              <a:solidFill>
                <a:srgbClr val="980000"/>
              </a:solidFill>
            </a:endParaRPr>
          </a:p>
        </p:txBody>
      </p:sp>
      <p:sp>
        <p:nvSpPr>
          <p:cNvPr id="126" name="Google Shape;126;p23"/>
          <p:cNvSpPr txBox="1"/>
          <p:nvPr/>
        </p:nvSpPr>
        <p:spPr>
          <a:xfrm>
            <a:off x="376050" y="935975"/>
            <a:ext cx="8430900" cy="815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highlight>
                  <a:schemeClr val="lt1"/>
                </a:highlight>
                <a:latin typeface="Arial"/>
                <a:ea typeface="Arial"/>
                <a:cs typeface="Arial"/>
                <a:sym typeface="Arial"/>
              </a:rPr>
              <a:t>rtweet tutorial </a:t>
            </a:r>
            <a:r>
              <a:rPr b="0" i="0" lang="en" sz="1400" u="sng" cap="none" strike="noStrike">
                <a:solidFill>
                  <a:schemeClr val="accent5"/>
                </a:solidFill>
                <a:highlight>
                  <a:schemeClr val="lt1"/>
                </a:highlight>
                <a:latin typeface="Arial"/>
                <a:ea typeface="Arial"/>
                <a:cs typeface="Arial"/>
                <a:sym typeface="Arial"/>
                <a:hlinkClick r:id="rId3">
                  <a:extLst>
                    <a:ext uri="{A12FA001-AC4F-418D-AE19-62706E023703}">
                      <ahyp:hlinkClr val="tx"/>
                    </a:ext>
                  </a:extLst>
                </a:hlinkClick>
              </a:rPr>
              <a:t>Link</a:t>
            </a:r>
            <a:r>
              <a:rPr b="0" i="0" lang="en" sz="1400" u="none" cap="none" strike="noStrike">
                <a:solidFill>
                  <a:srgbClr val="9900FF"/>
                </a:solidFill>
                <a:highlight>
                  <a:schemeClr val="lt1"/>
                </a:highlight>
                <a:latin typeface="Arial"/>
                <a:ea typeface="Arial"/>
                <a:cs typeface="Arial"/>
                <a:sym typeface="Arial"/>
              </a:rPr>
              <a:t> </a:t>
            </a:r>
            <a:endParaRPr b="0" i="0" sz="1400" u="none" cap="none" strike="noStrike">
              <a:solidFill>
                <a:srgbClr val="9900FF"/>
              </a:solidFill>
              <a:highlight>
                <a:schemeClr val="lt1"/>
              </a:highlight>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academicTwitterR demos </a:t>
            </a:r>
            <a:r>
              <a:rPr b="0" i="0" lang="en" sz="1400" u="sng" cap="none" strike="noStrike">
                <a:solidFill>
                  <a:schemeClr val="accent5"/>
                </a:solidFill>
                <a:latin typeface="Arial"/>
                <a:ea typeface="Arial"/>
                <a:cs typeface="Arial"/>
                <a:sym typeface="Arial"/>
                <a:hlinkClick r:id="rId4">
                  <a:extLst>
                    <a:ext uri="{A12FA001-AC4F-418D-AE19-62706E023703}">
                      <ahyp:hlinkClr val="tx"/>
                    </a:ext>
                  </a:extLst>
                </a:hlinkClick>
              </a:rPr>
              <a:t>Link</a:t>
            </a:r>
            <a:r>
              <a:rPr b="0" i="0" lang="en" sz="1400" u="none" cap="none" strike="noStrike">
                <a:solidFill>
                  <a:srgbClr val="000000"/>
                </a:solidFill>
                <a:latin typeface="Arial"/>
                <a:ea typeface="Arial"/>
                <a:cs typeface="Arial"/>
                <a:sym typeface="Arial"/>
              </a:rPr>
              <a:t> ; </a:t>
            </a:r>
            <a:r>
              <a:rPr b="0" i="0" lang="en" sz="1400" u="sng" cap="none" strike="noStrike">
                <a:solidFill>
                  <a:schemeClr val="accent5"/>
                </a:solidFill>
                <a:latin typeface="Arial"/>
                <a:ea typeface="Arial"/>
                <a:cs typeface="Arial"/>
                <a:sym typeface="Arial"/>
                <a:hlinkClick r:id="rId5">
                  <a:extLst>
                    <a:ext uri="{A12FA001-AC4F-418D-AE19-62706E023703}">
                      <ahyp:hlinkClr val="tx"/>
                    </a:ext>
                  </a:extLst>
                </a:hlinkClick>
              </a:rPr>
              <a:t>Link</a:t>
            </a:r>
            <a:r>
              <a:rPr b="0" i="0" lang="en" sz="1400" u="none" cap="none" strike="noStrike">
                <a:solidFill>
                  <a:srgbClr val="9900FF"/>
                </a:solidFill>
                <a:latin typeface="Arial"/>
                <a:ea typeface="Arial"/>
                <a:cs typeface="Arial"/>
                <a:sym typeface="Arial"/>
              </a:rPr>
              <a:t> </a:t>
            </a:r>
            <a:endParaRPr b="0" i="0" sz="1400" u="none" cap="none" strike="noStrike">
              <a:solidFill>
                <a:srgbClr val="9900FF"/>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The Twitter developers’ forum </a:t>
            </a:r>
            <a:r>
              <a:rPr b="0" i="0" lang="en" sz="1400" u="sng" cap="none" strike="noStrike">
                <a:solidFill>
                  <a:schemeClr val="accent5"/>
                </a:solidFill>
                <a:latin typeface="Arial"/>
                <a:ea typeface="Arial"/>
                <a:cs typeface="Arial"/>
                <a:sym typeface="Arial"/>
                <a:hlinkClick r:id="rId6">
                  <a:extLst>
                    <a:ext uri="{A12FA001-AC4F-418D-AE19-62706E023703}">
                      <ahyp:hlinkClr val="tx"/>
                    </a:ext>
                  </a:extLst>
                </a:hlinkClick>
              </a:rPr>
              <a:t>Link</a:t>
            </a:r>
            <a:endParaRPr b="0" i="0" sz="1400" u="none" cap="none" strike="noStrike">
              <a:solidFill>
                <a:schemeClr val="accent5"/>
              </a:solidFill>
              <a:latin typeface="Arial"/>
              <a:ea typeface="Arial"/>
              <a:cs typeface="Arial"/>
              <a:sym typeface="Arial"/>
            </a:endParaRPr>
          </a:p>
          <a:p>
            <a:pPr indent="-317500" lvl="1" marL="9144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This subsection is particularly for academic research and you can find many useful discussions.</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Tutorials, articles, and code samples of using academic API by Twitter </a:t>
            </a:r>
            <a:r>
              <a:rPr b="0" i="0" lang="en" sz="1400" u="sng" cap="none" strike="noStrike">
                <a:solidFill>
                  <a:schemeClr val="accent5"/>
                </a:solidFill>
                <a:latin typeface="Arial"/>
                <a:ea typeface="Arial"/>
                <a:cs typeface="Arial"/>
                <a:sym typeface="Arial"/>
                <a:hlinkClick r:id="rId7">
                  <a:extLst>
                    <a:ext uri="{A12FA001-AC4F-418D-AE19-62706E023703}">
                      <ahyp:hlinkClr val="tx"/>
                    </a:ext>
                  </a:extLst>
                </a:hlinkClick>
              </a:rPr>
              <a:t>Link</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Python </a:t>
            </a:r>
            <a:r>
              <a:rPr lang="en"/>
              <a:t>libraries</a:t>
            </a:r>
            <a:r>
              <a:rPr b="0" i="0" lang="en" sz="1400" u="none" cap="none" strike="noStrike">
                <a:solidFill>
                  <a:srgbClr val="000000"/>
                </a:solidFill>
                <a:latin typeface="Arial"/>
                <a:ea typeface="Arial"/>
                <a:cs typeface="Arial"/>
                <a:sym typeface="Arial"/>
              </a:rPr>
              <a:t> for data collection. </a:t>
            </a:r>
            <a:endParaRPr b="0" i="0" sz="1400" u="none" cap="none" strike="noStrike">
              <a:solidFill>
                <a:srgbClr val="000000"/>
              </a:solidFill>
              <a:latin typeface="Arial"/>
              <a:ea typeface="Arial"/>
              <a:cs typeface="Arial"/>
              <a:sym typeface="Arial"/>
            </a:endParaRPr>
          </a:p>
          <a:p>
            <a:pPr indent="-317500" lvl="1" marL="914400" marR="0" rtl="0" algn="l">
              <a:lnSpc>
                <a:spcPct val="150000"/>
              </a:lnSpc>
              <a:spcBef>
                <a:spcPts val="0"/>
              </a:spcBef>
              <a:spcAft>
                <a:spcPts val="0"/>
              </a:spcAft>
              <a:buClr>
                <a:srgbClr val="000000"/>
              </a:buClr>
              <a:buSzPts val="1400"/>
              <a:buFont typeface="Arial"/>
              <a:buChar char="○"/>
            </a:pPr>
            <a:r>
              <a:rPr lang="en"/>
              <a:t>searchtweets library</a:t>
            </a:r>
            <a:r>
              <a:rPr b="0" i="0" lang="en" sz="1400" u="none" cap="none" strike="noStrike">
                <a:solidFill>
                  <a:srgbClr val="000000"/>
                </a:solidFill>
                <a:latin typeface="Arial"/>
                <a:ea typeface="Arial"/>
                <a:cs typeface="Arial"/>
                <a:sym typeface="Arial"/>
              </a:rPr>
              <a:t>  </a:t>
            </a:r>
            <a:r>
              <a:rPr b="0" i="0" lang="en" sz="1400" u="sng" cap="none" strike="noStrike">
                <a:solidFill>
                  <a:schemeClr val="accent5"/>
                </a:solidFill>
                <a:latin typeface="Arial"/>
                <a:ea typeface="Arial"/>
                <a:cs typeface="Arial"/>
                <a:sym typeface="Arial"/>
                <a:hlinkClick r:id="rId8">
                  <a:extLst>
                    <a:ext uri="{A12FA001-AC4F-418D-AE19-62706E023703}">
                      <ahyp:hlinkClr val="tx"/>
                    </a:ext>
                  </a:extLst>
                </a:hlinkClick>
              </a:rPr>
              <a:t>Link</a:t>
            </a:r>
            <a:r>
              <a:rPr b="0" i="0" lang="en" sz="1400" u="none" cap="none" strike="noStrike">
                <a:solidFill>
                  <a:srgbClr val="9900FF"/>
                </a:solidFill>
                <a:latin typeface="Arial"/>
                <a:ea typeface="Arial"/>
                <a:cs typeface="Arial"/>
                <a:sym typeface="Arial"/>
              </a:rPr>
              <a:t> </a:t>
            </a:r>
            <a:endParaRPr b="0" i="0" sz="1400" u="none" cap="none" strike="noStrike">
              <a:solidFill>
                <a:srgbClr val="9900FF"/>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1"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Please feel free to reach out to us</a:t>
            </a:r>
            <a:r>
              <a:rPr i="1" lang="en"/>
              <a:t> </a:t>
            </a:r>
            <a:r>
              <a:rPr b="0" i="1" lang="en" sz="1400" u="none" cap="none" strike="noStrike">
                <a:solidFill>
                  <a:srgbClr val="000000"/>
                </a:solidFill>
                <a:latin typeface="Arial"/>
                <a:ea typeface="Arial"/>
                <a:cs typeface="Arial"/>
                <a:sym typeface="Arial"/>
              </a:rPr>
              <a:t>when you have any questions!  Thank you! </a:t>
            </a:r>
            <a:endParaRPr b="0" i="1" sz="1400" u="none" cap="none" strike="noStrike">
              <a:solidFill>
                <a:srgbClr val="000000"/>
              </a:solidFill>
              <a:highlight>
                <a:schemeClr val="accent6"/>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1" sz="1400" u="none" cap="none" strike="noStrike">
              <a:solidFill>
                <a:srgbClr val="000000"/>
              </a:solidFill>
              <a:highlight>
                <a:schemeClr val="accent6"/>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1" sz="1400" u="none" cap="none" strike="noStrike">
              <a:solidFill>
                <a:srgbClr val="000000"/>
              </a:solidFill>
              <a:highlight>
                <a:schemeClr val="accent6"/>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76200" y="0"/>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solidFill>
                  <a:srgbClr val="980000"/>
                </a:solidFill>
              </a:rPr>
              <a:t>Agenda</a:t>
            </a:r>
            <a:endParaRPr sz="3600">
              <a:solidFill>
                <a:srgbClr val="980000"/>
              </a:solidFill>
            </a:endParaRPr>
          </a:p>
        </p:txBody>
      </p:sp>
      <p:sp>
        <p:nvSpPr>
          <p:cNvPr id="62" name="Google Shape;62;p14"/>
          <p:cNvSpPr txBox="1"/>
          <p:nvPr/>
        </p:nvSpPr>
        <p:spPr>
          <a:xfrm>
            <a:off x="376050" y="783575"/>
            <a:ext cx="8430900" cy="8151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200000"/>
              </a:lnSpc>
              <a:spcBef>
                <a:spcPts val="0"/>
              </a:spcBef>
              <a:spcAft>
                <a:spcPts val="0"/>
              </a:spcAft>
              <a:buClr>
                <a:srgbClr val="000000"/>
              </a:buClr>
              <a:buSzPts val="1700"/>
              <a:buFont typeface="Arial"/>
              <a:buChar char="●"/>
            </a:pPr>
            <a:r>
              <a:rPr b="0" i="0" lang="en" sz="1700" u="none" cap="none" strike="noStrike">
                <a:solidFill>
                  <a:srgbClr val="000000"/>
                </a:solidFill>
                <a:latin typeface="Arial"/>
                <a:ea typeface="Arial"/>
                <a:cs typeface="Arial"/>
                <a:sym typeface="Arial"/>
              </a:rPr>
              <a:t>Collecting Twitter Data </a:t>
            </a:r>
            <a:endParaRPr b="0" i="0" sz="1700" u="none" cap="none" strike="noStrike">
              <a:solidFill>
                <a:srgbClr val="000000"/>
              </a:solidFill>
              <a:latin typeface="Arial"/>
              <a:ea typeface="Arial"/>
              <a:cs typeface="Arial"/>
              <a:sym typeface="Arial"/>
            </a:endParaRPr>
          </a:p>
          <a:p>
            <a:pPr indent="-336550" lvl="0" marL="457200" marR="0" rtl="0" algn="l">
              <a:lnSpc>
                <a:spcPct val="200000"/>
              </a:lnSpc>
              <a:spcBef>
                <a:spcPts val="0"/>
              </a:spcBef>
              <a:spcAft>
                <a:spcPts val="0"/>
              </a:spcAft>
              <a:buClr>
                <a:srgbClr val="000000"/>
              </a:buClr>
              <a:buSzPts val="1700"/>
              <a:buFont typeface="Arial"/>
              <a:buChar char="●"/>
            </a:pPr>
            <a:r>
              <a:rPr b="0" i="0" lang="en" sz="1700" u="none" cap="none" strike="noStrike">
                <a:solidFill>
                  <a:srgbClr val="000000"/>
                </a:solidFill>
                <a:latin typeface="Arial"/>
                <a:ea typeface="Arial"/>
                <a:cs typeface="Arial"/>
                <a:sym typeface="Arial"/>
              </a:rPr>
              <a:t>Twitter API (Standard vs. Academic)</a:t>
            </a:r>
            <a:endParaRPr b="0" i="0" sz="1700" u="none" cap="none" strike="noStrike">
              <a:solidFill>
                <a:srgbClr val="000000"/>
              </a:solidFill>
              <a:latin typeface="Arial"/>
              <a:ea typeface="Arial"/>
              <a:cs typeface="Arial"/>
              <a:sym typeface="Arial"/>
            </a:endParaRPr>
          </a:p>
          <a:p>
            <a:pPr indent="-336550" lvl="0" marL="457200" marR="0" rtl="0" algn="l">
              <a:lnSpc>
                <a:spcPct val="200000"/>
              </a:lnSpc>
              <a:spcBef>
                <a:spcPts val="0"/>
              </a:spcBef>
              <a:spcAft>
                <a:spcPts val="0"/>
              </a:spcAft>
              <a:buClr>
                <a:srgbClr val="000000"/>
              </a:buClr>
              <a:buSzPts val="1700"/>
              <a:buFont typeface="Arial"/>
              <a:buChar char="●"/>
            </a:pPr>
            <a:r>
              <a:rPr b="0" i="0" lang="en" sz="1700" u="none" cap="none" strike="noStrike">
                <a:solidFill>
                  <a:srgbClr val="000000"/>
                </a:solidFill>
                <a:latin typeface="Arial"/>
                <a:ea typeface="Arial"/>
                <a:cs typeface="Arial"/>
                <a:sym typeface="Arial"/>
              </a:rPr>
              <a:t>How to Apply </a:t>
            </a:r>
            <a:endParaRPr b="0" i="0" sz="1700" u="none" cap="none" strike="noStrike">
              <a:solidFill>
                <a:srgbClr val="000000"/>
              </a:solidFill>
              <a:latin typeface="Arial"/>
              <a:ea typeface="Arial"/>
              <a:cs typeface="Arial"/>
              <a:sym typeface="Arial"/>
            </a:endParaRPr>
          </a:p>
          <a:p>
            <a:pPr indent="-336550" lvl="0" marL="457200" marR="0" rtl="0" algn="l">
              <a:lnSpc>
                <a:spcPct val="200000"/>
              </a:lnSpc>
              <a:spcBef>
                <a:spcPts val="0"/>
              </a:spcBef>
              <a:spcAft>
                <a:spcPts val="0"/>
              </a:spcAft>
              <a:buClr>
                <a:srgbClr val="000000"/>
              </a:buClr>
              <a:buSzPts val="1700"/>
              <a:buFont typeface="Arial"/>
              <a:buChar char="●"/>
            </a:pPr>
            <a:r>
              <a:rPr b="0" i="0" lang="en" sz="1700" u="none" cap="none" strike="noStrike">
                <a:solidFill>
                  <a:srgbClr val="000000"/>
                </a:solidFill>
                <a:latin typeface="Arial"/>
                <a:ea typeface="Arial"/>
                <a:cs typeface="Arial"/>
                <a:sym typeface="Arial"/>
              </a:rPr>
              <a:t>Twitter API and R</a:t>
            </a:r>
            <a:endParaRPr b="0" i="0" sz="1700" u="none" cap="none" strike="noStrike">
              <a:solidFill>
                <a:srgbClr val="000000"/>
              </a:solidFill>
              <a:latin typeface="Arial"/>
              <a:ea typeface="Arial"/>
              <a:cs typeface="Arial"/>
              <a:sym typeface="Arial"/>
            </a:endParaRPr>
          </a:p>
          <a:p>
            <a:pPr indent="-323850" lvl="1" marL="914400" marR="0" rtl="0" algn="l">
              <a:lnSpc>
                <a:spcPct val="200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A short tutorial on using the </a:t>
            </a:r>
            <a:r>
              <a:rPr b="1" i="0" lang="en" sz="1500" u="none" cap="none" strike="noStrike">
                <a:solidFill>
                  <a:schemeClr val="dk1"/>
                </a:solidFill>
                <a:latin typeface="Arial"/>
                <a:ea typeface="Arial"/>
                <a:cs typeface="Arial"/>
                <a:sym typeface="Arial"/>
              </a:rPr>
              <a:t>rtweet package</a:t>
            </a:r>
            <a:endParaRPr b="1" i="0" sz="1500" u="none" cap="none" strike="noStrike">
              <a:solidFill>
                <a:srgbClr val="000000"/>
              </a:solidFill>
              <a:latin typeface="Arial"/>
              <a:ea typeface="Arial"/>
              <a:cs typeface="Arial"/>
              <a:sym typeface="Arial"/>
            </a:endParaRPr>
          </a:p>
          <a:p>
            <a:pPr indent="-323850" lvl="1" marL="914400" marR="0" rtl="0" algn="l">
              <a:lnSpc>
                <a:spcPct val="2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A short tutorial on using the </a:t>
            </a:r>
            <a:r>
              <a:rPr b="1" i="0" lang="en" sz="1500" u="none" cap="none" strike="noStrike">
                <a:solidFill>
                  <a:srgbClr val="000000"/>
                </a:solidFill>
                <a:latin typeface="Arial"/>
                <a:ea typeface="Arial"/>
                <a:cs typeface="Arial"/>
                <a:sym typeface="Arial"/>
              </a:rPr>
              <a:t>academictwitteR package</a:t>
            </a:r>
            <a:endParaRPr b="1" i="0" sz="1500" u="none" cap="none" strike="noStrike">
              <a:solidFill>
                <a:srgbClr val="000000"/>
              </a:solidFill>
              <a:latin typeface="Arial"/>
              <a:ea typeface="Arial"/>
              <a:cs typeface="Arial"/>
              <a:sym typeface="Arial"/>
            </a:endParaRPr>
          </a:p>
          <a:p>
            <a:pPr indent="-323850" lvl="1" marL="914400" marR="0" rtl="0" algn="l">
              <a:lnSpc>
                <a:spcPct val="2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Building queries</a:t>
            </a:r>
            <a:endParaRPr b="0" i="0" sz="1500" u="none" cap="none" strike="noStrike">
              <a:solidFill>
                <a:srgbClr val="000000"/>
              </a:solidFill>
              <a:latin typeface="Arial"/>
              <a:ea typeface="Arial"/>
              <a:cs typeface="Arial"/>
              <a:sym typeface="Arial"/>
            </a:endParaRPr>
          </a:p>
          <a:p>
            <a:pPr indent="-323850" lvl="1" marL="914400" marR="0" rtl="0" algn="l">
              <a:lnSpc>
                <a:spcPct val="2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Returned objects</a:t>
            </a:r>
            <a:endParaRPr b="0" i="0" sz="1500" u="none" cap="none" strike="noStrike">
              <a:solidFill>
                <a:srgbClr val="000000"/>
              </a:solidFill>
              <a:latin typeface="Arial"/>
              <a:ea typeface="Arial"/>
              <a:cs typeface="Arial"/>
              <a:sym typeface="Arial"/>
            </a:endParaRPr>
          </a:p>
          <a:p>
            <a:pPr indent="-336550" lvl="0" marL="457200" marR="0" rtl="0" algn="l">
              <a:lnSpc>
                <a:spcPct val="200000"/>
              </a:lnSpc>
              <a:spcBef>
                <a:spcPts val="0"/>
              </a:spcBef>
              <a:spcAft>
                <a:spcPts val="0"/>
              </a:spcAft>
              <a:buClr>
                <a:schemeClr val="dk1"/>
              </a:buClr>
              <a:buSzPts val="1700"/>
              <a:buFont typeface="Arial"/>
              <a:buChar char="●"/>
            </a:pPr>
            <a:r>
              <a:rPr b="0" i="0" lang="en" sz="1700" u="none" cap="none" strike="noStrike">
                <a:solidFill>
                  <a:schemeClr val="dk1"/>
                </a:solidFill>
                <a:latin typeface="Arial"/>
                <a:ea typeface="Arial"/>
                <a:cs typeface="Arial"/>
                <a:sym typeface="Arial"/>
              </a:rPr>
              <a:t>Some Useful Links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76200" y="0"/>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400">
                <a:solidFill>
                  <a:srgbClr val="980000"/>
                </a:solidFill>
              </a:rPr>
              <a:t>Collecting Twitter Data </a:t>
            </a:r>
            <a:endParaRPr sz="3400">
              <a:solidFill>
                <a:srgbClr val="980000"/>
              </a:solidFill>
            </a:endParaRPr>
          </a:p>
        </p:txBody>
      </p:sp>
      <p:sp>
        <p:nvSpPr>
          <p:cNvPr id="68" name="Google Shape;68;p15"/>
          <p:cNvSpPr txBox="1"/>
          <p:nvPr/>
        </p:nvSpPr>
        <p:spPr>
          <a:xfrm>
            <a:off x="376050" y="783575"/>
            <a:ext cx="8430900" cy="8151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There are a variety of ways to collect Twitter data</a:t>
            </a:r>
            <a:endParaRPr b="0" i="0" sz="1800" u="none" cap="none" strike="noStrike">
              <a:solidFill>
                <a:schemeClr val="dk1"/>
              </a:solidFill>
              <a:latin typeface="Arial"/>
              <a:ea typeface="Arial"/>
              <a:cs typeface="Arial"/>
              <a:sym typeface="Arial"/>
            </a:endParaRPr>
          </a:p>
          <a:p>
            <a:pPr indent="-342900" lvl="0" marL="457200" marR="0" rtl="0" algn="l">
              <a:lnSpc>
                <a:spcPct val="200000"/>
              </a:lnSpc>
              <a:spcBef>
                <a:spcPts val="0"/>
              </a:spcBef>
              <a:spcAft>
                <a:spcPts val="0"/>
              </a:spcAft>
              <a:buClr>
                <a:srgbClr val="000000"/>
              </a:buClr>
              <a:buSzPts val="1800"/>
              <a:buFont typeface="Arial"/>
              <a:buChar char="●"/>
            </a:pPr>
            <a:r>
              <a:rPr b="1" i="0" lang="en" sz="1800" u="none" cap="none" strike="noStrike">
                <a:solidFill>
                  <a:schemeClr val="dk1"/>
                </a:solidFill>
                <a:latin typeface="Arial"/>
                <a:ea typeface="Arial"/>
                <a:cs typeface="Arial"/>
                <a:sym typeface="Arial"/>
              </a:rPr>
              <a:t>Collection Data through Twitter APIs </a:t>
            </a:r>
            <a:r>
              <a:rPr i="0" lang="en" sz="1800" u="sng" cap="none" strike="noStrike">
                <a:solidFill>
                  <a:schemeClr val="accent5"/>
                </a:solidFill>
                <a:hlinkClick r:id="rId3">
                  <a:extLst>
                    <a:ext uri="{A12FA001-AC4F-418D-AE19-62706E023703}">
                      <ahyp:hlinkClr val="tx"/>
                    </a:ext>
                  </a:extLst>
                </a:hlinkClick>
              </a:rPr>
              <a:t>Link</a:t>
            </a:r>
            <a:endParaRPr i="0" sz="1800" u="none" cap="none" strike="noStrike">
              <a:solidFill>
                <a:schemeClr val="accent5"/>
              </a:solidFill>
            </a:endParaRPr>
          </a:p>
          <a:p>
            <a:pPr indent="-342900" lvl="1" marL="914400" marR="0" rtl="0" algn="l">
              <a:lnSpc>
                <a:spcPct val="2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Standard API (Standard Product Track) </a:t>
            </a:r>
            <a:r>
              <a:rPr b="0" i="0" lang="en" sz="1800" u="sng" cap="none" strike="noStrike">
                <a:solidFill>
                  <a:schemeClr val="accent5"/>
                </a:solidFill>
                <a:latin typeface="Arial"/>
                <a:ea typeface="Arial"/>
                <a:cs typeface="Arial"/>
                <a:sym typeface="Arial"/>
                <a:hlinkClick r:id="rId4">
                  <a:extLst>
                    <a:ext uri="{A12FA001-AC4F-418D-AE19-62706E023703}">
                      <ahyp:hlinkClr val="tx"/>
                    </a:ext>
                  </a:extLst>
                </a:hlinkClick>
              </a:rPr>
              <a:t>Link</a:t>
            </a:r>
            <a:r>
              <a:rPr b="1" i="0" lang="en" sz="1800" u="none" cap="none" strike="noStrike">
                <a:solidFill>
                  <a:schemeClr val="accent5"/>
                </a:solidFill>
                <a:latin typeface="Arial"/>
                <a:ea typeface="Arial"/>
                <a:cs typeface="Arial"/>
                <a:sym typeface="Arial"/>
              </a:rPr>
              <a:t> </a:t>
            </a:r>
            <a:endParaRPr b="1" i="0" sz="1800" u="none" cap="none" strike="noStrike">
              <a:solidFill>
                <a:schemeClr val="accent5"/>
              </a:solidFill>
              <a:latin typeface="Arial"/>
              <a:ea typeface="Arial"/>
              <a:cs typeface="Arial"/>
              <a:sym typeface="Arial"/>
            </a:endParaRPr>
          </a:p>
          <a:p>
            <a:pPr indent="-342900" lvl="1" marL="914400" marR="0" rtl="0" algn="l">
              <a:lnSpc>
                <a:spcPct val="2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Academic Research API (Academic Research Product Track) </a:t>
            </a:r>
            <a:r>
              <a:rPr b="0" i="0" lang="en" sz="1800" u="sng" cap="none" strike="noStrike">
                <a:solidFill>
                  <a:schemeClr val="accent5"/>
                </a:solidFill>
                <a:latin typeface="Arial"/>
                <a:ea typeface="Arial"/>
                <a:cs typeface="Arial"/>
                <a:sym typeface="Arial"/>
                <a:hlinkClick r:id="rId5">
                  <a:extLst>
                    <a:ext uri="{A12FA001-AC4F-418D-AE19-62706E023703}">
                      <ahyp:hlinkClr val="tx"/>
                    </a:ext>
                  </a:extLst>
                </a:hlinkClick>
              </a:rPr>
              <a:t>Link</a:t>
            </a:r>
            <a:r>
              <a:rPr b="0" i="0" lang="en"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342900" lvl="0" marL="457200" marR="0" rtl="0" algn="l">
              <a:lnSpc>
                <a:spcPct val="2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Rehydrating Tweets </a:t>
            </a:r>
            <a:r>
              <a:rPr b="0" i="0" lang="en" sz="1800" u="sng" cap="none" strike="noStrike">
                <a:solidFill>
                  <a:schemeClr val="accent5"/>
                </a:solidFill>
                <a:highlight>
                  <a:schemeClr val="lt1"/>
                </a:highlight>
                <a:latin typeface="Arial"/>
                <a:ea typeface="Arial"/>
                <a:cs typeface="Arial"/>
                <a:sym typeface="Arial"/>
                <a:hlinkClick r:id="rId6">
                  <a:extLst>
                    <a:ext uri="{A12FA001-AC4F-418D-AE19-62706E023703}">
                      <ahyp:hlinkClr val="tx"/>
                    </a:ext>
                  </a:extLst>
                </a:hlinkClick>
              </a:rPr>
              <a:t>Link</a:t>
            </a:r>
            <a:endParaRPr b="0" i="0" sz="1800" u="none" cap="none" strike="noStrike">
              <a:solidFill>
                <a:schemeClr val="accent5"/>
              </a:solidFill>
              <a:highlight>
                <a:schemeClr val="lt1"/>
              </a:highlight>
              <a:latin typeface="Arial"/>
              <a:ea typeface="Arial"/>
              <a:cs typeface="Arial"/>
              <a:sym typeface="Arial"/>
            </a:endParaRPr>
          </a:p>
          <a:p>
            <a:pPr indent="-342900" lvl="0" marL="457200" marR="0" rtl="0" algn="l">
              <a:lnSpc>
                <a:spcPct val="200000"/>
              </a:lnSpc>
              <a:spcBef>
                <a:spcPts val="0"/>
              </a:spcBef>
              <a:spcAft>
                <a:spcPts val="0"/>
              </a:spcAft>
              <a:buClr>
                <a:schemeClr val="dk1"/>
              </a:buClr>
              <a:buSzPts val="1800"/>
              <a:buFont typeface="Arial"/>
              <a:buChar char="●"/>
            </a:pPr>
            <a:r>
              <a:rPr b="0" i="0" lang="en" sz="1800" u="none" cap="none" strike="noStrike">
                <a:solidFill>
                  <a:schemeClr val="dk1"/>
                </a:solidFill>
                <a:latin typeface="Arial"/>
                <a:ea typeface="Arial"/>
                <a:cs typeface="Arial"/>
                <a:sym typeface="Arial"/>
              </a:rPr>
              <a:t>Scraping Tweets </a:t>
            </a:r>
            <a:r>
              <a:rPr b="0" i="0" lang="en" sz="1800" u="sng" cap="none" strike="noStrike">
                <a:solidFill>
                  <a:schemeClr val="accent5"/>
                </a:solidFill>
                <a:highlight>
                  <a:schemeClr val="lt1"/>
                </a:highlight>
                <a:latin typeface="Arial"/>
                <a:ea typeface="Arial"/>
                <a:cs typeface="Arial"/>
                <a:sym typeface="Arial"/>
                <a:hlinkClick r:id="rId7">
                  <a:extLst>
                    <a:ext uri="{A12FA001-AC4F-418D-AE19-62706E023703}">
                      <ahyp:hlinkClr val="tx"/>
                    </a:ext>
                  </a:extLst>
                </a:hlinkClick>
              </a:rPr>
              <a:t>Link</a:t>
            </a:r>
            <a:endParaRPr b="0" i="0" sz="1800" u="none" cap="none" strike="noStrike">
              <a:solidFill>
                <a:schemeClr val="accent5"/>
              </a:solidFill>
              <a:highlight>
                <a:schemeClr val="lt1"/>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76200" y="0"/>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400">
                <a:solidFill>
                  <a:srgbClr val="980000"/>
                </a:solidFill>
              </a:rPr>
              <a:t>Collecting Twitter Data through Twitter API</a:t>
            </a:r>
            <a:endParaRPr sz="3400">
              <a:solidFill>
                <a:srgbClr val="980000"/>
              </a:solidFill>
            </a:endParaRPr>
          </a:p>
        </p:txBody>
      </p:sp>
      <p:sp>
        <p:nvSpPr>
          <p:cNvPr id="74" name="Google Shape;74;p16"/>
          <p:cNvSpPr txBox="1"/>
          <p:nvPr/>
        </p:nvSpPr>
        <p:spPr>
          <a:xfrm>
            <a:off x="356550" y="614325"/>
            <a:ext cx="8430900" cy="42846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23850" lvl="0" marL="457200" marR="0" rtl="0" algn="l">
              <a:lnSpc>
                <a:spcPct val="2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Twitter provides researchers access to Twitter data through APIs (Application</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Programming Interface).</a:t>
            </a:r>
            <a:endParaRPr b="0" i="0" sz="1500" u="none" cap="none" strike="noStrike">
              <a:solidFill>
                <a:srgbClr val="000000"/>
              </a:solidFill>
              <a:latin typeface="Arial"/>
              <a:ea typeface="Arial"/>
              <a:cs typeface="Arial"/>
              <a:sym typeface="Arial"/>
            </a:endParaRPr>
          </a:p>
          <a:p>
            <a:pPr indent="-323850" lvl="0" marL="457200" marR="0" rtl="0" algn="l">
              <a:lnSpc>
                <a:spcPct val="200000"/>
              </a:lnSpc>
              <a:spcBef>
                <a:spcPts val="0"/>
              </a:spcBef>
              <a:spcAft>
                <a:spcPts val="0"/>
              </a:spcAft>
              <a:buClr>
                <a:srgbClr val="000000"/>
              </a:buClr>
              <a:buSzPts val="1500"/>
              <a:buFont typeface="Arial"/>
              <a:buChar char="●"/>
            </a:pPr>
            <a:r>
              <a:rPr b="0" i="0" lang="en" sz="1500" u="sng" cap="none" strike="noStrike">
                <a:solidFill>
                  <a:schemeClr val="accent5"/>
                </a:solidFill>
                <a:latin typeface="Arial"/>
                <a:ea typeface="Arial"/>
                <a:cs typeface="Arial"/>
                <a:sym typeface="Arial"/>
                <a:hlinkClick r:id="rId3">
                  <a:extLst>
                    <a:ext uri="{A12FA001-AC4F-418D-AE19-62706E023703}">
                      <ahyp:hlinkClr val="tx"/>
                    </a:ext>
                  </a:extLst>
                </a:hlinkClick>
              </a:rPr>
              <a:t>The Twitter API</a:t>
            </a:r>
            <a:r>
              <a:rPr b="0" i="0" lang="en" sz="1500" u="none" cap="none" strike="noStrike">
                <a:solidFill>
                  <a:srgbClr val="000000"/>
                </a:solidFill>
                <a:latin typeface="Arial"/>
                <a:ea typeface="Arial"/>
                <a:cs typeface="Arial"/>
                <a:sym typeface="Arial"/>
              </a:rPr>
              <a:t> is a programmatic way to interact with Twitter. It provides developers with the ability to access Twitter data and services.</a:t>
            </a:r>
            <a:endParaRPr b="0" i="0" sz="15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None/>
            </a:pPr>
            <a:r>
              <a:t/>
            </a:r>
            <a:endParaRPr sz="1500"/>
          </a:p>
          <a:p>
            <a:pPr indent="0" lvl="0" marL="457200" marR="0" rtl="0" algn="l">
              <a:lnSpc>
                <a:spcPct val="200000"/>
              </a:lnSpc>
              <a:spcBef>
                <a:spcPts val="0"/>
              </a:spcBef>
              <a:spcAft>
                <a:spcPts val="0"/>
              </a:spcAft>
              <a:buNone/>
            </a:pPr>
            <a:r>
              <a:t/>
            </a:r>
            <a:endParaRPr sz="1500"/>
          </a:p>
          <a:p>
            <a:pPr indent="0" lvl="0" marL="457200" marR="0" rtl="0" algn="l">
              <a:lnSpc>
                <a:spcPct val="200000"/>
              </a:lnSpc>
              <a:spcBef>
                <a:spcPts val="0"/>
              </a:spcBef>
              <a:spcAft>
                <a:spcPts val="0"/>
              </a:spcAft>
              <a:buNone/>
            </a:pPr>
            <a:r>
              <a:t/>
            </a:r>
            <a:endParaRPr sz="1500"/>
          </a:p>
          <a:p>
            <a:pPr indent="0" lvl="0" marL="457200" marR="0" rtl="0" algn="l">
              <a:lnSpc>
                <a:spcPct val="200000"/>
              </a:lnSpc>
              <a:spcBef>
                <a:spcPts val="0"/>
              </a:spcBef>
              <a:spcAft>
                <a:spcPts val="0"/>
              </a:spcAft>
              <a:buNone/>
            </a:pPr>
            <a:r>
              <a:t/>
            </a:r>
            <a:endParaRPr sz="1500"/>
          </a:p>
          <a:p>
            <a:pPr indent="0" lvl="0" marL="914400" marR="0" rtl="0" algn="l">
              <a:lnSpc>
                <a:spcPct val="200000"/>
              </a:lnSpc>
              <a:spcBef>
                <a:spcPts val="0"/>
              </a:spcBef>
              <a:spcAft>
                <a:spcPts val="0"/>
              </a:spcAft>
              <a:buNone/>
            </a:pPr>
            <a:r>
              <a:rPr i="1" lang="en" sz="1100"/>
              <a:t>      Source: Twitter</a:t>
            </a:r>
            <a:endParaRPr i="1" sz="1100">
              <a:highlight>
                <a:schemeClr val="accent6"/>
              </a:highlight>
            </a:endParaRPr>
          </a:p>
          <a:p>
            <a:pPr indent="0" lvl="0" marL="45720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75" name="Google Shape;75;p16"/>
          <p:cNvPicPr preferRelativeResize="0"/>
          <p:nvPr/>
        </p:nvPicPr>
        <p:blipFill rotWithShape="1">
          <a:blip r:embed="rId4">
            <a:alphaModFix/>
          </a:blip>
          <a:srcRect b="0" l="0" r="0" t="0"/>
          <a:stretch/>
        </p:blipFill>
        <p:spPr>
          <a:xfrm>
            <a:off x="1570325" y="2355475"/>
            <a:ext cx="6581725" cy="2017525"/>
          </a:xfrm>
          <a:prstGeom prst="rect">
            <a:avLst/>
          </a:prstGeom>
          <a:noFill/>
          <a:ln>
            <a:noFill/>
          </a:ln>
        </p:spPr>
      </p:pic>
      <p:sp>
        <p:nvSpPr>
          <p:cNvPr id="76" name="Google Shape;76;p16"/>
          <p:cNvSpPr/>
          <p:nvPr/>
        </p:nvSpPr>
        <p:spPr>
          <a:xfrm>
            <a:off x="2059275" y="2491825"/>
            <a:ext cx="883800" cy="348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3D85C6"/>
                </a:solidFill>
              </a:rPr>
              <a:t>Developer</a:t>
            </a:r>
            <a:endParaRPr b="1" sz="1000">
              <a:solidFill>
                <a:srgbClr val="3D85C6"/>
              </a:solidFill>
            </a:endParaRPr>
          </a:p>
        </p:txBody>
      </p:sp>
      <p:sp>
        <p:nvSpPr>
          <p:cNvPr id="77" name="Google Shape;77;p16"/>
          <p:cNvSpPr/>
          <p:nvPr/>
        </p:nvSpPr>
        <p:spPr>
          <a:xfrm>
            <a:off x="4198488" y="2491825"/>
            <a:ext cx="883800" cy="348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3D85C6"/>
                </a:solidFill>
              </a:rPr>
              <a:t>Twitter API</a:t>
            </a:r>
            <a:endParaRPr b="1" sz="1000">
              <a:solidFill>
                <a:srgbClr val="3D85C6"/>
              </a:solidFill>
            </a:endParaRPr>
          </a:p>
        </p:txBody>
      </p:sp>
      <p:sp>
        <p:nvSpPr>
          <p:cNvPr id="78" name="Google Shape;78;p16"/>
          <p:cNvSpPr/>
          <p:nvPr/>
        </p:nvSpPr>
        <p:spPr>
          <a:xfrm>
            <a:off x="6337725" y="2491825"/>
            <a:ext cx="953700" cy="348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3D85C6"/>
                </a:solidFill>
              </a:rPr>
              <a:t>Twitter data and services</a:t>
            </a:r>
            <a:endParaRPr b="1" sz="800">
              <a:solidFill>
                <a:srgbClr val="3D85C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76200" y="0"/>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400">
                <a:solidFill>
                  <a:srgbClr val="980000"/>
                </a:solidFill>
              </a:rPr>
              <a:t>Different Types of Twitter API</a:t>
            </a:r>
            <a:endParaRPr sz="3400">
              <a:solidFill>
                <a:srgbClr val="980000"/>
              </a:solidFill>
            </a:endParaRPr>
          </a:p>
        </p:txBody>
      </p:sp>
      <p:sp>
        <p:nvSpPr>
          <p:cNvPr id="84" name="Google Shape;84;p17"/>
          <p:cNvSpPr txBox="1"/>
          <p:nvPr/>
        </p:nvSpPr>
        <p:spPr>
          <a:xfrm>
            <a:off x="356550" y="708250"/>
            <a:ext cx="8430900" cy="8151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20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Twitter provides distinct APIs to meet the needs of different developers. </a:t>
            </a:r>
            <a:endParaRPr b="0" i="0" sz="1500" u="none" cap="none" strike="noStrike">
              <a:solidFill>
                <a:srgbClr val="000000"/>
              </a:solidFill>
              <a:latin typeface="Arial"/>
              <a:ea typeface="Arial"/>
              <a:cs typeface="Arial"/>
              <a:sym typeface="Arial"/>
            </a:endParaRPr>
          </a:p>
          <a:p>
            <a:pPr indent="-317500" lvl="1" marL="914400" marR="0" rtl="0" algn="l">
              <a:lnSpc>
                <a:spcPct val="2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Distinct APIs are associated with distinct </a:t>
            </a:r>
            <a:r>
              <a:rPr b="0" i="0" lang="en" sz="1400" u="sng" cap="none" strike="noStrike">
                <a:solidFill>
                  <a:schemeClr val="accent5"/>
                </a:solidFill>
                <a:latin typeface="Arial"/>
                <a:ea typeface="Arial"/>
                <a:cs typeface="Arial"/>
                <a:sym typeface="Arial"/>
                <a:hlinkClick r:id="rId3">
                  <a:extLst>
                    <a:ext uri="{A12FA001-AC4F-418D-AE19-62706E023703}">
                      <ahyp:hlinkClr val="tx"/>
                    </a:ext>
                  </a:extLst>
                </a:hlinkClick>
              </a:rPr>
              <a:t>“product tracks”</a:t>
            </a:r>
            <a:r>
              <a:rPr b="0" i="0" lang="en" sz="1400" u="none" cap="none" strike="noStrike">
                <a:solidFill>
                  <a:srgbClr val="000000"/>
                </a:solidFill>
                <a:latin typeface="Arial"/>
                <a:ea typeface="Arial"/>
                <a:cs typeface="Arial"/>
                <a:sym typeface="Arial"/>
              </a:rPr>
              <a:t> with different access levels.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85" name="Google Shape;85;p17"/>
          <p:cNvPicPr preferRelativeResize="0"/>
          <p:nvPr/>
        </p:nvPicPr>
        <p:blipFill rotWithShape="1">
          <a:blip r:embed="rId4">
            <a:alphaModFix/>
          </a:blip>
          <a:srcRect b="0" l="0" r="0" t="0"/>
          <a:stretch/>
        </p:blipFill>
        <p:spPr>
          <a:xfrm>
            <a:off x="1532087" y="1523350"/>
            <a:ext cx="6285187" cy="3620150"/>
          </a:xfrm>
          <a:prstGeom prst="rect">
            <a:avLst/>
          </a:prstGeom>
          <a:noFill/>
          <a:ln>
            <a:noFill/>
          </a:ln>
        </p:spPr>
      </p:pic>
      <p:sp>
        <p:nvSpPr>
          <p:cNvPr id="86" name="Google Shape;86;p17"/>
          <p:cNvSpPr/>
          <p:nvPr/>
        </p:nvSpPr>
        <p:spPr>
          <a:xfrm>
            <a:off x="4320775" y="2470525"/>
            <a:ext cx="3496500" cy="1174500"/>
          </a:xfrm>
          <a:prstGeom prst="roundRect">
            <a:avLst>
              <a:gd fmla="val 16667" name="adj"/>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7"/>
          <p:cNvSpPr txBox="1"/>
          <p:nvPr/>
        </p:nvSpPr>
        <p:spPr>
          <a:xfrm>
            <a:off x="169250" y="4569900"/>
            <a:ext cx="3000000" cy="354000"/>
          </a:xfrm>
          <a:prstGeom prst="rect">
            <a:avLst/>
          </a:prstGeom>
          <a:noFill/>
          <a:ln>
            <a:noFill/>
          </a:ln>
        </p:spPr>
        <p:txBody>
          <a:bodyPr anchorCtr="0" anchor="t" bIns="91425" lIns="91425" spcFirstLastPara="1" rIns="91425" wrap="square" tIns="91425">
            <a:spAutoFit/>
          </a:bodyPr>
          <a:lstStyle/>
          <a:p>
            <a:pPr indent="457200" lvl="0" marL="914400" rtl="0" algn="l">
              <a:lnSpc>
                <a:spcPct val="200000"/>
              </a:lnSpc>
              <a:spcBef>
                <a:spcPts val="0"/>
              </a:spcBef>
              <a:spcAft>
                <a:spcPts val="0"/>
              </a:spcAft>
              <a:buNone/>
            </a:pPr>
            <a:r>
              <a:rPr i="1" lang="en" sz="1100">
                <a:solidFill>
                  <a:schemeClr val="dk1"/>
                </a:solidFill>
              </a:rPr>
              <a:t>  </a:t>
            </a:r>
            <a:r>
              <a:rPr i="1" lang="en" sz="1100">
                <a:solidFill>
                  <a:schemeClr val="dk1"/>
                </a:solidFill>
              </a:rPr>
              <a:t>Source: Twitter</a:t>
            </a:r>
            <a:endParaRPr i="1" sz="1100">
              <a:solidFill>
                <a:schemeClr val="dk1"/>
              </a:solidFill>
              <a:highlight>
                <a:schemeClr val="accent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ctrTitle"/>
          </p:nvPr>
        </p:nvSpPr>
        <p:spPr>
          <a:xfrm>
            <a:off x="76200" y="0"/>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solidFill>
                  <a:srgbClr val="980000"/>
                </a:solidFill>
              </a:rPr>
              <a:t>Standard vs. Academic API </a:t>
            </a:r>
            <a:endParaRPr sz="3600">
              <a:solidFill>
                <a:srgbClr val="980000"/>
              </a:solidFill>
            </a:endParaRPr>
          </a:p>
        </p:txBody>
      </p:sp>
      <p:sp>
        <p:nvSpPr>
          <p:cNvPr id="93" name="Google Shape;93;p18"/>
          <p:cNvSpPr txBox="1"/>
          <p:nvPr/>
        </p:nvSpPr>
        <p:spPr>
          <a:xfrm>
            <a:off x="356550" y="698950"/>
            <a:ext cx="8430900" cy="8151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50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Previously, most researchers have been using the </a:t>
            </a:r>
            <a:r>
              <a:rPr b="1" i="0" lang="en" sz="1500" u="none" cap="none" strike="noStrike">
                <a:solidFill>
                  <a:srgbClr val="000000"/>
                </a:solidFill>
                <a:latin typeface="Arial"/>
                <a:ea typeface="Arial"/>
                <a:cs typeface="Arial"/>
                <a:sym typeface="Arial"/>
              </a:rPr>
              <a:t>Standard Track (Standard API) </a:t>
            </a:r>
            <a:r>
              <a:rPr b="0" i="0" lang="en" sz="1500" u="none" cap="none" strike="noStrike">
                <a:solidFill>
                  <a:srgbClr val="000000"/>
                </a:solidFill>
                <a:latin typeface="Arial"/>
                <a:ea typeface="Arial"/>
                <a:cs typeface="Arial"/>
                <a:sym typeface="Arial"/>
              </a:rPr>
              <a:t>if they were not part of paid enterprises or premium customers.</a:t>
            </a:r>
            <a:endParaRPr b="0" i="0" sz="1500" u="none" cap="none" strike="noStrike">
              <a:solidFill>
                <a:srgbClr val="0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Arial"/>
              <a:buChar char="●"/>
            </a:pPr>
            <a:r>
              <a:rPr i="0" lang="en" sz="1500" u="none" cap="none" strike="noStrike">
                <a:solidFill>
                  <a:schemeClr val="dk1"/>
                </a:solidFill>
              </a:rPr>
              <a:t>The</a:t>
            </a:r>
            <a:r>
              <a:rPr b="1" i="0" lang="en" sz="1500" u="none" cap="none" strike="noStrike">
                <a:solidFill>
                  <a:schemeClr val="dk1"/>
                </a:solidFill>
                <a:latin typeface="Arial"/>
                <a:ea typeface="Arial"/>
                <a:cs typeface="Arial"/>
                <a:sym typeface="Arial"/>
              </a:rPr>
              <a:t> Academic Research Product Track (Academic API) </a:t>
            </a:r>
            <a:r>
              <a:rPr lang="en" sz="1500">
                <a:solidFill>
                  <a:schemeClr val="dk1"/>
                </a:solidFill>
              </a:rPr>
              <a:t>announced</a:t>
            </a:r>
            <a:r>
              <a:rPr b="0" i="0" lang="en" sz="1500" u="none" cap="none" strike="noStrike">
                <a:solidFill>
                  <a:schemeClr val="dk1"/>
                </a:solidFill>
                <a:latin typeface="Arial"/>
                <a:ea typeface="Arial"/>
                <a:cs typeface="Arial"/>
                <a:sym typeface="Arial"/>
              </a:rPr>
              <a:t> </a:t>
            </a:r>
            <a:r>
              <a:rPr lang="en" sz="1500">
                <a:solidFill>
                  <a:schemeClr val="dk1"/>
                </a:solidFill>
              </a:rPr>
              <a:t>i</a:t>
            </a:r>
            <a:r>
              <a:rPr b="0" i="0" lang="en" sz="1500" u="none" cap="none" strike="noStrike">
                <a:solidFill>
                  <a:schemeClr val="dk1"/>
                </a:solidFill>
                <a:latin typeface="Arial"/>
                <a:ea typeface="Arial"/>
                <a:cs typeface="Arial"/>
                <a:sym typeface="Arial"/>
              </a:rPr>
              <a:t>n January</a:t>
            </a:r>
            <a:r>
              <a:rPr lang="en" sz="1500">
                <a:solidFill>
                  <a:schemeClr val="dk1"/>
                </a:solidFill>
              </a:rPr>
              <a:t>, </a:t>
            </a:r>
            <a:r>
              <a:rPr b="0" i="0" lang="en" sz="1500" u="none" cap="none" strike="noStrike">
                <a:solidFill>
                  <a:schemeClr val="dk1"/>
                </a:solidFill>
                <a:latin typeface="Arial"/>
                <a:ea typeface="Arial"/>
                <a:cs typeface="Arial"/>
                <a:sym typeface="Arial"/>
              </a:rPr>
              <a:t>2021.</a:t>
            </a:r>
            <a:endParaRPr b="0" i="0" sz="1050" u="none" cap="none" strike="noStrike">
              <a:solidFill>
                <a:srgbClr val="AAB8C2"/>
              </a:solidFill>
              <a:latin typeface="Arial"/>
              <a:ea typeface="Arial"/>
              <a:cs typeface="Arial"/>
              <a:sym typeface="Arial"/>
            </a:endParaRPr>
          </a:p>
          <a:p>
            <a:pPr indent="0" lvl="0" marL="0" marR="0" rtl="0" algn="l">
              <a:lnSpc>
                <a:spcPct val="115000"/>
              </a:lnSpc>
              <a:spcBef>
                <a:spcPts val="500"/>
              </a:spcBef>
              <a:spcAft>
                <a:spcPts val="0"/>
              </a:spcAft>
              <a:buClr>
                <a:srgbClr val="000000"/>
              </a:buClr>
              <a:buSzPts val="1050"/>
              <a:buFont typeface="Arial"/>
              <a:buNone/>
            </a:pPr>
            <a:r>
              <a:t/>
            </a:r>
            <a:endParaRPr b="0" i="0" sz="1050" u="none" cap="none" strike="noStrike">
              <a:solidFill>
                <a:srgbClr val="AAB8C2"/>
              </a:solidFill>
              <a:latin typeface="Arial"/>
              <a:ea typeface="Arial"/>
              <a:cs typeface="Arial"/>
              <a:sym typeface="Arial"/>
            </a:endParaRPr>
          </a:p>
          <a:p>
            <a:pPr indent="0" lvl="0" marL="0" marR="0" rtl="0" algn="l">
              <a:lnSpc>
                <a:spcPct val="115000"/>
              </a:lnSpc>
              <a:spcBef>
                <a:spcPts val="500"/>
              </a:spcBef>
              <a:spcAft>
                <a:spcPts val="0"/>
              </a:spcAft>
              <a:buClr>
                <a:srgbClr val="000000"/>
              </a:buClr>
              <a:buSzPts val="1500"/>
              <a:buFont typeface="Arial"/>
              <a:buNone/>
            </a:pPr>
            <a:r>
              <a:rPr b="1" lang="en" sz="1500" u="sng">
                <a:solidFill>
                  <a:schemeClr val="dk1"/>
                </a:solidFill>
                <a:highlight>
                  <a:schemeClr val="lt1"/>
                </a:highlight>
              </a:rPr>
              <a:t>Standard vs. Academic API: </a:t>
            </a:r>
            <a:r>
              <a:rPr b="1" i="0" lang="en" sz="1500" u="sng" cap="none" strike="noStrike">
                <a:solidFill>
                  <a:schemeClr val="dk1"/>
                </a:solidFill>
                <a:highlight>
                  <a:schemeClr val="lt1"/>
                </a:highlight>
                <a:latin typeface="Arial"/>
                <a:ea typeface="Arial"/>
                <a:cs typeface="Arial"/>
                <a:sym typeface="Arial"/>
              </a:rPr>
              <a:t>Main Differences</a:t>
            </a:r>
            <a:r>
              <a:rPr b="1" i="0" lang="en" sz="1500" u="none" cap="none" strike="noStrike">
                <a:solidFill>
                  <a:schemeClr val="dk1"/>
                </a:solidFill>
                <a:highlight>
                  <a:schemeClr val="lt1"/>
                </a:highlight>
                <a:latin typeface="Arial"/>
                <a:ea typeface="Arial"/>
                <a:cs typeface="Arial"/>
                <a:sym typeface="Arial"/>
              </a:rPr>
              <a:t> </a:t>
            </a:r>
            <a:endParaRPr b="0" i="0" sz="1500" u="none" cap="none" strike="noStrike">
              <a:solidFill>
                <a:schemeClr val="dk1"/>
              </a:solidFill>
              <a:latin typeface="Arial"/>
              <a:ea typeface="Arial"/>
              <a:cs typeface="Arial"/>
              <a:sym typeface="Arial"/>
            </a:endParaRPr>
          </a:p>
          <a:p>
            <a:pPr indent="-323850" lvl="0" marL="914400" marR="0" rtl="0" algn="l">
              <a:lnSpc>
                <a:spcPct val="100000"/>
              </a:lnSpc>
              <a:spcBef>
                <a:spcPts val="50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Standard API can retrieve </a:t>
            </a:r>
            <a:r>
              <a:rPr b="1" i="0" lang="en" sz="1500" u="none" cap="none" strike="noStrike">
                <a:solidFill>
                  <a:schemeClr val="dk1"/>
                </a:solidFill>
                <a:latin typeface="Arial"/>
                <a:ea typeface="Arial"/>
                <a:cs typeface="Arial"/>
                <a:sym typeface="Arial"/>
              </a:rPr>
              <a:t>7 days</a:t>
            </a:r>
            <a:r>
              <a:rPr b="0" i="0" lang="en" sz="1500" u="none" cap="none" strike="noStrike">
                <a:solidFill>
                  <a:schemeClr val="dk1"/>
                </a:solidFill>
                <a:latin typeface="Arial"/>
                <a:ea typeface="Arial"/>
                <a:cs typeface="Arial"/>
                <a:sym typeface="Arial"/>
              </a:rPr>
              <a:t> worth of tweets, Academic API has free access to the </a:t>
            </a:r>
            <a:r>
              <a:rPr b="1" i="0" lang="en" sz="1500" u="none" cap="none" strike="noStrike">
                <a:solidFill>
                  <a:schemeClr val="dk1"/>
                </a:solidFill>
                <a:latin typeface="Arial"/>
                <a:ea typeface="Arial"/>
                <a:cs typeface="Arial"/>
                <a:sym typeface="Arial"/>
              </a:rPr>
              <a:t>full history</a:t>
            </a:r>
            <a:r>
              <a:rPr b="0" i="0" lang="en" sz="1500" u="none" cap="none" strike="noStrike">
                <a:solidFill>
                  <a:schemeClr val="dk1"/>
                </a:solidFill>
                <a:latin typeface="Arial"/>
                <a:ea typeface="Arial"/>
                <a:cs typeface="Arial"/>
                <a:sym typeface="Arial"/>
              </a:rPr>
              <a:t> of public conservation  </a:t>
            </a:r>
            <a:endParaRPr b="0" i="0" sz="1500" u="none" cap="none" strike="noStrike">
              <a:solidFill>
                <a:schemeClr val="dk1"/>
              </a:solidFill>
              <a:latin typeface="Arial"/>
              <a:ea typeface="Arial"/>
              <a:cs typeface="Arial"/>
              <a:sym typeface="Arial"/>
            </a:endParaRPr>
          </a:p>
          <a:p>
            <a:pPr indent="-323850" lvl="0" marL="9144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Standard API allows to collect </a:t>
            </a:r>
            <a:r>
              <a:rPr b="1" i="0" lang="en" sz="1500" u="none" cap="none" strike="noStrike">
                <a:solidFill>
                  <a:schemeClr val="dk1"/>
                </a:solidFill>
                <a:latin typeface="Arial"/>
                <a:ea typeface="Arial"/>
                <a:cs typeface="Arial"/>
                <a:sym typeface="Arial"/>
              </a:rPr>
              <a:t>500,000 tweets per month</a:t>
            </a:r>
            <a:r>
              <a:rPr b="0" i="0" lang="en" sz="1500" u="none" cap="none" strike="noStrike">
                <a:solidFill>
                  <a:schemeClr val="dk1"/>
                </a:solidFill>
                <a:latin typeface="Arial"/>
                <a:ea typeface="Arial"/>
                <a:cs typeface="Arial"/>
                <a:sym typeface="Arial"/>
              </a:rPr>
              <a:t>, Academic API allows to collect </a:t>
            </a:r>
            <a:r>
              <a:rPr b="1" i="0" lang="en" sz="1500" u="none" cap="none" strike="noStrike">
                <a:solidFill>
                  <a:schemeClr val="dk1"/>
                </a:solidFill>
                <a:latin typeface="Arial"/>
                <a:ea typeface="Arial"/>
                <a:cs typeface="Arial"/>
                <a:sym typeface="Arial"/>
              </a:rPr>
              <a:t>10,000,000 tweets per month</a:t>
            </a:r>
            <a:r>
              <a:rPr b="0" i="0" lang="en"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323850" lvl="0" marL="914400" marR="0" rtl="0" algn="l">
              <a:lnSpc>
                <a:spcPct val="115000"/>
              </a:lnSpc>
              <a:spcBef>
                <a:spcPts val="0"/>
              </a:spcBef>
              <a:spcAft>
                <a:spcPts val="0"/>
              </a:spcAft>
              <a:buClr>
                <a:schemeClr val="dk1"/>
              </a:buClr>
              <a:buSzPts val="1500"/>
              <a:buFont typeface="Arial"/>
              <a:buAutoNum type="arabicPeriod"/>
            </a:pPr>
            <a:r>
              <a:rPr b="0" i="0" lang="en" sz="1500" u="none" cap="none" strike="noStrike">
                <a:solidFill>
                  <a:schemeClr val="dk1"/>
                </a:solidFill>
                <a:latin typeface="Arial"/>
                <a:ea typeface="Arial"/>
                <a:cs typeface="Arial"/>
                <a:sym typeface="Arial"/>
              </a:rPr>
              <a:t>Standard API has </a:t>
            </a:r>
            <a:r>
              <a:rPr b="1" i="0" lang="en" sz="1500" u="none" cap="none" strike="noStrike">
                <a:solidFill>
                  <a:schemeClr val="dk1"/>
                </a:solidFill>
                <a:latin typeface="Arial"/>
                <a:ea typeface="Arial"/>
                <a:cs typeface="Arial"/>
                <a:sym typeface="Arial"/>
              </a:rPr>
              <a:t>limited filtering capabilities</a:t>
            </a:r>
            <a:r>
              <a:rPr b="0" i="0" lang="en" sz="1500" u="none" cap="none" strike="noStrike">
                <a:solidFill>
                  <a:schemeClr val="dk1"/>
                </a:solidFill>
                <a:latin typeface="Arial"/>
                <a:ea typeface="Arial"/>
                <a:cs typeface="Arial"/>
                <a:sym typeface="Arial"/>
              </a:rPr>
              <a:t>, Academic API allows </a:t>
            </a:r>
            <a:r>
              <a:rPr b="1" i="0" lang="en" sz="1500" u="none" cap="none" strike="noStrike">
                <a:solidFill>
                  <a:schemeClr val="dk1"/>
                </a:solidFill>
                <a:latin typeface="Arial"/>
                <a:ea typeface="Arial"/>
                <a:cs typeface="Arial"/>
                <a:sym typeface="Arial"/>
              </a:rPr>
              <a:t>more precise filtering capabilities</a:t>
            </a:r>
            <a:r>
              <a:rPr b="0" i="0" lang="en" sz="1500" u="none" cap="none" strike="noStrike">
                <a:solidFill>
                  <a:schemeClr val="dk1"/>
                </a:solidFill>
                <a:latin typeface="Arial"/>
                <a:ea typeface="Arial"/>
                <a:cs typeface="Arial"/>
                <a:sym typeface="Arial"/>
              </a:rPr>
              <a:t> by supporting additional search operators (e.g. difference in query lengths, concurrent rules)</a:t>
            </a:r>
            <a:r>
              <a:rPr b="1" i="0" lang="en" sz="1400" u="none" cap="none" strike="noStrike">
                <a:solidFill>
                  <a:srgbClr val="000000"/>
                </a:solidFill>
                <a:highlight>
                  <a:schemeClr val="lt1"/>
                </a:highlight>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76200" y="0"/>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solidFill>
                  <a:srgbClr val="980000"/>
                </a:solidFill>
              </a:rPr>
              <a:t>How to Apply</a:t>
            </a:r>
            <a:endParaRPr sz="3600">
              <a:solidFill>
                <a:srgbClr val="980000"/>
              </a:solidFill>
            </a:endParaRPr>
          </a:p>
        </p:txBody>
      </p:sp>
      <p:sp>
        <p:nvSpPr>
          <p:cNvPr id="99" name="Google Shape;99;p19"/>
          <p:cNvSpPr txBox="1"/>
          <p:nvPr/>
        </p:nvSpPr>
        <p:spPr>
          <a:xfrm>
            <a:off x="376050" y="783575"/>
            <a:ext cx="8430900" cy="815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Prepare a Twitter account </a:t>
            </a:r>
            <a:r>
              <a:rPr b="1" i="0" lang="en" sz="1400" u="none" cap="none" strike="noStrike">
                <a:solidFill>
                  <a:srgbClr val="000000"/>
                </a:solidFill>
                <a:latin typeface="Arial"/>
                <a:ea typeface="Arial"/>
                <a:cs typeface="Arial"/>
                <a:sym typeface="Arial"/>
              </a:rPr>
              <a:t>(Standard &amp; Academic)</a:t>
            </a:r>
            <a:endParaRPr b="1" i="0" sz="14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Prepare</a:t>
            </a:r>
            <a:r>
              <a:rPr b="0" i="0" lang="en" sz="1400" u="none" cap="none" strike="noStrike">
                <a:solidFill>
                  <a:srgbClr val="000000"/>
                </a:solidFill>
                <a:latin typeface="Arial"/>
                <a:ea typeface="Arial"/>
                <a:cs typeface="Arial"/>
                <a:sym typeface="Arial"/>
              </a:rPr>
              <a:t> a webpage of your profile at your home institution for identification </a:t>
            </a:r>
            <a:r>
              <a:rPr b="1" i="0" lang="en" sz="1400" u="none" cap="none" strike="noStrike">
                <a:solidFill>
                  <a:srgbClr val="000000"/>
                </a:solidFill>
                <a:latin typeface="Arial"/>
                <a:ea typeface="Arial"/>
                <a:cs typeface="Arial"/>
                <a:sym typeface="Arial"/>
              </a:rPr>
              <a:t>(Only for Academic)</a:t>
            </a:r>
            <a:endParaRPr b="1" i="0" sz="14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Detailed explanation of how you plan to use Twitter data and/or API, methodology for analyzing Twitter data, and how you will present your analysis (aggregated results vs. individual tweets). </a:t>
            </a:r>
            <a:r>
              <a:rPr b="1" i="0" lang="en" sz="1400" u="none" cap="none" strike="noStrike">
                <a:solidFill>
                  <a:schemeClr val="dk1"/>
                </a:solidFill>
                <a:latin typeface="Arial"/>
                <a:ea typeface="Arial"/>
                <a:cs typeface="Arial"/>
                <a:sym typeface="Arial"/>
              </a:rPr>
              <a:t>(Standard &amp; Academic)</a:t>
            </a:r>
            <a:endParaRPr b="0" i="0" sz="1400" u="none" cap="none" strike="noStrike">
              <a:solidFill>
                <a:srgbClr val="000000"/>
              </a:solidFill>
              <a:latin typeface="Arial"/>
              <a:ea typeface="Arial"/>
              <a:cs typeface="Arial"/>
              <a:sym typeface="Arial"/>
            </a:endParaRPr>
          </a:p>
          <a:p>
            <a:pPr indent="-317500" lvl="0" marL="457200" marR="0" rtl="0" algn="l">
              <a:lnSpc>
                <a:spcPct val="2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Application link: </a:t>
            </a:r>
            <a:r>
              <a:rPr b="0" i="0" lang="en" sz="1400" u="sng" cap="none" strike="noStrike">
                <a:solidFill>
                  <a:schemeClr val="accent5"/>
                </a:solidFill>
                <a:latin typeface="Arial"/>
                <a:ea typeface="Arial"/>
                <a:cs typeface="Arial"/>
                <a:sym typeface="Arial"/>
                <a:hlinkClick r:id="rId3">
                  <a:extLst>
                    <a:ext uri="{A12FA001-AC4F-418D-AE19-62706E023703}">
                      <ahyp:hlinkClr val="tx"/>
                    </a:ext>
                  </a:extLst>
                </a:hlinkClick>
              </a:rPr>
              <a:t>https://developer.twitter.com/en/portal/petition/academic/is-it-right-for-you</a:t>
            </a:r>
            <a:r>
              <a:rPr b="0" i="0" lang="en" sz="1400" u="none" cap="none" strike="noStrike">
                <a:solidFill>
                  <a:schemeClr val="accent5"/>
                </a:solidFill>
                <a:latin typeface="Arial"/>
                <a:ea typeface="Arial"/>
                <a:cs typeface="Arial"/>
                <a:sym typeface="Arial"/>
              </a:rPr>
              <a:t>. </a:t>
            </a:r>
            <a:endParaRPr b="0" i="0" sz="1400" u="none" cap="none" strike="noStrike">
              <a:solidFill>
                <a:schemeClr val="accent5"/>
              </a:solidFill>
              <a:latin typeface="Arial"/>
              <a:ea typeface="Arial"/>
              <a:cs typeface="Arial"/>
              <a:sym typeface="Arial"/>
            </a:endParaRPr>
          </a:p>
          <a:p>
            <a:pPr indent="-317500" lvl="0" marL="457200" rtl="0" algn="l">
              <a:lnSpc>
                <a:spcPct val="200000"/>
              </a:lnSpc>
              <a:spcBef>
                <a:spcPts val="0"/>
              </a:spcBef>
              <a:spcAft>
                <a:spcPts val="0"/>
              </a:spcAft>
              <a:buSzPts val="1400"/>
              <a:buChar char="●"/>
            </a:pPr>
            <a:r>
              <a:rPr lang="en">
                <a:solidFill>
                  <a:schemeClr val="dk1"/>
                </a:solidFill>
              </a:rPr>
              <a:t>Tips for Twitter developer access: </a:t>
            </a:r>
            <a:r>
              <a:rPr lang="en" u="sng">
                <a:solidFill>
                  <a:schemeClr val="accent5"/>
                </a:solidFill>
                <a:hlinkClick r:id="rId4">
                  <a:extLst>
                    <a:ext uri="{A12FA001-AC4F-418D-AE19-62706E023703}">
                      <ahyp:hlinkClr val="tx"/>
                    </a:ext>
                  </a:extLst>
                </a:hlinkClick>
              </a:rPr>
              <a:t>Link</a:t>
            </a:r>
            <a:endParaRPr>
              <a:solidFill>
                <a:schemeClr val="accent5"/>
              </a:solidFill>
            </a:endParaRPr>
          </a:p>
          <a:p>
            <a:pPr indent="0" lvl="0" marL="0" marR="0" rtl="0" algn="l">
              <a:lnSpc>
                <a:spcPct val="200000"/>
              </a:lnSpc>
              <a:spcBef>
                <a:spcPts val="0"/>
              </a:spcBef>
              <a:spcAft>
                <a:spcPts val="0"/>
              </a:spcAft>
              <a:buClr>
                <a:srgbClr val="000000"/>
              </a:buClr>
              <a:buSzPts val="1400"/>
              <a:buFont typeface="Arial"/>
              <a:buNone/>
            </a:pPr>
            <a:r>
              <a:rPr b="0" lang="en" sz="1400" u="none" cap="none" strike="noStrike">
                <a:solidFill>
                  <a:schemeClr val="dk1"/>
                </a:solidFill>
                <a:latin typeface="Arial"/>
                <a:ea typeface="Arial"/>
                <a:cs typeface="Arial"/>
                <a:sym typeface="Arial"/>
              </a:rPr>
              <a:t>Let’s continue with the application process!</a:t>
            </a:r>
            <a:endParaRPr b="0" sz="1400" u="none" cap="none" strike="noStrike">
              <a:solidFill>
                <a:schemeClr val="dk1"/>
              </a:solidFill>
              <a:highlight>
                <a:schemeClr val="accent4"/>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76200" y="0"/>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solidFill>
                  <a:srgbClr val="980000"/>
                </a:solidFill>
              </a:rPr>
              <a:t>Create a project &amp; Save keys and tokens</a:t>
            </a:r>
            <a:endParaRPr sz="3600">
              <a:solidFill>
                <a:srgbClr val="980000"/>
              </a:solidFill>
            </a:endParaRPr>
          </a:p>
        </p:txBody>
      </p:sp>
      <p:pic>
        <p:nvPicPr>
          <p:cNvPr id="105" name="Google Shape;105;p20"/>
          <p:cNvPicPr preferRelativeResize="0"/>
          <p:nvPr/>
        </p:nvPicPr>
        <p:blipFill rotWithShape="1">
          <a:blip r:embed="rId3">
            <a:alphaModFix/>
          </a:blip>
          <a:srcRect b="0" l="0" r="0" t="0"/>
          <a:stretch/>
        </p:blipFill>
        <p:spPr>
          <a:xfrm>
            <a:off x="-87750" y="1041375"/>
            <a:ext cx="4626775" cy="3370625"/>
          </a:xfrm>
          <a:prstGeom prst="rect">
            <a:avLst/>
          </a:prstGeom>
          <a:noFill/>
          <a:ln>
            <a:noFill/>
          </a:ln>
        </p:spPr>
      </p:pic>
      <p:pic>
        <p:nvPicPr>
          <p:cNvPr id="106" name="Google Shape;106;p20"/>
          <p:cNvPicPr preferRelativeResize="0"/>
          <p:nvPr/>
        </p:nvPicPr>
        <p:blipFill rotWithShape="1">
          <a:blip r:embed="rId4">
            <a:alphaModFix/>
          </a:blip>
          <a:srcRect b="0" l="0" r="20458" t="0"/>
          <a:stretch/>
        </p:blipFill>
        <p:spPr>
          <a:xfrm>
            <a:off x="4504500" y="1235250"/>
            <a:ext cx="4538250" cy="276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76200" y="0"/>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solidFill>
                  <a:srgbClr val="980000"/>
                </a:solidFill>
              </a:rPr>
              <a:t>Twitter API and R</a:t>
            </a:r>
            <a:endParaRPr sz="3600">
              <a:solidFill>
                <a:srgbClr val="980000"/>
              </a:solidFill>
            </a:endParaRPr>
          </a:p>
        </p:txBody>
      </p:sp>
      <p:sp>
        <p:nvSpPr>
          <p:cNvPr id="112" name="Google Shape;112;p21"/>
          <p:cNvSpPr txBox="1"/>
          <p:nvPr/>
        </p:nvSpPr>
        <p:spPr>
          <a:xfrm>
            <a:off x="243000" y="783575"/>
            <a:ext cx="8467800" cy="421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We can use programming languages such as R to communicate with Twitter API </a:t>
            </a:r>
            <a:endParaRPr b="0"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For Standard API </a:t>
            </a:r>
            <a:endParaRPr b="1"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rtweet package </a:t>
            </a:r>
            <a:endParaRPr b="0"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For Academic API </a:t>
            </a:r>
            <a:endParaRPr b="1" i="0" sz="1400" u="none" cap="none" strike="noStrike">
              <a:solidFill>
                <a:schemeClr val="dk1"/>
              </a:solidFill>
              <a:latin typeface="Arial"/>
              <a:ea typeface="Arial"/>
              <a:cs typeface="Arial"/>
              <a:sym typeface="Arial"/>
            </a:endParaRPr>
          </a:p>
          <a:p>
            <a:pPr indent="-317500" lvl="0" marL="914400" marR="0" rtl="0" algn="l">
              <a:lnSpc>
                <a:spcPct val="2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Existing packages such as rtweet </a:t>
            </a:r>
            <a:r>
              <a:rPr lang="en">
                <a:solidFill>
                  <a:schemeClr val="dk1"/>
                </a:solidFill>
              </a:rPr>
              <a:t>is not </a:t>
            </a:r>
            <a:r>
              <a:rPr b="0" i="0" lang="en" sz="1400" u="none" cap="none" strike="noStrike">
                <a:solidFill>
                  <a:schemeClr val="dk1"/>
                </a:solidFill>
                <a:latin typeface="Arial"/>
                <a:ea typeface="Arial"/>
                <a:cs typeface="Arial"/>
                <a:sym typeface="Arial"/>
              </a:rPr>
              <a:t>built for </a:t>
            </a:r>
            <a:r>
              <a:rPr lang="en">
                <a:solidFill>
                  <a:schemeClr val="dk1"/>
                </a:solidFill>
              </a:rPr>
              <a:t>Academic </a:t>
            </a:r>
            <a:r>
              <a:rPr b="0" i="0" lang="en" sz="1400" u="none" cap="none" strike="noStrike">
                <a:solidFill>
                  <a:schemeClr val="dk1"/>
                </a:solidFill>
                <a:latin typeface="Arial"/>
                <a:ea typeface="Arial"/>
                <a:cs typeface="Arial"/>
                <a:sym typeface="Arial"/>
              </a:rPr>
              <a:t>API</a:t>
            </a:r>
            <a:r>
              <a:rPr lang="en">
                <a:solidFill>
                  <a:schemeClr val="dk1"/>
                </a:solidFill>
              </a:rPr>
              <a:t>. </a:t>
            </a:r>
            <a:endParaRPr b="0"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Arial"/>
                <a:ea typeface="Arial"/>
                <a:cs typeface="Arial"/>
                <a:sym typeface="Arial"/>
              </a:rPr>
              <a:t>                    AcademictwitteR package </a:t>
            </a:r>
            <a:endParaRPr>
              <a:solidFill>
                <a:schemeClr val="dk1"/>
              </a:solidFill>
              <a:highlight>
                <a:schemeClr val="lt1"/>
              </a:highlight>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Let’s continue with some sample code! </a:t>
            </a:r>
            <a:endParaRPr b="1" i="0" sz="1400" u="none" cap="none" strike="noStrike">
              <a:solidFill>
                <a:schemeClr val="dk1"/>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pic>
        <p:nvPicPr>
          <p:cNvPr id="113" name="Google Shape;113;p21"/>
          <p:cNvPicPr preferRelativeResize="0"/>
          <p:nvPr/>
        </p:nvPicPr>
        <p:blipFill rotWithShape="1">
          <a:blip r:embed="rId3">
            <a:alphaModFix/>
          </a:blip>
          <a:srcRect b="0" l="0" r="0" t="0"/>
          <a:stretch/>
        </p:blipFill>
        <p:spPr>
          <a:xfrm>
            <a:off x="377400" y="1552650"/>
            <a:ext cx="823801" cy="951900"/>
          </a:xfrm>
          <a:prstGeom prst="rect">
            <a:avLst/>
          </a:prstGeom>
          <a:noFill/>
          <a:ln>
            <a:noFill/>
          </a:ln>
        </p:spPr>
      </p:pic>
      <p:pic>
        <p:nvPicPr>
          <p:cNvPr id="114" name="Google Shape;114;p21"/>
          <p:cNvPicPr preferRelativeResize="0"/>
          <p:nvPr/>
        </p:nvPicPr>
        <p:blipFill rotWithShape="1">
          <a:blip r:embed="rId4">
            <a:alphaModFix/>
          </a:blip>
          <a:srcRect b="0" l="0" r="0" t="0"/>
          <a:stretch/>
        </p:blipFill>
        <p:spPr>
          <a:xfrm>
            <a:off x="428225" y="3206750"/>
            <a:ext cx="772973" cy="8949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