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65" r:id="rId4"/>
    <p:sldId id="266" r:id="rId5"/>
    <p:sldId id="267" r:id="rId6"/>
    <p:sldId id="279" r:id="rId7"/>
    <p:sldId id="277" r:id="rId8"/>
    <p:sldId id="268" r:id="rId9"/>
    <p:sldId id="270" r:id="rId10"/>
    <p:sldId id="271" r:id="rId11"/>
    <p:sldId id="272" r:id="rId12"/>
    <p:sldId id="274" r:id="rId13"/>
    <p:sldId id="275" r:id="rId14"/>
    <p:sldId id="276" r:id="rId15"/>
    <p:sldId id="28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8" autoAdjust="0"/>
  </p:normalViewPr>
  <p:slideViewPr>
    <p:cSldViewPr>
      <p:cViewPr varScale="1">
        <p:scale>
          <a:sx n="65" d="100"/>
          <a:sy n="65" d="100"/>
        </p:scale>
        <p:origin x="-237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B2585-83CD-4E5C-9AED-B237FCD9840B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10DFE-4461-4EE4-977A-E896D3A635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273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5400" dirty="0" smtClean="0"/>
              <a:t>无缝大地图之</a:t>
            </a:r>
            <a:r>
              <a:rPr lang="en-US" altLang="zh-CN" sz="5400" dirty="0" smtClean="0"/>
              <a:t>-</a:t>
            </a:r>
            <a:r>
              <a:rPr lang="zh-CN" altLang="en-US" sz="5400" dirty="0" smtClean="0"/>
              <a:t>架构概述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zh-CN" altLang="en-US" sz="5400" dirty="0" smtClean="0"/>
              <a:t>（入门）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193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基础服务器</a:t>
            </a:r>
            <a:r>
              <a:rPr lang="en-US" altLang="zh-CN" dirty="0" smtClean="0"/>
              <a:t>Lobby(</a:t>
            </a:r>
            <a:r>
              <a:rPr lang="en-US" altLang="zh-CN" dirty="0" err="1" smtClean="0"/>
              <a:t>BaseApp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它维护着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r>
              <a:rPr lang="en-US" altLang="zh-CN" dirty="0"/>
              <a:t>b</a:t>
            </a:r>
            <a:r>
              <a:rPr lang="en-US" altLang="zh-CN" dirty="0" smtClean="0"/>
              <a:t>ase</a:t>
            </a:r>
            <a:r>
              <a:rPr lang="zh-CN" altLang="en-US" dirty="0" smtClean="0"/>
              <a:t>代表在世界中没有位置的一个对象</a:t>
            </a:r>
            <a:endParaRPr lang="en-US" altLang="zh-CN" dirty="0" smtClean="0"/>
          </a:p>
          <a:p>
            <a:r>
              <a:rPr lang="en-US" altLang="zh-CN" dirty="0" smtClean="0"/>
              <a:t>base</a:t>
            </a:r>
            <a:r>
              <a:rPr lang="zh-CN" altLang="en-US" dirty="0" smtClean="0"/>
              <a:t>可以被认为是实体的一部分</a:t>
            </a:r>
            <a:endParaRPr lang="en-US" altLang="zh-CN" dirty="0" smtClean="0"/>
          </a:p>
          <a:p>
            <a:r>
              <a:rPr lang="zh-CN" altLang="en-US" dirty="0"/>
              <a:t>玩家登录后</a:t>
            </a:r>
            <a:r>
              <a:rPr lang="zh-CN" altLang="en-US" dirty="0" smtClean="0"/>
              <a:t>，</a:t>
            </a:r>
            <a:r>
              <a:rPr lang="zh-CN" altLang="en-US" dirty="0"/>
              <a:t>在</a:t>
            </a:r>
            <a:r>
              <a:rPr lang="en-US" altLang="zh-CN" dirty="0" err="1" smtClean="0"/>
              <a:t>lobbyuser</a:t>
            </a:r>
            <a:r>
              <a:rPr lang="zh-CN" altLang="en-US" dirty="0" smtClean="0"/>
              <a:t>创建完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后，先发进入场景的消息给</a:t>
            </a:r>
            <a:r>
              <a:rPr lang="en-US" altLang="zh-CN" dirty="0" smtClean="0"/>
              <a:t>lobby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lobby</a:t>
            </a:r>
            <a:r>
              <a:rPr lang="zh-CN" altLang="en-US" dirty="0" smtClean="0"/>
              <a:t>根据</a:t>
            </a:r>
            <a:r>
              <a:rPr lang="zh-CN" altLang="en-US" dirty="0"/>
              <a:t>玩家实体的位置信息向</a:t>
            </a:r>
            <a:r>
              <a:rPr lang="en-US" altLang="zh-CN" dirty="0" err="1"/>
              <a:t>cellappmgr</a:t>
            </a:r>
            <a:r>
              <a:rPr lang="zh-CN" altLang="en-US" dirty="0"/>
              <a:t>请求到合理的</a:t>
            </a:r>
            <a:r>
              <a:rPr lang="en-US" altLang="zh-CN" dirty="0"/>
              <a:t>cell</a:t>
            </a:r>
            <a:r>
              <a:rPr lang="zh-CN" altLang="en-US" dirty="0"/>
              <a:t>，然后再发消息给</a:t>
            </a:r>
            <a:r>
              <a:rPr lang="en-US" altLang="zh-CN" dirty="0" err="1"/>
              <a:t>cellapp</a:t>
            </a:r>
            <a:r>
              <a:rPr lang="zh-CN" altLang="en-US" dirty="0"/>
              <a:t>去进入场景。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0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Real,Ghost</a:t>
            </a:r>
            <a:r>
              <a:rPr lang="zh-CN" altLang="en-US" dirty="0" smtClean="0"/>
              <a:t>简单介绍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每个客户端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都会有一个在它</a:t>
            </a:r>
            <a:r>
              <a:rPr lang="en-US" altLang="zh-CN" dirty="0" err="1" smtClean="0"/>
              <a:t>aoi</a:t>
            </a:r>
            <a:r>
              <a:rPr lang="zh-CN" altLang="en-US" dirty="0" smtClean="0"/>
              <a:t>范围内的其它实体列表，问题是不是所有的这些</a:t>
            </a:r>
            <a:r>
              <a:rPr lang="en-US" altLang="zh-CN" dirty="0" smtClean="0"/>
              <a:t>entities</a:t>
            </a:r>
            <a:r>
              <a:rPr lang="zh-CN" altLang="en-US" dirty="0" smtClean="0"/>
              <a:t>都会在一个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上，解决方法就是</a:t>
            </a:r>
            <a:r>
              <a:rPr lang="en-US" altLang="zh-CN" dirty="0" smtClean="0"/>
              <a:t>ghosting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entity </a:t>
            </a:r>
            <a:r>
              <a:rPr lang="en-US" altLang="zh-CN" dirty="0" err="1" smtClean="0"/>
              <a:t>aoi</a:t>
            </a:r>
            <a:r>
              <a:rPr lang="zh-CN" altLang="en-US" dirty="0" smtClean="0"/>
              <a:t>范围内，又不在同一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的，在这个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上创建同坐标的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ghost entity</a:t>
            </a:r>
          </a:p>
        </p:txBody>
      </p:sp>
    </p:spTree>
    <p:extLst>
      <p:ext uri="{BB962C8B-B14F-4D97-AF65-F5344CB8AC3E}">
        <p14:creationId xmlns:p14="http://schemas.microsoft.com/office/powerpoint/2010/main" val="24104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7"/>
            <a:ext cx="7165304" cy="95986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                     </a:t>
            </a:r>
            <a:r>
              <a:rPr lang="en-US" altLang="zh-CN" dirty="0" err="1" smtClean="0"/>
              <a:t>Real,Ghost</a:t>
            </a:r>
            <a:r>
              <a:rPr lang="zh-CN" altLang="en-US" dirty="0"/>
              <a:t>简单介绍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1024" y="1091813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 smtClean="0">
                <a:solidFill>
                  <a:schemeClr val="tx1"/>
                </a:solidFill>
                <a:latin typeface="+mn-ea"/>
              </a:rPr>
              <a:t>Real Entity</a:t>
            </a:r>
            <a:r>
              <a:rPr lang="zh-CN" altLang="en-AU" sz="2800" dirty="0">
                <a:solidFill>
                  <a:schemeClr val="tx1"/>
                </a:solidFill>
                <a:latin typeface="+mn-ea"/>
              </a:rPr>
              <a:t>是权威</a:t>
            </a:r>
            <a:r>
              <a:rPr lang="zh-CN" altLang="en-AU" sz="2800" dirty="0" smtClean="0">
                <a:solidFill>
                  <a:schemeClr val="tx1"/>
                </a:solidFill>
                <a:latin typeface="+mn-ea"/>
              </a:rPr>
              <a:t>的</a:t>
            </a:r>
            <a:r>
              <a:rPr lang="en-AU" altLang="zh-CN" sz="2800" dirty="0" smtClean="0">
                <a:solidFill>
                  <a:schemeClr val="tx1"/>
                </a:solidFill>
                <a:latin typeface="+mn-ea"/>
              </a:rPr>
              <a:t>Entity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Ghost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属性是只读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的</a:t>
            </a:r>
            <a:endParaRPr lang="en-US" altLang="zh-CN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当它的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real Entity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数据发生更新时，对应的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ghost entity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也要更新</a:t>
            </a:r>
          </a:p>
          <a:p>
            <a:pPr marL="0" indent="0">
              <a:buNone/>
            </a:pPr>
            <a:endParaRPr lang="en-US" altLang="zh-CN" dirty="0">
              <a:ea typeface="宋体" charset="-122"/>
            </a:endParaRPr>
          </a:p>
          <a:p>
            <a:endParaRPr lang="en-AU" altLang="zh-CN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3888432" y="3383414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4608512" y="3383414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5688632" y="3383414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5688632" y="3383414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5142067" y="4368319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4968552" y="476705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5400600" y="533092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6048672" y="4796140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6480720" y="5330924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20480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17404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55259" y="338341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688414" y="3383414"/>
            <a:ext cx="1377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    </a:t>
            </a:r>
            <a:endParaRPr lang="zh-CN" altLang="en-US" sz="1100" dirty="0"/>
          </a:p>
        </p:txBody>
      </p:sp>
      <p:sp>
        <p:nvSpPr>
          <p:cNvPr id="24" name="流程图: 联系 23"/>
          <p:cNvSpPr/>
          <p:nvPr/>
        </p:nvSpPr>
        <p:spPr>
          <a:xfrm>
            <a:off x="4248472" y="485329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7230516" y="40314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6230303" y="4365104"/>
            <a:ext cx="114300" cy="103699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6265649" y="5975702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6264696" y="57173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78996" y="564208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408712" y="590369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34" name="流程图: 联系 33"/>
          <p:cNvSpPr/>
          <p:nvPr/>
        </p:nvSpPr>
        <p:spPr>
          <a:xfrm>
            <a:off x="5832648" y="410678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4752528" y="410678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34" idx="2"/>
            <a:endCxn id="36" idx="6"/>
          </p:cNvCxnSpPr>
          <p:nvPr/>
        </p:nvCxnSpPr>
        <p:spPr>
          <a:xfrm flipH="1">
            <a:off x="4866828" y="4163938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26" idx="2"/>
          </p:cNvCxnSpPr>
          <p:nvPr/>
        </p:nvCxnSpPr>
        <p:spPr>
          <a:xfrm>
            <a:off x="5256367" y="4416953"/>
            <a:ext cx="97393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8" idx="2"/>
          </p:cNvCxnSpPr>
          <p:nvPr/>
        </p:nvCxnSpPr>
        <p:spPr>
          <a:xfrm>
            <a:off x="5082852" y="4853290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9" idx="2"/>
          </p:cNvCxnSpPr>
          <p:nvPr/>
        </p:nvCxnSpPr>
        <p:spPr>
          <a:xfrm>
            <a:off x="5514900" y="5388074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0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6"/>
            <a:ext cx="7128792" cy="120882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                     </a:t>
            </a:r>
            <a:r>
              <a:rPr lang="en-US" altLang="zh-CN" dirty="0" err="1" smtClean="0"/>
              <a:t>Real,Ghost</a:t>
            </a:r>
            <a:r>
              <a:rPr lang="zh-CN" altLang="en-US" dirty="0"/>
              <a:t>简单介绍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3" y="1700808"/>
            <a:ext cx="8014574" cy="387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6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7"/>
            <a:ext cx="7165304" cy="95986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                     </a:t>
            </a:r>
            <a:r>
              <a:rPr lang="en-US" altLang="zh-CN" dirty="0" err="1" smtClean="0"/>
              <a:t>Real,Ghost</a:t>
            </a:r>
            <a:r>
              <a:rPr lang="zh-CN" altLang="en-US" dirty="0"/>
              <a:t>简单介绍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679863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38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更多内容下次分享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17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/>
          <a:lstStyle/>
          <a:p>
            <a:r>
              <a:rPr lang="en-US" altLang="zh-CN" dirty="0" err="1" smtClean="0">
                <a:latin typeface="+mj-ea"/>
              </a:rPr>
              <a:t>BigWorld</a:t>
            </a:r>
            <a:r>
              <a:rPr lang="zh-CN" altLang="en-US" dirty="0" smtClean="0"/>
              <a:t>服务器架构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7128792" cy="496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65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9512" y="131948"/>
            <a:ext cx="8712968" cy="848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                </a:t>
            </a:r>
            <a:r>
              <a:rPr kumimoji="0" lang="en-US" altLang="zh-CN" sz="45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j-cs"/>
              </a:rPr>
              <a:t>KBEngine</a:t>
            </a:r>
            <a:r>
              <a:rPr kumimoji="0" lang="zh-CN" altLang="en-US" sz="4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j-cs"/>
              </a:rPr>
              <a:t>服务器架构</a:t>
            </a:r>
            <a:endParaRPr kumimoji="0" lang="zh-CN" altLang="en-US" sz="4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8" name="矩形 2"/>
          <p:cNvSpPr/>
          <p:nvPr/>
        </p:nvSpPr>
        <p:spPr>
          <a:xfrm>
            <a:off x="107504" y="1124744"/>
            <a:ext cx="8928992" cy="5616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7"/>
          <p:cNvSpPr/>
          <p:nvPr/>
        </p:nvSpPr>
        <p:spPr>
          <a:xfrm>
            <a:off x="3718756" y="1271260"/>
            <a:ext cx="150131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5652120" y="1271260"/>
            <a:ext cx="144016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Client</a:t>
            </a:r>
            <a:endParaRPr lang="zh-CN" altLang="en-US" b="1" dirty="0"/>
          </a:p>
        </p:txBody>
      </p:sp>
      <p:sp>
        <p:nvSpPr>
          <p:cNvPr id="11" name="圆角矩形 5"/>
          <p:cNvSpPr/>
          <p:nvPr/>
        </p:nvSpPr>
        <p:spPr>
          <a:xfrm>
            <a:off x="1842744" y="1268760"/>
            <a:ext cx="15051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   Client</a:t>
            </a:r>
            <a:endParaRPr lang="zh-CN" altLang="en-US" b="1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9"/>
            <a:ext cx="287814" cy="28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0768"/>
            <a:ext cx="167486" cy="27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76" y="1352870"/>
            <a:ext cx="250843" cy="27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20"/>
          <p:cNvSpPr/>
          <p:nvPr/>
        </p:nvSpPr>
        <p:spPr>
          <a:xfrm>
            <a:off x="467544" y="2924944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23928" y="29249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sp>
        <p:nvSpPr>
          <p:cNvPr id="17" name="云形标注 4"/>
          <p:cNvSpPr/>
          <p:nvPr/>
        </p:nvSpPr>
        <p:spPr>
          <a:xfrm>
            <a:off x="3419872" y="2066536"/>
            <a:ext cx="2292604" cy="734876"/>
          </a:xfrm>
          <a:prstGeom prst="cloudCallout">
            <a:avLst>
              <a:gd name="adj1" fmla="val 17088"/>
              <a:gd name="adj2" fmla="val -112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929795" y="2188195"/>
            <a:ext cx="106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Internet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9" name="直接连接符 2063"/>
          <p:cNvCxnSpPr>
            <a:stCxn id="11" idx="2"/>
          </p:cNvCxnSpPr>
          <p:nvPr/>
        </p:nvCxnSpPr>
        <p:spPr>
          <a:xfrm>
            <a:off x="2595304" y="1725960"/>
            <a:ext cx="1123452" cy="462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2065"/>
          <p:cNvCxnSpPr>
            <a:endCxn id="17" idx="3"/>
          </p:cNvCxnSpPr>
          <p:nvPr/>
        </p:nvCxnSpPr>
        <p:spPr>
          <a:xfrm flipH="1">
            <a:off x="4566174" y="1725960"/>
            <a:ext cx="5826" cy="382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67"/>
          <p:cNvCxnSpPr>
            <a:stCxn id="10" idx="2"/>
          </p:cNvCxnSpPr>
          <p:nvPr/>
        </p:nvCxnSpPr>
        <p:spPr>
          <a:xfrm flipH="1">
            <a:off x="5508104" y="1728460"/>
            <a:ext cx="864096" cy="459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069"/>
          <p:cNvCxnSpPr/>
          <p:nvPr/>
        </p:nvCxnSpPr>
        <p:spPr>
          <a:xfrm>
            <a:off x="4019406" y="2800629"/>
            <a:ext cx="0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071"/>
          <p:cNvCxnSpPr>
            <a:stCxn id="17" idx="1"/>
          </p:cNvCxnSpPr>
          <p:nvPr/>
        </p:nvCxnSpPr>
        <p:spPr>
          <a:xfrm>
            <a:off x="4566174" y="2800629"/>
            <a:ext cx="5826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073"/>
          <p:cNvCxnSpPr/>
          <p:nvPr/>
        </p:nvCxnSpPr>
        <p:spPr>
          <a:xfrm>
            <a:off x="5183674" y="2677881"/>
            <a:ext cx="0" cy="247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101"/>
          <p:cNvSpPr/>
          <p:nvPr/>
        </p:nvSpPr>
        <p:spPr>
          <a:xfrm>
            <a:off x="467544" y="4355812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923928" y="43558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cxnSp>
        <p:nvCxnSpPr>
          <p:cNvPr id="27" name="直接连接符 110"/>
          <p:cNvCxnSpPr/>
          <p:nvPr/>
        </p:nvCxnSpPr>
        <p:spPr>
          <a:xfrm>
            <a:off x="1039149" y="3294276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112"/>
          <p:cNvCxnSpPr/>
          <p:nvPr/>
        </p:nvCxnSpPr>
        <p:spPr>
          <a:xfrm>
            <a:off x="233975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113"/>
          <p:cNvCxnSpPr/>
          <p:nvPr/>
        </p:nvCxnSpPr>
        <p:spPr>
          <a:xfrm>
            <a:off x="5724128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114"/>
          <p:cNvCxnSpPr/>
          <p:nvPr/>
        </p:nvCxnSpPr>
        <p:spPr>
          <a:xfrm>
            <a:off x="702027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115"/>
          <p:cNvCxnSpPr/>
          <p:nvPr/>
        </p:nvCxnSpPr>
        <p:spPr>
          <a:xfrm>
            <a:off x="8316416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圆角矩形 26"/>
          <p:cNvSpPr/>
          <p:nvPr/>
        </p:nvSpPr>
        <p:spPr>
          <a:xfrm>
            <a:off x="46754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33" name="圆角矩形 27"/>
          <p:cNvSpPr/>
          <p:nvPr/>
        </p:nvSpPr>
        <p:spPr>
          <a:xfrm>
            <a:off x="177260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34" name="圆角矩形 28"/>
          <p:cNvSpPr/>
          <p:nvPr/>
        </p:nvSpPr>
        <p:spPr>
          <a:xfrm>
            <a:off x="514806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5" name="圆角矩形 29"/>
          <p:cNvSpPr/>
          <p:nvPr/>
        </p:nvSpPr>
        <p:spPr>
          <a:xfrm>
            <a:off x="645312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6" name="圆角矩形 30"/>
          <p:cNvSpPr/>
          <p:nvPr/>
        </p:nvSpPr>
        <p:spPr>
          <a:xfrm>
            <a:off x="7739949" y="3590085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7" name="圆角矩形 121"/>
          <p:cNvSpPr/>
          <p:nvPr/>
        </p:nvSpPr>
        <p:spPr>
          <a:xfrm>
            <a:off x="476864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38" name="圆角矩形 122"/>
          <p:cNvSpPr/>
          <p:nvPr/>
        </p:nvSpPr>
        <p:spPr>
          <a:xfrm>
            <a:off x="1781925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39" name="圆角矩形 123"/>
          <p:cNvSpPr/>
          <p:nvPr/>
        </p:nvSpPr>
        <p:spPr>
          <a:xfrm>
            <a:off x="3140757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40" name="圆角矩形 124"/>
          <p:cNvSpPr/>
          <p:nvPr/>
        </p:nvSpPr>
        <p:spPr>
          <a:xfrm>
            <a:off x="5004048" y="5114971"/>
            <a:ext cx="151216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BaseappMgr</a:t>
            </a:r>
            <a:endParaRPr lang="zh-CN" altLang="en-US" b="1" dirty="0"/>
          </a:p>
        </p:txBody>
      </p:sp>
      <p:sp>
        <p:nvSpPr>
          <p:cNvPr id="41" name="圆角矩形 125"/>
          <p:cNvSpPr/>
          <p:nvPr/>
        </p:nvSpPr>
        <p:spPr>
          <a:xfrm>
            <a:off x="5020221" y="5572170"/>
            <a:ext cx="1495995" cy="449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CellappMgr</a:t>
            </a:r>
            <a:endParaRPr lang="zh-CN" altLang="en-US" b="1" dirty="0"/>
          </a:p>
        </p:txBody>
      </p:sp>
      <p:cxnSp>
        <p:nvCxnSpPr>
          <p:cNvPr id="42" name="直接连接符 126"/>
          <p:cNvCxnSpPr/>
          <p:nvPr/>
        </p:nvCxnSpPr>
        <p:spPr>
          <a:xfrm>
            <a:off x="1048469" y="4715852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128"/>
          <p:cNvCxnSpPr/>
          <p:nvPr/>
        </p:nvCxnSpPr>
        <p:spPr>
          <a:xfrm>
            <a:off x="2339752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129"/>
          <p:cNvCxnSpPr/>
          <p:nvPr/>
        </p:nvCxnSpPr>
        <p:spPr>
          <a:xfrm>
            <a:off x="3707904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圆角矩形 130"/>
          <p:cNvSpPr/>
          <p:nvPr/>
        </p:nvSpPr>
        <p:spPr>
          <a:xfrm>
            <a:off x="7749269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DBMgr</a:t>
            </a:r>
            <a:endParaRPr lang="zh-CN" altLang="en-US" b="1" dirty="0"/>
          </a:p>
        </p:txBody>
      </p:sp>
      <p:cxnSp>
        <p:nvCxnSpPr>
          <p:cNvPr id="46" name="直接连接符 131"/>
          <p:cNvCxnSpPr/>
          <p:nvPr/>
        </p:nvCxnSpPr>
        <p:spPr>
          <a:xfrm>
            <a:off x="8316416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流程图: 磁盘 2094"/>
          <p:cNvSpPr/>
          <p:nvPr/>
        </p:nvSpPr>
        <p:spPr>
          <a:xfrm>
            <a:off x="7749269" y="6021287"/>
            <a:ext cx="1133891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Database</a:t>
            </a:r>
            <a:endParaRPr lang="zh-CN" altLang="en-US" b="1" dirty="0"/>
          </a:p>
        </p:txBody>
      </p:sp>
      <p:cxnSp>
        <p:nvCxnSpPr>
          <p:cNvPr id="48" name="直接连接符 133"/>
          <p:cNvCxnSpPr>
            <a:stCxn id="45" idx="2"/>
            <a:endCxn id="47" idx="1"/>
          </p:cNvCxnSpPr>
          <p:nvPr/>
        </p:nvCxnSpPr>
        <p:spPr>
          <a:xfrm flipH="1">
            <a:off x="8316215" y="5572171"/>
            <a:ext cx="4660" cy="449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圆角矩形 142"/>
          <p:cNvSpPr/>
          <p:nvPr/>
        </p:nvSpPr>
        <p:spPr>
          <a:xfrm>
            <a:off x="1133853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50" name="圆角矩形 143"/>
          <p:cNvSpPr/>
          <p:nvPr/>
        </p:nvSpPr>
        <p:spPr>
          <a:xfrm>
            <a:off x="2492685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cxnSp>
        <p:nvCxnSpPr>
          <p:cNvPr id="51" name="直接连接符 2104"/>
          <p:cNvCxnSpPr>
            <a:endCxn id="49" idx="0"/>
          </p:cNvCxnSpPr>
          <p:nvPr/>
        </p:nvCxnSpPr>
        <p:spPr>
          <a:xfrm>
            <a:off x="1705458" y="4686065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146"/>
          <p:cNvCxnSpPr/>
          <p:nvPr/>
        </p:nvCxnSpPr>
        <p:spPr>
          <a:xfrm>
            <a:off x="3059831" y="4725144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48"/>
          <p:cNvCxnSpPr/>
          <p:nvPr/>
        </p:nvCxnSpPr>
        <p:spPr>
          <a:xfrm>
            <a:off x="5724128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83968" y="6406480"/>
            <a:ext cx="3609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同时每台硬件机器需要运行</a:t>
            </a:r>
            <a:r>
              <a:rPr lang="zh-CN" altLang="en-US" sz="1200" b="1" dirty="0">
                <a:latin typeface="新宋体" pitchFamily="49" charset="-122"/>
                <a:ea typeface="新宋体" pitchFamily="49" charset="-122"/>
              </a:rPr>
              <a:t>守护</a:t>
            </a:r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进程</a:t>
            </a:r>
            <a:r>
              <a:rPr lang="en-US" altLang="zh-CN" sz="1200" b="1" dirty="0" smtClean="0">
                <a:latin typeface="新宋体" pitchFamily="49" charset="-122"/>
                <a:ea typeface="新宋体" pitchFamily="49" charset="-122"/>
              </a:rPr>
              <a:t>machine</a:t>
            </a:r>
            <a:endParaRPr lang="en-US" altLang="zh-CN" sz="1200" b="1" dirty="0">
              <a:latin typeface="新宋体" pitchFamily="49" charset="-122"/>
              <a:ea typeface="新宋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69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435280" cy="980728"/>
          </a:xfrm>
        </p:spPr>
        <p:txBody>
          <a:bodyPr/>
          <a:lstStyle/>
          <a:p>
            <a:r>
              <a:rPr lang="en-US" altLang="zh-CN" dirty="0" smtClean="0"/>
              <a:t>Seamless</a:t>
            </a:r>
            <a:r>
              <a:rPr lang="zh-CN" altLang="en-US" dirty="0" smtClean="0"/>
              <a:t>服务器架构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矩形 2"/>
          <p:cNvSpPr/>
          <p:nvPr/>
        </p:nvSpPr>
        <p:spPr>
          <a:xfrm>
            <a:off x="215008" y="1052736"/>
            <a:ext cx="8928992" cy="5616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718756" y="1271260"/>
            <a:ext cx="150131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9" name="圆角矩形 9"/>
          <p:cNvSpPr/>
          <p:nvPr/>
        </p:nvSpPr>
        <p:spPr>
          <a:xfrm>
            <a:off x="5652120" y="1271260"/>
            <a:ext cx="144016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Client</a:t>
            </a:r>
            <a:endParaRPr lang="zh-CN" altLang="en-US" b="1" dirty="0"/>
          </a:p>
        </p:txBody>
      </p:sp>
      <p:sp>
        <p:nvSpPr>
          <p:cNvPr id="10" name="圆角矩形 5"/>
          <p:cNvSpPr/>
          <p:nvPr/>
        </p:nvSpPr>
        <p:spPr>
          <a:xfrm>
            <a:off x="1842744" y="1268760"/>
            <a:ext cx="15051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   Client</a:t>
            </a:r>
            <a:endParaRPr lang="zh-CN" altLang="en-US" b="1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9"/>
            <a:ext cx="287814" cy="28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0768"/>
            <a:ext cx="167486" cy="27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76" y="1352870"/>
            <a:ext cx="250843" cy="27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20"/>
          <p:cNvSpPr/>
          <p:nvPr/>
        </p:nvSpPr>
        <p:spPr>
          <a:xfrm>
            <a:off x="467544" y="2924944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23928" y="29249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sp>
        <p:nvSpPr>
          <p:cNvPr id="16" name="云形标注 4"/>
          <p:cNvSpPr/>
          <p:nvPr/>
        </p:nvSpPr>
        <p:spPr>
          <a:xfrm>
            <a:off x="3419872" y="2066536"/>
            <a:ext cx="2292604" cy="734876"/>
          </a:xfrm>
          <a:prstGeom prst="cloudCallout">
            <a:avLst>
              <a:gd name="adj1" fmla="val 17088"/>
              <a:gd name="adj2" fmla="val -112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29795" y="2188195"/>
            <a:ext cx="106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Internet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8" name="直接连接符 2063"/>
          <p:cNvCxnSpPr>
            <a:stCxn id="10" idx="2"/>
          </p:cNvCxnSpPr>
          <p:nvPr/>
        </p:nvCxnSpPr>
        <p:spPr>
          <a:xfrm>
            <a:off x="2595304" y="1725960"/>
            <a:ext cx="1123452" cy="462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2065"/>
          <p:cNvCxnSpPr>
            <a:endCxn id="16" idx="3"/>
          </p:cNvCxnSpPr>
          <p:nvPr/>
        </p:nvCxnSpPr>
        <p:spPr>
          <a:xfrm flipH="1">
            <a:off x="4566174" y="1725960"/>
            <a:ext cx="5826" cy="382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2067"/>
          <p:cNvCxnSpPr>
            <a:stCxn id="9" idx="2"/>
          </p:cNvCxnSpPr>
          <p:nvPr/>
        </p:nvCxnSpPr>
        <p:spPr>
          <a:xfrm flipH="1">
            <a:off x="5508104" y="1728460"/>
            <a:ext cx="864096" cy="459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69"/>
          <p:cNvCxnSpPr/>
          <p:nvPr/>
        </p:nvCxnSpPr>
        <p:spPr>
          <a:xfrm>
            <a:off x="4019406" y="2800629"/>
            <a:ext cx="0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071"/>
          <p:cNvCxnSpPr>
            <a:stCxn id="16" idx="1"/>
          </p:cNvCxnSpPr>
          <p:nvPr/>
        </p:nvCxnSpPr>
        <p:spPr>
          <a:xfrm>
            <a:off x="4566174" y="2800629"/>
            <a:ext cx="5826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073"/>
          <p:cNvCxnSpPr/>
          <p:nvPr/>
        </p:nvCxnSpPr>
        <p:spPr>
          <a:xfrm>
            <a:off x="5183674" y="2677881"/>
            <a:ext cx="0" cy="247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101"/>
          <p:cNvSpPr/>
          <p:nvPr/>
        </p:nvSpPr>
        <p:spPr>
          <a:xfrm>
            <a:off x="467544" y="4355812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23928" y="43558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cxnSp>
        <p:nvCxnSpPr>
          <p:cNvPr id="26" name="直接连接符 110"/>
          <p:cNvCxnSpPr/>
          <p:nvPr/>
        </p:nvCxnSpPr>
        <p:spPr>
          <a:xfrm>
            <a:off x="1039149" y="3294276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112"/>
          <p:cNvCxnSpPr/>
          <p:nvPr/>
        </p:nvCxnSpPr>
        <p:spPr>
          <a:xfrm>
            <a:off x="233975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113"/>
          <p:cNvCxnSpPr/>
          <p:nvPr/>
        </p:nvCxnSpPr>
        <p:spPr>
          <a:xfrm>
            <a:off x="5724128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114"/>
          <p:cNvCxnSpPr/>
          <p:nvPr/>
        </p:nvCxnSpPr>
        <p:spPr>
          <a:xfrm>
            <a:off x="702027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115"/>
          <p:cNvCxnSpPr/>
          <p:nvPr/>
        </p:nvCxnSpPr>
        <p:spPr>
          <a:xfrm>
            <a:off x="8316416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圆角矩形 26"/>
          <p:cNvSpPr/>
          <p:nvPr/>
        </p:nvSpPr>
        <p:spPr>
          <a:xfrm>
            <a:off x="46754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Login</a:t>
            </a:r>
            <a:endParaRPr lang="zh-CN" altLang="en-US" b="1" dirty="0"/>
          </a:p>
        </p:txBody>
      </p:sp>
      <p:sp>
        <p:nvSpPr>
          <p:cNvPr id="32" name="圆角矩形 27"/>
          <p:cNvSpPr/>
          <p:nvPr/>
        </p:nvSpPr>
        <p:spPr>
          <a:xfrm>
            <a:off x="177260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Login</a:t>
            </a:r>
            <a:endParaRPr lang="zh-CN" altLang="en-US" b="1" dirty="0"/>
          </a:p>
        </p:txBody>
      </p:sp>
      <p:sp>
        <p:nvSpPr>
          <p:cNvPr id="33" name="圆角矩形 28"/>
          <p:cNvSpPr/>
          <p:nvPr/>
        </p:nvSpPr>
        <p:spPr>
          <a:xfrm>
            <a:off x="514806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Gateway</a:t>
            </a:r>
            <a:endParaRPr lang="zh-CN" altLang="en-US" b="1" dirty="0"/>
          </a:p>
        </p:txBody>
      </p:sp>
      <p:sp>
        <p:nvSpPr>
          <p:cNvPr id="34" name="圆角矩形 29"/>
          <p:cNvSpPr/>
          <p:nvPr/>
        </p:nvSpPr>
        <p:spPr>
          <a:xfrm>
            <a:off x="645312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Gateway</a:t>
            </a:r>
            <a:endParaRPr lang="zh-CN" altLang="en-US" b="1" dirty="0"/>
          </a:p>
        </p:txBody>
      </p:sp>
      <p:sp>
        <p:nvSpPr>
          <p:cNvPr id="35" name="圆角矩形 30"/>
          <p:cNvSpPr/>
          <p:nvPr/>
        </p:nvSpPr>
        <p:spPr>
          <a:xfrm>
            <a:off x="7739949" y="3590085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Gateway</a:t>
            </a:r>
            <a:endParaRPr lang="zh-CN" altLang="en-US" b="1" dirty="0"/>
          </a:p>
        </p:txBody>
      </p:sp>
      <p:sp>
        <p:nvSpPr>
          <p:cNvPr id="36" name="圆角矩形 121"/>
          <p:cNvSpPr/>
          <p:nvPr/>
        </p:nvSpPr>
        <p:spPr>
          <a:xfrm>
            <a:off x="899592" y="5085184"/>
            <a:ext cx="1143211" cy="50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Lobby</a:t>
            </a:r>
            <a:endParaRPr lang="zh-CN" altLang="en-US" b="1" dirty="0"/>
          </a:p>
        </p:txBody>
      </p:sp>
      <p:sp>
        <p:nvSpPr>
          <p:cNvPr id="38" name="圆角矩形 123"/>
          <p:cNvSpPr/>
          <p:nvPr/>
        </p:nvSpPr>
        <p:spPr>
          <a:xfrm>
            <a:off x="5220072" y="5085184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40" name="圆角矩形 125"/>
          <p:cNvSpPr/>
          <p:nvPr/>
        </p:nvSpPr>
        <p:spPr>
          <a:xfrm>
            <a:off x="3131840" y="5157192"/>
            <a:ext cx="149599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CellappMgr</a:t>
            </a:r>
            <a:endParaRPr lang="zh-CN" altLang="en-US" b="1" dirty="0"/>
          </a:p>
        </p:txBody>
      </p:sp>
      <p:cxnSp>
        <p:nvCxnSpPr>
          <p:cNvPr id="41" name="直接连接符 126"/>
          <p:cNvCxnSpPr/>
          <p:nvPr/>
        </p:nvCxnSpPr>
        <p:spPr>
          <a:xfrm>
            <a:off x="1547664" y="4725144"/>
            <a:ext cx="0" cy="327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128"/>
          <p:cNvCxnSpPr>
            <a:stCxn id="38" idx="1"/>
          </p:cNvCxnSpPr>
          <p:nvPr/>
        </p:nvCxnSpPr>
        <p:spPr>
          <a:xfrm flipH="1">
            <a:off x="4644008" y="5313784"/>
            <a:ext cx="576064" cy="131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129"/>
          <p:cNvCxnSpPr/>
          <p:nvPr/>
        </p:nvCxnSpPr>
        <p:spPr>
          <a:xfrm>
            <a:off x="3707904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131"/>
          <p:cNvCxnSpPr/>
          <p:nvPr/>
        </p:nvCxnSpPr>
        <p:spPr>
          <a:xfrm>
            <a:off x="8316416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流程图: 磁盘 2094"/>
          <p:cNvSpPr/>
          <p:nvPr/>
        </p:nvSpPr>
        <p:spPr>
          <a:xfrm>
            <a:off x="7740352" y="5661248"/>
            <a:ext cx="1133891" cy="756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Redis</a:t>
            </a:r>
            <a:endParaRPr lang="zh-CN" altLang="en-US" b="1" dirty="0"/>
          </a:p>
        </p:txBody>
      </p:sp>
      <p:cxnSp>
        <p:nvCxnSpPr>
          <p:cNvPr id="47" name="直接连接符 133"/>
          <p:cNvCxnSpPr/>
          <p:nvPr/>
        </p:nvCxnSpPr>
        <p:spPr>
          <a:xfrm flipH="1">
            <a:off x="8316416" y="5157192"/>
            <a:ext cx="4660" cy="449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圆角矩形 142"/>
          <p:cNvSpPr/>
          <p:nvPr/>
        </p:nvSpPr>
        <p:spPr>
          <a:xfrm>
            <a:off x="827584" y="6021288"/>
            <a:ext cx="122413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Lobby</a:t>
            </a:r>
            <a:endParaRPr lang="zh-CN" altLang="en-US" b="1" dirty="0"/>
          </a:p>
        </p:txBody>
      </p:sp>
      <p:sp>
        <p:nvSpPr>
          <p:cNvPr id="49" name="圆角矩形 143"/>
          <p:cNvSpPr/>
          <p:nvPr/>
        </p:nvSpPr>
        <p:spPr>
          <a:xfrm>
            <a:off x="5220072" y="5949280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cxnSp>
        <p:nvCxnSpPr>
          <p:cNvPr id="50" name="直接连接符 2104"/>
          <p:cNvCxnSpPr>
            <a:endCxn id="48" idx="0"/>
          </p:cNvCxnSpPr>
          <p:nvPr/>
        </p:nvCxnSpPr>
        <p:spPr>
          <a:xfrm flipH="1">
            <a:off x="1439652" y="5517232"/>
            <a:ext cx="36004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46"/>
          <p:cNvCxnSpPr>
            <a:endCxn id="49" idx="0"/>
          </p:cNvCxnSpPr>
          <p:nvPr/>
        </p:nvCxnSpPr>
        <p:spPr>
          <a:xfrm>
            <a:off x="4644008" y="5589240"/>
            <a:ext cx="1152128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48"/>
          <p:cNvCxnSpPr/>
          <p:nvPr/>
        </p:nvCxnSpPr>
        <p:spPr>
          <a:xfrm>
            <a:off x="5724128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126"/>
          <p:cNvCxnSpPr>
            <a:stCxn id="40" idx="1"/>
          </p:cNvCxnSpPr>
          <p:nvPr/>
        </p:nvCxnSpPr>
        <p:spPr>
          <a:xfrm flipH="1" flipV="1">
            <a:off x="2051720" y="5373217"/>
            <a:ext cx="1080120" cy="1440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126"/>
          <p:cNvCxnSpPr>
            <a:stCxn id="40" idx="1"/>
            <a:endCxn id="48" idx="3"/>
          </p:cNvCxnSpPr>
          <p:nvPr/>
        </p:nvCxnSpPr>
        <p:spPr>
          <a:xfrm flipH="1">
            <a:off x="2051720" y="5517232"/>
            <a:ext cx="1080120" cy="7560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6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Space</a:t>
            </a:r>
            <a:r>
              <a:rPr lang="zh-CN" altLang="en-US" dirty="0" smtClean="0"/>
              <a:t>的概念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Space</a:t>
            </a:r>
            <a:r>
              <a:rPr lang="zh-CN" altLang="en-US" dirty="0"/>
              <a:t>定义为较大的地图，一个游戏可以有</a:t>
            </a:r>
            <a:r>
              <a:rPr lang="en-US" altLang="zh-CN" dirty="0"/>
              <a:t>1</a:t>
            </a:r>
            <a:r>
              <a:rPr lang="zh-CN" altLang="en-US" dirty="0"/>
              <a:t>个或多个</a:t>
            </a:r>
            <a:r>
              <a:rPr lang="en-US" altLang="zh-CN" dirty="0"/>
              <a:t>Space,</a:t>
            </a:r>
            <a:r>
              <a:rPr lang="zh-CN" altLang="en-US" dirty="0"/>
              <a:t>每个</a:t>
            </a:r>
            <a:r>
              <a:rPr lang="en-US" altLang="zh-CN" dirty="0"/>
              <a:t>Space</a:t>
            </a:r>
            <a:r>
              <a:rPr lang="zh-CN" altLang="en-US" dirty="0"/>
              <a:t>对应物理上连续的一张地图。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84984"/>
            <a:ext cx="7128792" cy="300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36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Cell</a:t>
            </a:r>
            <a:r>
              <a:rPr lang="zh-CN" altLang="en-US" dirty="0" smtClean="0"/>
              <a:t>的概念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cell</a:t>
            </a:r>
            <a:r>
              <a:rPr lang="zh-CN" altLang="en-US" dirty="0"/>
              <a:t>是</a:t>
            </a:r>
            <a:r>
              <a:rPr lang="en-US" altLang="zh-CN" dirty="0"/>
              <a:t>Space</a:t>
            </a:r>
            <a:r>
              <a:rPr lang="zh-CN" altLang="en-US" dirty="0"/>
              <a:t>的一部分区域，</a:t>
            </a:r>
            <a:r>
              <a:rPr lang="en-US" altLang="zh-CN" dirty="0"/>
              <a:t>cell</a:t>
            </a:r>
            <a:r>
              <a:rPr lang="zh-CN" altLang="en-US" dirty="0"/>
              <a:t>的形状可以是正方形，长方形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7410449" cy="261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4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场景服务器</a:t>
            </a:r>
            <a:r>
              <a:rPr lang="en-US" altLang="zh-CN" dirty="0" err="1" smtClean="0"/>
              <a:t>CellApp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6992301" cy="431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47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场景服务器管理器</a:t>
            </a:r>
            <a:r>
              <a:rPr lang="en-US" altLang="zh-CN" dirty="0" err="1" smtClean="0"/>
              <a:t>CellAppMgr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它</a:t>
            </a:r>
            <a:r>
              <a:rPr lang="zh-CN" altLang="en-US" dirty="0" smtClean="0"/>
              <a:t>的主要职责是管理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CellApp</a:t>
            </a:r>
            <a:endParaRPr lang="en-US" altLang="zh-CN" dirty="0" smtClean="0"/>
          </a:p>
          <a:p>
            <a:r>
              <a:rPr lang="zh-CN" altLang="en-US" dirty="0"/>
              <a:t>它</a:t>
            </a:r>
            <a:r>
              <a:rPr lang="zh-CN" altLang="en-US" dirty="0" smtClean="0"/>
              <a:t>会标识一个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在那个</a:t>
            </a:r>
            <a:r>
              <a:rPr lang="en-US" altLang="zh-CN" dirty="0" err="1" smtClean="0"/>
              <a:t>CellApp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zh-CN" altLang="en-US" dirty="0" smtClean="0"/>
              <a:t>它会通过改变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的大小来平衡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的压力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96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场景服务器管理器</a:t>
            </a:r>
            <a:r>
              <a:rPr lang="en-US" altLang="zh-CN" dirty="0" err="1"/>
              <a:t>CellAppMgr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1" y="1628800"/>
            <a:ext cx="693821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7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360</Words>
  <Application>Microsoft Office PowerPoint</Application>
  <PresentationFormat>全屏显示(4:3)</PresentationFormat>
  <Paragraphs>75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无缝大地图之-架构概述 （入门）</vt:lpstr>
      <vt:lpstr>BigWorld服务器架构</vt:lpstr>
      <vt:lpstr>PowerPoint 演示文稿</vt:lpstr>
      <vt:lpstr>Seamless服务器架构</vt:lpstr>
      <vt:lpstr>Space的概念</vt:lpstr>
      <vt:lpstr>Cell的概念</vt:lpstr>
      <vt:lpstr>场景服务器CellApp</vt:lpstr>
      <vt:lpstr>场景服务器管理器CellAppMgr</vt:lpstr>
      <vt:lpstr>场景服务器管理器CellAppMgr</vt:lpstr>
      <vt:lpstr>基础服务器Lobby(BaseApp)</vt:lpstr>
      <vt:lpstr>Real,Ghost简单介绍</vt:lpstr>
      <vt:lpstr>                     Real,Ghost简单介绍</vt:lpstr>
      <vt:lpstr>                     Real,Ghost简单介绍</vt:lpstr>
      <vt:lpstr>                     Real,Ghost简单介绍</vt:lpstr>
      <vt:lpstr>更多内容下次分享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Webrtc语音模块相关分享</dc:title>
  <dc:creator>范安崇</dc:creator>
  <cp:lastModifiedBy>AutoBVT</cp:lastModifiedBy>
  <cp:revision>116</cp:revision>
  <dcterms:created xsi:type="dcterms:W3CDTF">2016-10-21T02:27:49Z</dcterms:created>
  <dcterms:modified xsi:type="dcterms:W3CDTF">2018-05-07T02:53:58Z</dcterms:modified>
</cp:coreProperties>
</file>