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Anton"/>
      <p:regular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Anaheim"/>
      <p:regular r:id="rId47"/>
    </p:embeddedFont>
    <p:embeddedFont>
      <p:font typeface="Antic Slab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Anton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7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20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9.xml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AnticSlab-regular.fntdata"/><Relationship Id="rId25" Type="http://schemas.openxmlformats.org/officeDocument/2006/relationships/slide" Target="slides/slide21.xml"/><Relationship Id="rId47" Type="http://schemas.openxmlformats.org/officeDocument/2006/relationships/font" Target="fonts/Anaheim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f15803b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f15803b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f15803b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f15803b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 model accuracy was determined using a combination of the confusion matrix results and the accuracy score (as a percentage).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f15803b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f15803b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 model accuracy was determined using a combination of the confusion matrix results and the accuracy score (as a percentage).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f15803b5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f15803b5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Top performing models in each category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f15803b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f15803b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1a539508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1a539508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1a539508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1a539508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a5cf79e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a5cf79e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a5cf79e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a5cf79e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a5cf79e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a5cf79e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1a538d7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1a538d7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a5cf79e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a5cf79e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a5cf79e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a5cf79e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f15803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f15803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f15803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f15803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f15803b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f15803b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f15803b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f15803b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15803b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15803b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15803b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15803b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f15803b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f15803b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f15803b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f15803b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a538d7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1a538d7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f15803b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f15803b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cf15803b5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cf15803b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f15803b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f15803b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cf15803b5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cf15803b5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f15803b5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f15803b5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f15803b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f15803b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f15803b5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f15803b5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f15803b5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cf15803b5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a5cf79ea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a5cf79ea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a5cf79e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a5cf79e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1a539508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1a539508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a5cf79e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a5cf79e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a5cf79e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a5cf79e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f15803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f15803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36" y="1837944"/>
            <a:ext cx="36210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483096" y="3346704"/>
            <a:ext cx="2112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3159" y="2037239"/>
            <a:ext cx="5393903" cy="3604613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2735" y="1453896"/>
            <a:ext cx="364912" cy="33466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4864" y="2159487"/>
            <a:ext cx="614425" cy="572747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7771" y="2463142"/>
            <a:ext cx="219028" cy="209576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410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457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 rot="10800000">
            <a:off x="104" y="85"/>
            <a:ext cx="4426672" cy="3188041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78571" y="3188125"/>
            <a:ext cx="107776" cy="106053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88279" y="3590867"/>
            <a:ext cx="64690" cy="66413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3346704" y="165811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225296" y="158191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1677100" y="2072400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5" name="Google Shape;65;p1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3346704" y="2759757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1225296" y="2683557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1677100" y="3186345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3346704" y="393543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225296" y="3854236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1677100" y="4357025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782204" y="1651005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559552" y="158191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559550" y="2072400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6" type="title"/>
          </p:nvPr>
        </p:nvSpPr>
        <p:spPr>
          <a:xfrm>
            <a:off x="4782204" y="2758544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7" type="subTitle"/>
          </p:nvPr>
        </p:nvSpPr>
        <p:spPr>
          <a:xfrm>
            <a:off x="5559552" y="267919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8" type="subTitle"/>
          </p:nvPr>
        </p:nvSpPr>
        <p:spPr>
          <a:xfrm>
            <a:off x="5559550" y="3182112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9" type="title"/>
          </p:nvPr>
        </p:nvSpPr>
        <p:spPr>
          <a:xfrm>
            <a:off x="4782204" y="393543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20" type="subTitle"/>
          </p:nvPr>
        </p:nvSpPr>
        <p:spPr>
          <a:xfrm>
            <a:off x="5559552" y="3858768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1" type="subTitle"/>
          </p:nvPr>
        </p:nvSpPr>
        <p:spPr>
          <a:xfrm>
            <a:off x="5559550" y="4352549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8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1798575" y="1606925"/>
            <a:ext cx="5555400" cy="262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363099" y="1927349"/>
            <a:ext cx="44178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rot="779955">
            <a:off x="-1106096" y="-2571730"/>
            <a:ext cx="7696622" cy="5143464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 rot="10800000">
            <a:off x="4424296" y="0"/>
            <a:ext cx="4719704" cy="4155699"/>
            <a:chOff x="-4" y="987800"/>
            <a:chExt cx="4719704" cy="4155699"/>
          </a:xfrm>
        </p:grpSpPr>
        <p:sp>
          <p:nvSpPr>
            <p:cNvPr id="93" name="Google Shape;93;p16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 flipH="1" rot="10800000">
            <a:off x="3506300" y="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" y="1083275"/>
            <a:ext cx="9144027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0" y="2150850"/>
            <a:ext cx="385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9"/>
          <p:cNvGrpSpPr/>
          <p:nvPr/>
        </p:nvGrpSpPr>
        <p:grpSpPr>
          <a:xfrm rot="-5400000">
            <a:off x="4706296" y="705800"/>
            <a:ext cx="4719704" cy="4155699"/>
            <a:chOff x="-4" y="987800"/>
            <a:chExt cx="4719704" cy="4155699"/>
          </a:xfrm>
        </p:grpSpPr>
        <p:sp>
          <p:nvSpPr>
            <p:cNvPr id="112" name="Google Shape;112;p19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713601" y="1538275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900850" y="1548325"/>
            <a:ext cx="33423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3" name="Google Shape;123;p2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779955">
            <a:off x="3523054" y="-1101867"/>
            <a:ext cx="7696622" cy="5143464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572000" y="19222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713601" y="1538275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900850" y="1816150"/>
            <a:ext cx="33423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2425050" y="3533850"/>
            <a:ext cx="4293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flipH="1" rot="-900032">
            <a:off x="716365" y="1186830"/>
            <a:ext cx="5074256" cy="3604109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 flipH="1" rot="10800000">
            <a:off x="7814329" y="4195676"/>
            <a:ext cx="343286" cy="334621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 flipH="1" rot="10800000">
            <a:off x="7236308" y="816078"/>
            <a:ext cx="578012" cy="572671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810500" y="2256598"/>
            <a:ext cx="55230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" name="Google Shape;136;p2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3506300" y="108330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677800" y="1822775"/>
            <a:ext cx="21978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0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3506300" y="108330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054550" y="1808625"/>
            <a:ext cx="226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5846488" y="3668950"/>
            <a:ext cx="226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4"/>
          <p:cNvSpPr txBox="1"/>
          <p:nvPr>
            <p:ph idx="3" type="subTitle"/>
          </p:nvPr>
        </p:nvSpPr>
        <p:spPr>
          <a:xfrm>
            <a:off x="5849025" y="3269700"/>
            <a:ext cx="2260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4" type="subTitle"/>
          </p:nvPr>
        </p:nvSpPr>
        <p:spPr>
          <a:xfrm>
            <a:off x="1054550" y="1406325"/>
            <a:ext cx="2260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2" name="Google Shape;152;p2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5" name="Google Shape;155;p2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/>
          <p:nvPr/>
        </p:nvSpPr>
        <p:spPr>
          <a:xfrm rot="868653">
            <a:off x="974125" y="3570939"/>
            <a:ext cx="5393892" cy="3604616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rot="868653">
            <a:off x="8248323" y="3303964"/>
            <a:ext cx="364912" cy="33466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 rot="868653">
            <a:off x="116719" y="3331383"/>
            <a:ext cx="614424" cy="572748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868653">
            <a:off x="724396" y="3744889"/>
            <a:ext cx="219028" cy="209576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2" name="Google Shape;162;p2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660358" y="1398275"/>
            <a:ext cx="58233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4" name="Google Shape;164;p27"/>
          <p:cNvGrpSpPr/>
          <p:nvPr/>
        </p:nvGrpSpPr>
        <p:grpSpPr>
          <a:xfrm>
            <a:off x="2047021" y="3334090"/>
            <a:ext cx="6184332" cy="3604132"/>
            <a:chOff x="2534179" y="3841600"/>
            <a:chExt cx="1633517" cy="961025"/>
          </a:xfrm>
        </p:grpSpPr>
        <p:sp>
          <p:nvSpPr>
            <p:cNvPr id="165" name="Google Shape;165;p27"/>
            <p:cNvSpPr/>
            <p:nvPr/>
          </p:nvSpPr>
          <p:spPr>
            <a:xfrm>
              <a:off x="2675325" y="3841600"/>
              <a:ext cx="1340300" cy="961025"/>
            </a:xfrm>
            <a:custGeom>
              <a:rect b="b" l="l" r="r" t="t"/>
              <a:pathLst>
                <a:path extrusionOk="0" h="38441" w="53612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4077021" y="4011022"/>
              <a:ext cx="90675" cy="89225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534179" y="3874193"/>
              <a:ext cx="152675" cy="152700"/>
            </a:xfrm>
            <a:custGeom>
              <a:rect b="b" l="l" r="r" t="t"/>
              <a:pathLst>
                <a:path extrusionOk="0" h="6108" w="6107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96350" y="3955150"/>
              <a:ext cx="54425" cy="55875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7"/>
          <p:cNvSpPr/>
          <p:nvPr/>
        </p:nvSpPr>
        <p:spPr>
          <a:xfrm flipH="1">
            <a:off x="0" y="3288032"/>
            <a:ext cx="4468725" cy="3254997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flipH="1" rot="10800000">
            <a:off x="1189660" y="3181996"/>
            <a:ext cx="108800" cy="106044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 flipH="1" rot="10800000">
            <a:off x="795660" y="2818931"/>
            <a:ext cx="65304" cy="66407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713601" y="1188238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4818888" y="2926080"/>
            <a:ext cx="2532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3410712" y="2221992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3305562" y="2727143"/>
            <a:ext cx="2532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2601462" y="2023055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9" name="Google Shape;179;p29"/>
          <p:cNvGrpSpPr/>
          <p:nvPr/>
        </p:nvGrpSpPr>
        <p:grpSpPr>
          <a:xfrm>
            <a:off x="-4" y="-29"/>
            <a:ext cx="9144078" cy="5143528"/>
            <a:chOff x="-4" y="-29"/>
            <a:chExt cx="9144078" cy="5143528"/>
          </a:xfrm>
        </p:grpSpPr>
        <p:sp>
          <p:nvSpPr>
            <p:cNvPr id="180" name="Google Shape;180;p29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flipH="1" rot="10800000">
              <a:off x="4673750" y="-29"/>
              <a:ext cx="4470324" cy="3219479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0"/>
          <p:cNvGrpSpPr/>
          <p:nvPr/>
        </p:nvGrpSpPr>
        <p:grpSpPr>
          <a:xfrm flipH="1">
            <a:off x="3178250" y="951524"/>
            <a:ext cx="5965751" cy="4187397"/>
            <a:chOff x="103" y="1456667"/>
            <a:chExt cx="5909609" cy="4187397"/>
          </a:xfrm>
        </p:grpSpPr>
        <p:grpSp>
          <p:nvGrpSpPr>
            <p:cNvPr id="187" name="Google Shape;187;p30"/>
            <p:cNvGrpSpPr/>
            <p:nvPr/>
          </p:nvGrpSpPr>
          <p:grpSpPr>
            <a:xfrm>
              <a:off x="353847" y="1456667"/>
              <a:ext cx="5555866" cy="4187397"/>
              <a:chOff x="2534179" y="3686075"/>
              <a:chExt cx="1481446" cy="1116550"/>
            </a:xfrm>
          </p:grpSpPr>
          <p:sp>
            <p:nvSpPr>
              <p:cNvPr id="188" name="Google Shape;188;p30"/>
              <p:cNvSpPr/>
              <p:nvPr/>
            </p:nvSpPr>
            <p:spPr>
              <a:xfrm>
                <a:off x="2675325" y="3841600"/>
                <a:ext cx="1340300" cy="961025"/>
              </a:xfrm>
              <a:custGeom>
                <a:rect b="b" l="l" r="r" t="t"/>
                <a:pathLst>
                  <a:path extrusionOk="0" h="38441" w="53612">
                    <a:moveTo>
                      <a:pt x="39043" y="3843"/>
                    </a:moveTo>
                    <a:cubicBezTo>
                      <a:pt x="40256" y="3843"/>
                      <a:pt x="41202" y="4963"/>
                      <a:pt x="40977" y="6167"/>
                    </a:cubicBezTo>
                    <a:cubicBezTo>
                      <a:pt x="40861" y="7023"/>
                      <a:pt x="40194" y="7690"/>
                      <a:pt x="39411" y="7806"/>
                    </a:cubicBezTo>
                    <a:cubicBezTo>
                      <a:pt x="39289" y="7828"/>
                      <a:pt x="39168" y="7838"/>
                      <a:pt x="39051" y="7838"/>
                    </a:cubicBezTo>
                    <a:cubicBezTo>
                      <a:pt x="37828" y="7838"/>
                      <a:pt x="36893" y="6718"/>
                      <a:pt x="37105" y="5514"/>
                    </a:cubicBezTo>
                    <a:cubicBezTo>
                      <a:pt x="37235" y="4658"/>
                      <a:pt x="37888" y="3991"/>
                      <a:pt x="38686" y="3875"/>
                    </a:cubicBezTo>
                    <a:cubicBezTo>
                      <a:pt x="38807" y="3853"/>
                      <a:pt x="38926" y="3843"/>
                      <a:pt x="39043" y="3843"/>
                    </a:cubicBezTo>
                    <a:close/>
                    <a:moveTo>
                      <a:pt x="38299" y="0"/>
                    </a:moveTo>
                    <a:cubicBezTo>
                      <a:pt x="36202" y="0"/>
                      <a:pt x="34126" y="782"/>
                      <a:pt x="32579" y="2251"/>
                    </a:cubicBezTo>
                    <a:cubicBezTo>
                      <a:pt x="31970" y="2845"/>
                      <a:pt x="31187" y="3208"/>
                      <a:pt x="30215" y="3208"/>
                    </a:cubicBezTo>
                    <a:cubicBezTo>
                      <a:pt x="29736" y="3208"/>
                      <a:pt x="29257" y="3092"/>
                      <a:pt x="28822" y="2903"/>
                    </a:cubicBezTo>
                    <a:cubicBezTo>
                      <a:pt x="27607" y="2337"/>
                      <a:pt x="26320" y="2053"/>
                      <a:pt x="25050" y="2053"/>
                    </a:cubicBezTo>
                    <a:cubicBezTo>
                      <a:pt x="23228" y="2053"/>
                      <a:pt x="21441" y="2638"/>
                      <a:pt x="19945" y="3817"/>
                    </a:cubicBezTo>
                    <a:cubicBezTo>
                      <a:pt x="18437" y="5079"/>
                      <a:pt x="17102" y="6602"/>
                      <a:pt x="16014" y="8227"/>
                    </a:cubicBezTo>
                    <a:cubicBezTo>
                      <a:pt x="14201" y="11128"/>
                      <a:pt x="11605" y="13419"/>
                      <a:pt x="8457" y="14696"/>
                    </a:cubicBezTo>
                    <a:cubicBezTo>
                      <a:pt x="8225" y="14812"/>
                      <a:pt x="7978" y="14942"/>
                      <a:pt x="7790" y="15000"/>
                    </a:cubicBezTo>
                    <a:cubicBezTo>
                      <a:pt x="5861" y="15900"/>
                      <a:pt x="4657" y="17960"/>
                      <a:pt x="4889" y="20077"/>
                    </a:cubicBezTo>
                    <a:cubicBezTo>
                      <a:pt x="4961" y="20251"/>
                      <a:pt x="4961" y="20440"/>
                      <a:pt x="4889" y="20672"/>
                    </a:cubicBezTo>
                    <a:cubicBezTo>
                      <a:pt x="4773" y="21528"/>
                      <a:pt x="4106" y="22253"/>
                      <a:pt x="3206" y="22369"/>
                    </a:cubicBezTo>
                    <a:lnTo>
                      <a:pt x="3148" y="22369"/>
                    </a:lnTo>
                    <a:cubicBezTo>
                      <a:pt x="1393" y="22616"/>
                      <a:pt x="59" y="24066"/>
                      <a:pt x="1" y="25821"/>
                    </a:cubicBezTo>
                    <a:lnTo>
                      <a:pt x="1" y="25879"/>
                    </a:lnTo>
                    <a:cubicBezTo>
                      <a:pt x="1" y="32827"/>
                      <a:pt x="6949" y="38441"/>
                      <a:pt x="15536" y="38441"/>
                    </a:cubicBezTo>
                    <a:cubicBezTo>
                      <a:pt x="18611" y="38441"/>
                      <a:pt x="21512" y="37715"/>
                      <a:pt x="23934" y="36453"/>
                    </a:cubicBezTo>
                    <a:cubicBezTo>
                      <a:pt x="26404" y="35103"/>
                      <a:pt x="29139" y="34382"/>
                      <a:pt x="31903" y="34382"/>
                    </a:cubicBezTo>
                    <a:cubicBezTo>
                      <a:pt x="32109" y="34382"/>
                      <a:pt x="32315" y="34386"/>
                      <a:pt x="32521" y="34394"/>
                    </a:cubicBezTo>
                    <a:lnTo>
                      <a:pt x="33536" y="34394"/>
                    </a:lnTo>
                    <a:cubicBezTo>
                      <a:pt x="44604" y="34394"/>
                      <a:pt x="53611" y="26547"/>
                      <a:pt x="53611" y="16814"/>
                    </a:cubicBezTo>
                    <a:cubicBezTo>
                      <a:pt x="53611" y="9503"/>
                      <a:pt x="48535" y="3208"/>
                      <a:pt x="41282" y="553"/>
                    </a:cubicBezTo>
                    <a:cubicBezTo>
                      <a:pt x="40321" y="181"/>
                      <a:pt x="39307" y="0"/>
                      <a:pt x="38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3646800" y="3686075"/>
                <a:ext cx="90675" cy="89225"/>
              </a:xfrm>
              <a:custGeom>
                <a:rect b="b" l="l" r="r" t="t"/>
                <a:pathLst>
                  <a:path extrusionOk="0" h="3569" w="3627">
                    <a:moveTo>
                      <a:pt x="1814" y="1"/>
                    </a:moveTo>
                    <a:cubicBezTo>
                      <a:pt x="842" y="1"/>
                      <a:pt x="1" y="784"/>
                      <a:pt x="1" y="1814"/>
                    </a:cubicBezTo>
                    <a:cubicBezTo>
                      <a:pt x="1" y="2786"/>
                      <a:pt x="842" y="3569"/>
                      <a:pt x="1814" y="3569"/>
                    </a:cubicBezTo>
                    <a:cubicBezTo>
                      <a:pt x="2786" y="3569"/>
                      <a:pt x="3627" y="2786"/>
                      <a:pt x="3627" y="1814"/>
                    </a:cubicBezTo>
                    <a:cubicBezTo>
                      <a:pt x="3627" y="784"/>
                      <a:pt x="2786" y="1"/>
                      <a:pt x="18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534179" y="3874193"/>
                <a:ext cx="152675" cy="152700"/>
              </a:xfrm>
              <a:custGeom>
                <a:rect b="b" l="l" r="r" t="t"/>
                <a:pathLst>
                  <a:path extrusionOk="0" h="6108" w="6107">
                    <a:moveTo>
                      <a:pt x="3075" y="0"/>
                    </a:moveTo>
                    <a:cubicBezTo>
                      <a:pt x="1393" y="0"/>
                      <a:pt x="0" y="1335"/>
                      <a:pt x="0" y="3018"/>
                    </a:cubicBezTo>
                    <a:cubicBezTo>
                      <a:pt x="0" y="4715"/>
                      <a:pt x="1393" y="6107"/>
                      <a:pt x="3075" y="6107"/>
                    </a:cubicBezTo>
                    <a:cubicBezTo>
                      <a:pt x="4772" y="6107"/>
                      <a:pt x="6107" y="4715"/>
                      <a:pt x="6107" y="3018"/>
                    </a:cubicBezTo>
                    <a:cubicBezTo>
                      <a:pt x="6107" y="1335"/>
                      <a:pt x="477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696350" y="3955150"/>
                <a:ext cx="54425" cy="55875"/>
              </a:xfrm>
              <a:custGeom>
                <a:rect b="b" l="l" r="r" t="t"/>
                <a:pathLst>
                  <a:path extrusionOk="0" h="2235" w="2177">
                    <a:moveTo>
                      <a:pt x="1089" y="0"/>
                    </a:moveTo>
                    <a:cubicBezTo>
                      <a:pt x="494" y="0"/>
                      <a:pt x="1" y="537"/>
                      <a:pt x="1" y="1146"/>
                    </a:cubicBezTo>
                    <a:cubicBezTo>
                      <a:pt x="1" y="1755"/>
                      <a:pt x="494" y="2234"/>
                      <a:pt x="1089" y="2234"/>
                    </a:cubicBezTo>
                    <a:cubicBezTo>
                      <a:pt x="1698" y="2234"/>
                      <a:pt x="2177" y="1755"/>
                      <a:pt x="2177" y="1146"/>
                    </a:cubicBezTo>
                    <a:cubicBezTo>
                      <a:pt x="2177" y="537"/>
                      <a:pt x="1698" y="0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30"/>
            <p:cNvSpPr/>
            <p:nvPr/>
          </p:nvSpPr>
          <p:spPr>
            <a:xfrm flipH="1">
              <a:off x="103" y="1955775"/>
              <a:ext cx="4426672" cy="325499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 flipH="1" rot="10800000">
              <a:off x="1178568" y="1849738"/>
              <a:ext cx="107776" cy="106044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 flipH="1" rot="10800000">
              <a:off x="788275" y="1486674"/>
              <a:ext cx="64690" cy="6640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79475" y="1482300"/>
            <a:ext cx="39198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2479475" y="3239975"/>
            <a:ext cx="39198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8" name="Google Shape;198;p3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3225" y="1367075"/>
            <a:ext cx="77175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336475" y="3033175"/>
            <a:ext cx="241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5042750" y="1417300"/>
            <a:ext cx="241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3" name="Google Shape;203;p3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1"/>
          <p:cNvSpPr txBox="1"/>
          <p:nvPr>
            <p:ph idx="3" type="subTitle"/>
          </p:nvPr>
        </p:nvSpPr>
        <p:spPr>
          <a:xfrm>
            <a:off x="2446480" y="360041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4" type="subTitle"/>
          </p:nvPr>
        </p:nvSpPr>
        <p:spPr>
          <a:xfrm>
            <a:off x="6236759" y="1995751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1"/>
          <p:cNvSpPr/>
          <p:nvPr/>
        </p:nvSpPr>
        <p:spPr>
          <a:xfrm>
            <a:off x="4675225" y="3199027"/>
            <a:ext cx="4468769" cy="194443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 flipH="1" rot="5400000">
            <a:off x="-750511" y="657839"/>
            <a:ext cx="4924732" cy="354673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0" name="Google Shape;210;p3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1325880" y="302666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idx="2" type="subTitle"/>
          </p:nvPr>
        </p:nvSpPr>
        <p:spPr>
          <a:xfrm>
            <a:off x="13257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3" type="subTitle"/>
          </p:nvPr>
        </p:nvSpPr>
        <p:spPr>
          <a:xfrm>
            <a:off x="3749034" y="302667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4" type="subTitle"/>
          </p:nvPr>
        </p:nvSpPr>
        <p:spPr>
          <a:xfrm>
            <a:off x="37490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5" type="subTitle"/>
          </p:nvPr>
        </p:nvSpPr>
        <p:spPr>
          <a:xfrm>
            <a:off x="6172200" y="302666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6" type="subTitle"/>
          </p:nvPr>
        </p:nvSpPr>
        <p:spPr>
          <a:xfrm>
            <a:off x="61723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3718489" y="2640725"/>
            <a:ext cx="17070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1151375" y="1884175"/>
            <a:ext cx="1777200" cy="195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6464851" y="1884175"/>
            <a:ext cx="17469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2" name="Google Shape;222;p3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1347964" y="2135550"/>
            <a:ext cx="1399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2" type="subTitle"/>
          </p:nvPr>
        </p:nvSpPr>
        <p:spPr>
          <a:xfrm>
            <a:off x="1162450" y="3031655"/>
            <a:ext cx="1762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idx="3" type="subTitle"/>
          </p:nvPr>
        </p:nvSpPr>
        <p:spPr>
          <a:xfrm>
            <a:off x="3871407" y="3009901"/>
            <a:ext cx="140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idx="4" type="subTitle"/>
          </p:nvPr>
        </p:nvSpPr>
        <p:spPr>
          <a:xfrm>
            <a:off x="3689559" y="3906001"/>
            <a:ext cx="1764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3"/>
          <p:cNvSpPr txBox="1"/>
          <p:nvPr>
            <p:ph idx="5" type="subTitle"/>
          </p:nvPr>
        </p:nvSpPr>
        <p:spPr>
          <a:xfrm>
            <a:off x="6633785" y="2135539"/>
            <a:ext cx="140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idx="6" type="subTitle"/>
          </p:nvPr>
        </p:nvSpPr>
        <p:spPr>
          <a:xfrm>
            <a:off x="6455863" y="3031649"/>
            <a:ext cx="1764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704375" y="2127200"/>
            <a:ext cx="17070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3663449" y="2127200"/>
            <a:ext cx="17772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692725" y="2127200"/>
            <a:ext cx="17469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21060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41002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944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" type="subTitle"/>
          </p:nvPr>
        </p:nvSpPr>
        <p:spPr>
          <a:xfrm>
            <a:off x="3730752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4"/>
          <p:cNvSpPr txBox="1"/>
          <p:nvPr>
            <p:ph idx="2" type="subTitle"/>
          </p:nvPr>
        </p:nvSpPr>
        <p:spPr>
          <a:xfrm>
            <a:off x="3785616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3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4"/>
          <p:cNvSpPr txBox="1"/>
          <p:nvPr>
            <p:ph idx="3" type="subTitle"/>
          </p:nvPr>
        </p:nvSpPr>
        <p:spPr>
          <a:xfrm>
            <a:off x="5738627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4" type="subTitle"/>
          </p:nvPr>
        </p:nvSpPr>
        <p:spPr>
          <a:xfrm>
            <a:off x="5793491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5" type="subTitle"/>
          </p:nvPr>
        </p:nvSpPr>
        <p:spPr>
          <a:xfrm>
            <a:off x="1756277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4"/>
          <p:cNvSpPr txBox="1"/>
          <p:nvPr>
            <p:ph idx="6" type="subTitle"/>
          </p:nvPr>
        </p:nvSpPr>
        <p:spPr>
          <a:xfrm>
            <a:off x="1811141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3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1704376" y="1874700"/>
            <a:ext cx="17070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3663450" y="1874700"/>
            <a:ext cx="1777200" cy="195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5692726" y="1874700"/>
            <a:ext cx="17469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9" name="Google Shape;249;p3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3730752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2" type="subTitle"/>
          </p:nvPr>
        </p:nvSpPr>
        <p:spPr>
          <a:xfrm>
            <a:off x="3785616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idx="3" type="subTitle"/>
          </p:nvPr>
        </p:nvSpPr>
        <p:spPr>
          <a:xfrm>
            <a:off x="5738627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idx="4" type="subTitle"/>
          </p:nvPr>
        </p:nvSpPr>
        <p:spPr>
          <a:xfrm>
            <a:off x="5793491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5" type="subTitle"/>
          </p:nvPr>
        </p:nvSpPr>
        <p:spPr>
          <a:xfrm>
            <a:off x="1756277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6" type="subTitle"/>
          </p:nvPr>
        </p:nvSpPr>
        <p:spPr>
          <a:xfrm>
            <a:off x="1811141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6"/>
          <p:cNvGrpSpPr/>
          <p:nvPr/>
        </p:nvGrpSpPr>
        <p:grpSpPr>
          <a:xfrm flipH="1" rot="10800000">
            <a:off x="0" y="-548076"/>
            <a:ext cx="5965751" cy="4187397"/>
            <a:chOff x="103" y="1456667"/>
            <a:chExt cx="5909609" cy="4187397"/>
          </a:xfrm>
        </p:grpSpPr>
        <p:grpSp>
          <p:nvGrpSpPr>
            <p:cNvPr id="258" name="Google Shape;258;p36"/>
            <p:cNvGrpSpPr/>
            <p:nvPr/>
          </p:nvGrpSpPr>
          <p:grpSpPr>
            <a:xfrm>
              <a:off x="353847" y="1456667"/>
              <a:ext cx="5555866" cy="4187397"/>
              <a:chOff x="2534179" y="3686075"/>
              <a:chExt cx="1481446" cy="1116550"/>
            </a:xfrm>
          </p:grpSpPr>
          <p:sp>
            <p:nvSpPr>
              <p:cNvPr id="259" name="Google Shape;259;p36"/>
              <p:cNvSpPr/>
              <p:nvPr/>
            </p:nvSpPr>
            <p:spPr>
              <a:xfrm>
                <a:off x="2675325" y="3841600"/>
                <a:ext cx="1340300" cy="961025"/>
              </a:xfrm>
              <a:custGeom>
                <a:rect b="b" l="l" r="r" t="t"/>
                <a:pathLst>
                  <a:path extrusionOk="0" h="38441" w="53612">
                    <a:moveTo>
                      <a:pt x="39043" y="3843"/>
                    </a:moveTo>
                    <a:cubicBezTo>
                      <a:pt x="40256" y="3843"/>
                      <a:pt x="41202" y="4963"/>
                      <a:pt x="40977" y="6167"/>
                    </a:cubicBezTo>
                    <a:cubicBezTo>
                      <a:pt x="40861" y="7023"/>
                      <a:pt x="40194" y="7690"/>
                      <a:pt x="39411" y="7806"/>
                    </a:cubicBezTo>
                    <a:cubicBezTo>
                      <a:pt x="39289" y="7828"/>
                      <a:pt x="39168" y="7838"/>
                      <a:pt x="39051" y="7838"/>
                    </a:cubicBezTo>
                    <a:cubicBezTo>
                      <a:pt x="37828" y="7838"/>
                      <a:pt x="36893" y="6718"/>
                      <a:pt x="37105" y="5514"/>
                    </a:cubicBezTo>
                    <a:cubicBezTo>
                      <a:pt x="37235" y="4658"/>
                      <a:pt x="37888" y="3991"/>
                      <a:pt x="38686" y="3875"/>
                    </a:cubicBezTo>
                    <a:cubicBezTo>
                      <a:pt x="38807" y="3853"/>
                      <a:pt x="38926" y="3843"/>
                      <a:pt x="39043" y="3843"/>
                    </a:cubicBezTo>
                    <a:close/>
                    <a:moveTo>
                      <a:pt x="38299" y="0"/>
                    </a:moveTo>
                    <a:cubicBezTo>
                      <a:pt x="36202" y="0"/>
                      <a:pt x="34126" y="782"/>
                      <a:pt x="32579" y="2251"/>
                    </a:cubicBezTo>
                    <a:cubicBezTo>
                      <a:pt x="31970" y="2845"/>
                      <a:pt x="31187" y="3208"/>
                      <a:pt x="30215" y="3208"/>
                    </a:cubicBezTo>
                    <a:cubicBezTo>
                      <a:pt x="29736" y="3208"/>
                      <a:pt x="29257" y="3092"/>
                      <a:pt x="28822" y="2903"/>
                    </a:cubicBezTo>
                    <a:cubicBezTo>
                      <a:pt x="27607" y="2337"/>
                      <a:pt x="26320" y="2053"/>
                      <a:pt x="25050" y="2053"/>
                    </a:cubicBezTo>
                    <a:cubicBezTo>
                      <a:pt x="23228" y="2053"/>
                      <a:pt x="21441" y="2638"/>
                      <a:pt x="19945" y="3817"/>
                    </a:cubicBezTo>
                    <a:cubicBezTo>
                      <a:pt x="18437" y="5079"/>
                      <a:pt x="17102" y="6602"/>
                      <a:pt x="16014" y="8227"/>
                    </a:cubicBezTo>
                    <a:cubicBezTo>
                      <a:pt x="14201" y="11128"/>
                      <a:pt x="11605" y="13419"/>
                      <a:pt x="8457" y="14696"/>
                    </a:cubicBezTo>
                    <a:cubicBezTo>
                      <a:pt x="8225" y="14812"/>
                      <a:pt x="7978" y="14942"/>
                      <a:pt x="7790" y="15000"/>
                    </a:cubicBezTo>
                    <a:cubicBezTo>
                      <a:pt x="5861" y="15900"/>
                      <a:pt x="4657" y="17960"/>
                      <a:pt x="4889" y="20077"/>
                    </a:cubicBezTo>
                    <a:cubicBezTo>
                      <a:pt x="4961" y="20251"/>
                      <a:pt x="4961" y="20440"/>
                      <a:pt x="4889" y="20672"/>
                    </a:cubicBezTo>
                    <a:cubicBezTo>
                      <a:pt x="4773" y="21528"/>
                      <a:pt x="4106" y="22253"/>
                      <a:pt x="3206" y="22369"/>
                    </a:cubicBezTo>
                    <a:lnTo>
                      <a:pt x="3148" y="22369"/>
                    </a:lnTo>
                    <a:cubicBezTo>
                      <a:pt x="1393" y="22616"/>
                      <a:pt x="59" y="24066"/>
                      <a:pt x="1" y="25821"/>
                    </a:cubicBezTo>
                    <a:lnTo>
                      <a:pt x="1" y="25879"/>
                    </a:lnTo>
                    <a:cubicBezTo>
                      <a:pt x="1" y="32827"/>
                      <a:pt x="6949" y="38441"/>
                      <a:pt x="15536" y="38441"/>
                    </a:cubicBezTo>
                    <a:cubicBezTo>
                      <a:pt x="18611" y="38441"/>
                      <a:pt x="21512" y="37715"/>
                      <a:pt x="23934" y="36453"/>
                    </a:cubicBezTo>
                    <a:cubicBezTo>
                      <a:pt x="26404" y="35103"/>
                      <a:pt x="29139" y="34382"/>
                      <a:pt x="31903" y="34382"/>
                    </a:cubicBezTo>
                    <a:cubicBezTo>
                      <a:pt x="32109" y="34382"/>
                      <a:pt x="32315" y="34386"/>
                      <a:pt x="32521" y="34394"/>
                    </a:cubicBezTo>
                    <a:lnTo>
                      <a:pt x="33536" y="34394"/>
                    </a:lnTo>
                    <a:cubicBezTo>
                      <a:pt x="44604" y="34394"/>
                      <a:pt x="53611" y="26547"/>
                      <a:pt x="53611" y="16814"/>
                    </a:cubicBezTo>
                    <a:cubicBezTo>
                      <a:pt x="53611" y="9503"/>
                      <a:pt x="48535" y="3208"/>
                      <a:pt x="41282" y="553"/>
                    </a:cubicBezTo>
                    <a:cubicBezTo>
                      <a:pt x="40321" y="181"/>
                      <a:pt x="39307" y="0"/>
                      <a:pt x="38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>
                <a:off x="3646800" y="3686075"/>
                <a:ext cx="90675" cy="89225"/>
              </a:xfrm>
              <a:custGeom>
                <a:rect b="b" l="l" r="r" t="t"/>
                <a:pathLst>
                  <a:path extrusionOk="0" h="3569" w="3627">
                    <a:moveTo>
                      <a:pt x="1814" y="1"/>
                    </a:moveTo>
                    <a:cubicBezTo>
                      <a:pt x="842" y="1"/>
                      <a:pt x="1" y="784"/>
                      <a:pt x="1" y="1814"/>
                    </a:cubicBezTo>
                    <a:cubicBezTo>
                      <a:pt x="1" y="2786"/>
                      <a:pt x="842" y="3569"/>
                      <a:pt x="1814" y="3569"/>
                    </a:cubicBezTo>
                    <a:cubicBezTo>
                      <a:pt x="2786" y="3569"/>
                      <a:pt x="3627" y="2786"/>
                      <a:pt x="3627" y="1814"/>
                    </a:cubicBezTo>
                    <a:cubicBezTo>
                      <a:pt x="3627" y="784"/>
                      <a:pt x="2786" y="1"/>
                      <a:pt x="18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6"/>
              <p:cNvSpPr/>
              <p:nvPr/>
            </p:nvSpPr>
            <p:spPr>
              <a:xfrm>
                <a:off x="2534179" y="3874193"/>
                <a:ext cx="152675" cy="152700"/>
              </a:xfrm>
              <a:custGeom>
                <a:rect b="b" l="l" r="r" t="t"/>
                <a:pathLst>
                  <a:path extrusionOk="0" h="6108" w="6107">
                    <a:moveTo>
                      <a:pt x="3075" y="0"/>
                    </a:moveTo>
                    <a:cubicBezTo>
                      <a:pt x="1393" y="0"/>
                      <a:pt x="0" y="1335"/>
                      <a:pt x="0" y="3018"/>
                    </a:cubicBezTo>
                    <a:cubicBezTo>
                      <a:pt x="0" y="4715"/>
                      <a:pt x="1393" y="6107"/>
                      <a:pt x="3075" y="6107"/>
                    </a:cubicBezTo>
                    <a:cubicBezTo>
                      <a:pt x="4772" y="6107"/>
                      <a:pt x="6107" y="4715"/>
                      <a:pt x="6107" y="3018"/>
                    </a:cubicBezTo>
                    <a:cubicBezTo>
                      <a:pt x="6107" y="1335"/>
                      <a:pt x="477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2696350" y="3955150"/>
                <a:ext cx="54425" cy="55875"/>
              </a:xfrm>
              <a:custGeom>
                <a:rect b="b" l="l" r="r" t="t"/>
                <a:pathLst>
                  <a:path extrusionOk="0" h="2235" w="2177">
                    <a:moveTo>
                      <a:pt x="1089" y="0"/>
                    </a:moveTo>
                    <a:cubicBezTo>
                      <a:pt x="494" y="0"/>
                      <a:pt x="1" y="537"/>
                      <a:pt x="1" y="1146"/>
                    </a:cubicBezTo>
                    <a:cubicBezTo>
                      <a:pt x="1" y="1755"/>
                      <a:pt x="494" y="2234"/>
                      <a:pt x="1089" y="2234"/>
                    </a:cubicBezTo>
                    <a:cubicBezTo>
                      <a:pt x="1698" y="2234"/>
                      <a:pt x="2177" y="1755"/>
                      <a:pt x="2177" y="1146"/>
                    </a:cubicBezTo>
                    <a:cubicBezTo>
                      <a:pt x="2177" y="537"/>
                      <a:pt x="1698" y="0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36"/>
            <p:cNvSpPr/>
            <p:nvPr/>
          </p:nvSpPr>
          <p:spPr>
            <a:xfrm flipH="1">
              <a:off x="103" y="1955775"/>
              <a:ext cx="4426672" cy="325499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 flipH="1" rot="10800000">
              <a:off x="1178568" y="1849738"/>
              <a:ext cx="107776" cy="106044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 rot="10800000">
              <a:off x="788275" y="1486674"/>
              <a:ext cx="64690" cy="6640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6"/>
          <p:cNvSpPr/>
          <p:nvPr/>
        </p:nvSpPr>
        <p:spPr>
          <a:xfrm>
            <a:off x="713500" y="3482250"/>
            <a:ext cx="7716990" cy="142950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6972585" y="1705831"/>
            <a:ext cx="108801" cy="106044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374904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2" type="subTitle"/>
          </p:nvPr>
        </p:nvSpPr>
        <p:spPr>
          <a:xfrm>
            <a:off x="380390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3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592604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idx="4" type="subTitle"/>
          </p:nvPr>
        </p:nvSpPr>
        <p:spPr>
          <a:xfrm>
            <a:off x="598090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36"/>
          <p:cNvSpPr txBox="1"/>
          <p:nvPr>
            <p:ph idx="5" type="subTitle"/>
          </p:nvPr>
        </p:nvSpPr>
        <p:spPr>
          <a:xfrm>
            <a:off x="163599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36"/>
          <p:cNvSpPr txBox="1"/>
          <p:nvPr>
            <p:ph idx="6" type="subTitle"/>
          </p:nvPr>
        </p:nvSpPr>
        <p:spPr>
          <a:xfrm>
            <a:off x="169085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8" name="Google Shape;278;p3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7"/>
          <p:cNvSpPr txBox="1"/>
          <p:nvPr>
            <p:ph idx="1" type="subTitle"/>
          </p:nvPr>
        </p:nvSpPr>
        <p:spPr>
          <a:xfrm>
            <a:off x="5167048" y="12308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2" type="subTitle"/>
          </p:nvPr>
        </p:nvSpPr>
        <p:spPr>
          <a:xfrm>
            <a:off x="5167050" y="16544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3" type="subTitle"/>
          </p:nvPr>
        </p:nvSpPr>
        <p:spPr>
          <a:xfrm>
            <a:off x="5167048" y="22304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4" type="subTitle"/>
          </p:nvPr>
        </p:nvSpPr>
        <p:spPr>
          <a:xfrm>
            <a:off x="5167050" y="26540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5" type="subTitle"/>
          </p:nvPr>
        </p:nvSpPr>
        <p:spPr>
          <a:xfrm>
            <a:off x="5167048" y="32300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6" type="subTitle"/>
          </p:nvPr>
        </p:nvSpPr>
        <p:spPr>
          <a:xfrm>
            <a:off x="5167050" y="36536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24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>
            <a:off x="1432679" y="2711150"/>
            <a:ext cx="6288000" cy="5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428793" y="3652850"/>
            <a:ext cx="62961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9" name="Google Shape;289;p38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8"/>
          <p:cNvSpPr txBox="1"/>
          <p:nvPr>
            <p:ph idx="1" type="subTitle"/>
          </p:nvPr>
        </p:nvSpPr>
        <p:spPr>
          <a:xfrm>
            <a:off x="2517010" y="2118359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2" type="subTitle"/>
          </p:nvPr>
        </p:nvSpPr>
        <p:spPr>
          <a:xfrm>
            <a:off x="2517012" y="2694356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3" type="subTitle"/>
          </p:nvPr>
        </p:nvSpPr>
        <p:spPr>
          <a:xfrm>
            <a:off x="2517010" y="3079105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4" type="subTitle"/>
          </p:nvPr>
        </p:nvSpPr>
        <p:spPr>
          <a:xfrm>
            <a:off x="2517012" y="3636052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8"/>
          <p:cNvSpPr/>
          <p:nvPr/>
        </p:nvSpPr>
        <p:spPr>
          <a:xfrm>
            <a:off x="1428746" y="1701750"/>
            <a:ext cx="62961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95" name="Google Shape;295;p38"/>
          <p:cNvSpPr txBox="1"/>
          <p:nvPr>
            <p:ph idx="5" type="subTitle"/>
          </p:nvPr>
        </p:nvSpPr>
        <p:spPr>
          <a:xfrm>
            <a:off x="2516976" y="1119500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6" type="subTitle"/>
          </p:nvPr>
        </p:nvSpPr>
        <p:spPr>
          <a:xfrm>
            <a:off x="2516978" y="1828847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 rot="5400000">
            <a:off x="-785901" y="733690"/>
            <a:ext cx="5178317" cy="3729287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00" name="Google Shape;300;p39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9"/>
          <p:cNvSpPr/>
          <p:nvPr/>
        </p:nvSpPr>
        <p:spPr>
          <a:xfrm>
            <a:off x="713500" y="2526700"/>
            <a:ext cx="7716990" cy="176390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886968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2" type="subTitle"/>
          </p:nvPr>
        </p:nvSpPr>
        <p:spPr>
          <a:xfrm>
            <a:off x="941825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39"/>
          <p:cNvSpPr txBox="1"/>
          <p:nvPr>
            <p:ph idx="3" type="subTitle"/>
          </p:nvPr>
        </p:nvSpPr>
        <p:spPr>
          <a:xfrm>
            <a:off x="2770632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2825489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5" type="subTitle"/>
          </p:nvPr>
        </p:nvSpPr>
        <p:spPr>
          <a:xfrm>
            <a:off x="4663440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6" type="subTitle"/>
          </p:nvPr>
        </p:nvSpPr>
        <p:spPr>
          <a:xfrm>
            <a:off x="4718297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7" type="subTitle"/>
          </p:nvPr>
        </p:nvSpPr>
        <p:spPr>
          <a:xfrm>
            <a:off x="6547104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8" type="subTitle"/>
          </p:nvPr>
        </p:nvSpPr>
        <p:spPr>
          <a:xfrm>
            <a:off x="6601961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1508000" y="3302725"/>
            <a:ext cx="61587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2604500" y="1455175"/>
            <a:ext cx="39657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4" name="Google Shape;314;p4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>
            <p:ph idx="1" type="subTitle"/>
          </p:nvPr>
        </p:nvSpPr>
        <p:spPr>
          <a:xfrm>
            <a:off x="2715913" y="1356938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40"/>
          <p:cNvSpPr txBox="1"/>
          <p:nvPr>
            <p:ph idx="2" type="subTitle"/>
          </p:nvPr>
        </p:nvSpPr>
        <p:spPr>
          <a:xfrm>
            <a:off x="2770777" y="2070170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7" name="Google Shape;317;p40"/>
          <p:cNvSpPr txBox="1"/>
          <p:nvPr>
            <p:ph idx="3" type="subTitle"/>
          </p:nvPr>
        </p:nvSpPr>
        <p:spPr>
          <a:xfrm>
            <a:off x="4942438" y="1379663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40"/>
          <p:cNvSpPr txBox="1"/>
          <p:nvPr>
            <p:ph idx="4" type="subTitle"/>
          </p:nvPr>
        </p:nvSpPr>
        <p:spPr>
          <a:xfrm>
            <a:off x="4997302" y="2092895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9" name="Google Shape;319;p40"/>
          <p:cNvSpPr txBox="1"/>
          <p:nvPr>
            <p:ph idx="5" type="subTitle"/>
          </p:nvPr>
        </p:nvSpPr>
        <p:spPr>
          <a:xfrm>
            <a:off x="1600200" y="323100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1655064" y="394423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0"/>
          <p:cNvSpPr txBox="1"/>
          <p:nvPr>
            <p:ph idx="7" type="subTitle"/>
          </p:nvPr>
        </p:nvSpPr>
        <p:spPr>
          <a:xfrm>
            <a:off x="3826725" y="32172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3881589" y="39305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9" type="subTitle"/>
          </p:nvPr>
        </p:nvSpPr>
        <p:spPr>
          <a:xfrm>
            <a:off x="6053250" y="31956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13" type="subTitle"/>
          </p:nvPr>
        </p:nvSpPr>
        <p:spPr>
          <a:xfrm>
            <a:off x="6108114" y="39089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363200" y="3462000"/>
            <a:ext cx="25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220827" y="3462000"/>
            <a:ext cx="25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>
            <a:off x="5970538" y="3302725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1508000" y="3302725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3739263" y="1436950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5970538" y="1436950"/>
            <a:ext cx="16653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3739263" y="3302725"/>
            <a:ext cx="1665300" cy="131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1508000" y="1436950"/>
            <a:ext cx="16653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3" name="Google Shape;333;p4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 txBox="1"/>
          <p:nvPr>
            <p:ph idx="1" type="subTitle"/>
          </p:nvPr>
        </p:nvSpPr>
        <p:spPr>
          <a:xfrm>
            <a:off x="1600200" y="132803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2" type="subTitle"/>
          </p:nvPr>
        </p:nvSpPr>
        <p:spPr>
          <a:xfrm>
            <a:off x="1655064" y="204126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3" type="subTitle"/>
          </p:nvPr>
        </p:nvSpPr>
        <p:spPr>
          <a:xfrm>
            <a:off x="3826725" y="13507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4" type="subTitle"/>
          </p:nvPr>
        </p:nvSpPr>
        <p:spPr>
          <a:xfrm>
            <a:off x="3881589" y="20639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5" type="subTitle"/>
          </p:nvPr>
        </p:nvSpPr>
        <p:spPr>
          <a:xfrm>
            <a:off x="6053250" y="13507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6" type="subTitle"/>
          </p:nvPr>
        </p:nvSpPr>
        <p:spPr>
          <a:xfrm>
            <a:off x="6108114" y="20639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7" type="subTitle"/>
          </p:nvPr>
        </p:nvSpPr>
        <p:spPr>
          <a:xfrm>
            <a:off x="1600200" y="32088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8" type="subTitle"/>
          </p:nvPr>
        </p:nvSpPr>
        <p:spPr>
          <a:xfrm>
            <a:off x="1655064" y="39221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9" type="subTitle"/>
          </p:nvPr>
        </p:nvSpPr>
        <p:spPr>
          <a:xfrm>
            <a:off x="3826725" y="31951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13" type="subTitle"/>
          </p:nvPr>
        </p:nvSpPr>
        <p:spPr>
          <a:xfrm>
            <a:off x="3881589" y="39083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14" type="subTitle"/>
          </p:nvPr>
        </p:nvSpPr>
        <p:spPr>
          <a:xfrm>
            <a:off x="6053250" y="31735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1"/>
          <p:cNvSpPr txBox="1"/>
          <p:nvPr>
            <p:ph idx="15" type="subTitle"/>
          </p:nvPr>
        </p:nvSpPr>
        <p:spPr>
          <a:xfrm>
            <a:off x="6108114" y="38867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48" name="Google Shape;348;p4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713225" y="10546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0" name="Google Shape;350;p42"/>
          <p:cNvSpPr txBox="1"/>
          <p:nvPr>
            <p:ph idx="2" type="subTitle"/>
          </p:nvPr>
        </p:nvSpPr>
        <p:spPr>
          <a:xfrm>
            <a:off x="713074" y="14980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42"/>
          <p:cNvSpPr txBox="1"/>
          <p:nvPr>
            <p:ph idx="3" type="subTitle"/>
          </p:nvPr>
        </p:nvSpPr>
        <p:spPr>
          <a:xfrm>
            <a:off x="713225" y="21907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42"/>
          <p:cNvSpPr txBox="1"/>
          <p:nvPr>
            <p:ph idx="4" type="subTitle"/>
          </p:nvPr>
        </p:nvSpPr>
        <p:spPr>
          <a:xfrm>
            <a:off x="713074" y="26342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42"/>
          <p:cNvSpPr txBox="1"/>
          <p:nvPr>
            <p:ph idx="5" type="subTitle"/>
          </p:nvPr>
        </p:nvSpPr>
        <p:spPr>
          <a:xfrm>
            <a:off x="713225" y="33269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42"/>
          <p:cNvSpPr txBox="1"/>
          <p:nvPr>
            <p:ph idx="6" type="subTitle"/>
          </p:nvPr>
        </p:nvSpPr>
        <p:spPr>
          <a:xfrm>
            <a:off x="713074" y="37703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5" name="Google Shape;355;p42"/>
          <p:cNvSpPr txBox="1"/>
          <p:nvPr>
            <p:ph idx="7" type="subTitle"/>
          </p:nvPr>
        </p:nvSpPr>
        <p:spPr>
          <a:xfrm>
            <a:off x="6053275" y="10546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6" name="Google Shape;356;p42"/>
          <p:cNvSpPr txBox="1"/>
          <p:nvPr>
            <p:ph idx="8" type="subTitle"/>
          </p:nvPr>
        </p:nvSpPr>
        <p:spPr>
          <a:xfrm>
            <a:off x="6053275" y="14980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7" name="Google Shape;357;p42"/>
          <p:cNvSpPr txBox="1"/>
          <p:nvPr>
            <p:ph idx="9" type="subTitle"/>
          </p:nvPr>
        </p:nvSpPr>
        <p:spPr>
          <a:xfrm>
            <a:off x="6053275" y="21907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8" name="Google Shape;358;p42"/>
          <p:cNvSpPr txBox="1"/>
          <p:nvPr>
            <p:ph idx="13" type="subTitle"/>
          </p:nvPr>
        </p:nvSpPr>
        <p:spPr>
          <a:xfrm>
            <a:off x="6053275" y="26342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9" name="Google Shape;359;p42"/>
          <p:cNvSpPr txBox="1"/>
          <p:nvPr>
            <p:ph idx="14" type="subTitle"/>
          </p:nvPr>
        </p:nvSpPr>
        <p:spPr>
          <a:xfrm>
            <a:off x="6053275" y="33269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2"/>
          <p:cNvSpPr txBox="1"/>
          <p:nvPr>
            <p:ph idx="15" type="subTitle"/>
          </p:nvPr>
        </p:nvSpPr>
        <p:spPr>
          <a:xfrm>
            <a:off x="6053275" y="37703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/>
          <p:nvPr/>
        </p:nvSpPr>
        <p:spPr>
          <a:xfrm>
            <a:off x="4633025" y="3765325"/>
            <a:ext cx="3594900" cy="89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759150" y="3042775"/>
            <a:ext cx="3594900" cy="11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1878200" y="1398300"/>
            <a:ext cx="5387400" cy="138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4829526" y="3929900"/>
            <a:ext cx="320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43"/>
          <p:cNvSpPr txBox="1"/>
          <p:nvPr>
            <p:ph hasCustomPrompt="1" type="title"/>
          </p:nvPr>
        </p:nvSpPr>
        <p:spPr>
          <a:xfrm>
            <a:off x="2633472" y="1892808"/>
            <a:ext cx="38679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43"/>
          <p:cNvSpPr txBox="1"/>
          <p:nvPr>
            <p:ph idx="1" type="subTitle"/>
          </p:nvPr>
        </p:nvSpPr>
        <p:spPr>
          <a:xfrm>
            <a:off x="5824728" y="2178225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hasCustomPrompt="1" idx="2" type="title"/>
          </p:nvPr>
        </p:nvSpPr>
        <p:spPr>
          <a:xfrm>
            <a:off x="762000" y="3471672"/>
            <a:ext cx="3291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43"/>
          <p:cNvSpPr txBox="1"/>
          <p:nvPr>
            <p:ph idx="3" type="subTitle"/>
          </p:nvPr>
        </p:nvSpPr>
        <p:spPr>
          <a:xfrm>
            <a:off x="3401568" y="3566160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0" name="Google Shape;370;p43"/>
          <p:cNvSpPr txBox="1"/>
          <p:nvPr>
            <p:ph hasCustomPrompt="1" idx="4" type="title"/>
          </p:nvPr>
        </p:nvSpPr>
        <p:spPr>
          <a:xfrm>
            <a:off x="4643950" y="3770600"/>
            <a:ext cx="35523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43"/>
          <p:cNvSpPr txBox="1"/>
          <p:nvPr>
            <p:ph idx="5" type="subTitle"/>
          </p:nvPr>
        </p:nvSpPr>
        <p:spPr>
          <a:xfrm>
            <a:off x="6958584" y="4194796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43"/>
          <p:cNvSpPr txBox="1"/>
          <p:nvPr>
            <p:ph idx="6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3" name="Google Shape;373;p4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3506300" y="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43200" y="987800"/>
            <a:ext cx="404700" cy="40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1426400" y="87537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377575" y="389682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4628200" y="405182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539500"/>
            <a:ext cx="61449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939500" y="1524000"/>
            <a:ext cx="3837000" cy="28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13224" y="1127500"/>
            <a:ext cx="38586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1039875" y="1665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helancet.com/journals/lancet/article/PIIS0140-6736%2813%2961752-3/fulltext" TargetMode="External"/><Relationship Id="rId4" Type="http://schemas.openxmlformats.org/officeDocument/2006/relationships/hyperlink" Target="https://web.archive.org/web/20170710153926/http://www.framinghamheartstudy.org/about-fhs/research-milestones.php" TargetMode="External"/><Relationship Id="rId5" Type="http://schemas.openxmlformats.org/officeDocument/2006/relationships/hyperlink" Target="https://machinelearningmastery.com/a-tour-of-machine-learning-algorithms/" TargetMode="External"/><Relationship Id="rId6" Type="http://schemas.openxmlformats.org/officeDocument/2006/relationships/hyperlink" Target="https://scikit-learn.org/stable/modules/classes.html#module-sklearn.metrics" TargetMode="External"/><Relationship Id="rId7" Type="http://schemas.openxmlformats.org/officeDocument/2006/relationships/hyperlink" Target="https://towardsdatascience.com/cross-validation-430d9a5fee2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JEJansson/Springboard_Projects/tree/master/Predicting%20Cardivascular%20Heart%20Disease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hristofel04/cardiovascular-study-dataset-predict-heart-dise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ctrTitle"/>
          </p:nvPr>
        </p:nvSpPr>
        <p:spPr>
          <a:xfrm>
            <a:off x="4703799" y="1837950"/>
            <a:ext cx="38916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Cardiovascular Heart Disease</a:t>
            </a:r>
            <a:endParaRPr/>
          </a:p>
        </p:txBody>
      </p:sp>
      <p:sp>
        <p:nvSpPr>
          <p:cNvPr id="379" name="Google Shape;379;p44"/>
          <p:cNvSpPr txBox="1"/>
          <p:nvPr>
            <p:ph idx="1" type="subTitle"/>
          </p:nvPr>
        </p:nvSpPr>
        <p:spPr>
          <a:xfrm>
            <a:off x="6483096" y="3346704"/>
            <a:ext cx="2112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 Jansson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6, 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Report</a:t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3">
            <a:alphaModFix/>
          </a:blip>
          <a:srcRect b="17878" l="9110" r="9110" t="5715"/>
          <a:stretch/>
        </p:blipFill>
        <p:spPr>
          <a:xfrm>
            <a:off x="248200" y="857250"/>
            <a:ext cx="4815629" cy="382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Models were built and Tested For Accuracy</a:t>
            </a:r>
            <a:endParaRPr/>
          </a:p>
        </p:txBody>
      </p:sp>
      <p:sp>
        <p:nvSpPr>
          <p:cNvPr id="454" name="Google Shape;454;p53"/>
          <p:cNvSpPr txBox="1"/>
          <p:nvPr/>
        </p:nvSpPr>
        <p:spPr>
          <a:xfrm>
            <a:off x="332400" y="1180300"/>
            <a:ext cx="847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was determined by comparing correct predictions and incorrect predictions.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Models were built using 2 methods: (1) using all patient data and (2) using patient data without prevalence of stroke and if a patient smokes or not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Model efficacy was determined by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(1) Least number of patients at risk incorrectly categorized, and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(2) Least number patients not at risk incorrectly categorized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(3) Correctly categorized patients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00" y="1180300"/>
            <a:ext cx="5815200" cy="33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Use</a:t>
            </a:r>
            <a:endParaRPr/>
          </a:p>
        </p:txBody>
      </p:sp>
      <p:sp>
        <p:nvSpPr>
          <p:cNvPr id="462" name="Google Shape;462;p54"/>
          <p:cNvSpPr txBox="1"/>
          <p:nvPr/>
        </p:nvSpPr>
        <p:spPr>
          <a:xfrm>
            <a:off x="332400" y="1180300"/>
            <a:ext cx="847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3" name="Google Shape;463;p54"/>
          <p:cNvCxnSpPr/>
          <p:nvPr/>
        </p:nvCxnSpPr>
        <p:spPr>
          <a:xfrm flipH="1">
            <a:off x="6496425" y="1825450"/>
            <a:ext cx="1310100" cy="547800"/>
          </a:xfrm>
          <a:prstGeom prst="straightConnector1">
            <a:avLst/>
          </a:prstGeom>
          <a:noFill/>
          <a:ln cap="flat" cmpd="sng" w="76200">
            <a:solidFill>
              <a:srgbClr val="29128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4" name="Google Shape;464;p54"/>
          <p:cNvCxnSpPr/>
          <p:nvPr/>
        </p:nvCxnSpPr>
        <p:spPr>
          <a:xfrm flipH="1" rot="10800000">
            <a:off x="1492575" y="3490000"/>
            <a:ext cx="1771800" cy="805200"/>
          </a:xfrm>
          <a:prstGeom prst="straightConnector1">
            <a:avLst/>
          </a:prstGeom>
          <a:noFill/>
          <a:ln cap="flat" cmpd="sng" w="76200">
            <a:solidFill>
              <a:srgbClr val="29128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5" name="Google Shape;465;p54"/>
          <p:cNvSpPr txBox="1"/>
          <p:nvPr/>
        </p:nvSpPr>
        <p:spPr>
          <a:xfrm>
            <a:off x="7258900" y="1011100"/>
            <a:ext cx="144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Most important metric!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54"/>
          <p:cNvSpPr txBox="1"/>
          <p:nvPr/>
        </p:nvSpPr>
        <p:spPr>
          <a:xfrm>
            <a:off x="98725" y="3772825"/>
            <a:ext cx="144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2nd m</a:t>
            </a: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ost important metric! 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5" y="1238250"/>
            <a:ext cx="4935949" cy="29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5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Use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332400" y="1180300"/>
            <a:ext cx="847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55"/>
          <p:cNvSpPr/>
          <p:nvPr/>
        </p:nvSpPr>
        <p:spPr>
          <a:xfrm>
            <a:off x="1846900" y="1933000"/>
            <a:ext cx="429516" cy="48324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"/>
          <p:cNvSpPr/>
          <p:nvPr/>
        </p:nvSpPr>
        <p:spPr>
          <a:xfrm>
            <a:off x="5498613" y="1585950"/>
            <a:ext cx="429516" cy="48324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"/>
          <p:cNvSpPr/>
          <p:nvPr/>
        </p:nvSpPr>
        <p:spPr>
          <a:xfrm>
            <a:off x="3823463" y="2008200"/>
            <a:ext cx="429516" cy="332856"/>
          </a:xfrm>
          <a:prstGeom prst="cloud">
            <a:avLst/>
          </a:prstGeom>
          <a:solidFill>
            <a:srgbClr val="657A8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"/>
          <p:cNvSpPr/>
          <p:nvPr/>
        </p:nvSpPr>
        <p:spPr>
          <a:xfrm>
            <a:off x="1846900" y="3022300"/>
            <a:ext cx="429516" cy="332856"/>
          </a:xfrm>
          <a:prstGeom prst="cloud">
            <a:avLst/>
          </a:prstGeom>
          <a:solidFill>
            <a:srgbClr val="657A8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5"/>
          <p:cNvSpPr/>
          <p:nvPr/>
        </p:nvSpPr>
        <p:spPr>
          <a:xfrm>
            <a:off x="5498613" y="3297438"/>
            <a:ext cx="429516" cy="332856"/>
          </a:xfrm>
          <a:prstGeom prst="cloud">
            <a:avLst/>
          </a:prstGeom>
          <a:solidFill>
            <a:srgbClr val="657A8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5"/>
          <p:cNvSpPr txBox="1"/>
          <p:nvPr/>
        </p:nvSpPr>
        <p:spPr>
          <a:xfrm>
            <a:off x="5993325" y="1320825"/>
            <a:ext cx="2715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AutoNum type="arabicParenR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 these patients for immediate lifestyle change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AutoNum type="arabicParenR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Consider additional measures as patient is AT RISK </a:t>
            </a: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55"/>
          <p:cNvSpPr txBox="1"/>
          <p:nvPr/>
        </p:nvSpPr>
        <p:spPr>
          <a:xfrm>
            <a:off x="5993325" y="3071325"/>
            <a:ext cx="271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AutoNum type="arabicParenR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 these patients for immediate lifestyle change-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" y="1011163"/>
            <a:ext cx="8792101" cy="3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Results</a:t>
            </a:r>
            <a:endParaRPr/>
          </a:p>
        </p:txBody>
      </p:sp>
      <p:sp>
        <p:nvSpPr>
          <p:cNvPr id="488" name="Google Shape;488;p56"/>
          <p:cNvSpPr txBox="1"/>
          <p:nvPr/>
        </p:nvSpPr>
        <p:spPr>
          <a:xfrm>
            <a:off x="5869450" y="2842050"/>
            <a:ext cx="3052200" cy="22011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9128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1287"/>
                </a:solidFill>
                <a:latin typeface="Anaheim"/>
                <a:ea typeface="Anaheim"/>
                <a:cs typeface="Anaheim"/>
                <a:sym typeface="Anaheim"/>
              </a:rPr>
              <a:t>Best Model</a:t>
            </a:r>
            <a:endParaRPr b="1" sz="1500">
              <a:solidFill>
                <a:srgbClr val="29128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 from Analysis</a:t>
            </a:r>
            <a:endParaRPr/>
          </a:p>
        </p:txBody>
      </p:sp>
      <p:sp>
        <p:nvSpPr>
          <p:cNvPr id="495" name="Google Shape;495;p57"/>
          <p:cNvSpPr txBox="1"/>
          <p:nvPr/>
        </p:nvSpPr>
        <p:spPr>
          <a:xfrm>
            <a:off x="332400" y="1730550"/>
            <a:ext cx="847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Best model accuracy was achieved by removing prevalence of stroke and whether or not patient smokes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Accuracy of categorizations is ~85.5%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Recommendations for patient treatment based upon final categorization in resulting matrix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idx="1" type="body"/>
          </p:nvPr>
        </p:nvSpPr>
        <p:spPr>
          <a:xfrm>
            <a:off x="727225" y="1537575"/>
            <a:ext cx="7698300" cy="27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[ 1 ]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https://www.thelancet.com/journals/lancet/article/PIIS0140-6736%2813%2961752-3/fulltext</a:t>
            </a:r>
            <a:endParaRPr b="1" sz="1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[ 2 ] 	</a:t>
            </a:r>
            <a:r>
              <a:rPr lang="en" sz="10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https://web.archive.org/web/20170710152157/https://www.framinghamheartstudy.org/index.php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[ 3 ]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https://machinelearningmastery.com/a-tour-of-machine-learning-algorithms/</a:t>
            </a:r>
            <a:endParaRPr sz="1100"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[ 4 ] 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https://scikit-learn.org/stable/modules/classes.html#module-sklearn.metrics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[ 5 ]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https://towardsdatascience.com/cross-validation-430d9a5fee22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idx="1" type="body"/>
          </p:nvPr>
        </p:nvSpPr>
        <p:spPr>
          <a:xfrm>
            <a:off x="2226488" y="1854900"/>
            <a:ext cx="45873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caitlinjejansson@gmail.com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https://github.com/CJEJansson/Springboard_Projects/Predicting_CHD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08" name="Google Shape;508;p59"/>
          <p:cNvSpPr/>
          <p:nvPr/>
        </p:nvSpPr>
        <p:spPr>
          <a:xfrm>
            <a:off x="4836427" y="3106804"/>
            <a:ext cx="214638" cy="204980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9"/>
          <p:cNvSpPr/>
          <p:nvPr/>
        </p:nvSpPr>
        <p:spPr>
          <a:xfrm>
            <a:off x="4400863" y="3164015"/>
            <a:ext cx="238540" cy="16456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9"/>
          <p:cNvSpPr/>
          <p:nvPr/>
        </p:nvSpPr>
        <p:spPr>
          <a:xfrm>
            <a:off x="4092934" y="3090022"/>
            <a:ext cx="110924" cy="238540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19445" l="14081" r="19149" t="19445"/>
          <a:stretch/>
        </p:blipFill>
        <p:spPr>
          <a:xfrm flipH="1">
            <a:off x="267700" y="3220663"/>
            <a:ext cx="2205429" cy="171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0"/>
          <p:cNvSpPr txBox="1"/>
          <p:nvPr>
            <p:ph type="title"/>
          </p:nvPr>
        </p:nvSpPr>
        <p:spPr>
          <a:xfrm>
            <a:off x="713225" y="539500"/>
            <a:ext cx="82851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Exploratory Data Analysis and Statistics</a:t>
            </a:r>
            <a:endParaRPr sz="3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DATASET BY FEATURE</a:t>
            </a:r>
            <a:endParaRPr/>
          </a:p>
        </p:txBody>
      </p:sp>
      <p:sp>
        <p:nvSpPr>
          <p:cNvPr id="522" name="Google Shape;522;p61"/>
          <p:cNvSpPr txBox="1"/>
          <p:nvPr/>
        </p:nvSpPr>
        <p:spPr>
          <a:xfrm>
            <a:off x="559550" y="1086800"/>
            <a:ext cx="8274900" cy="3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3" name="Google Shape;5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0" y="1171575"/>
            <a:ext cx="78009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STATISTICAL ANALYSIS BY FEATURE</a:t>
            </a:r>
            <a:endParaRPr/>
          </a:p>
        </p:txBody>
      </p:sp>
      <p:sp>
        <p:nvSpPr>
          <p:cNvPr id="529" name="Google Shape;529;p62"/>
          <p:cNvSpPr txBox="1"/>
          <p:nvPr/>
        </p:nvSpPr>
        <p:spPr>
          <a:xfrm>
            <a:off x="462700" y="1237450"/>
            <a:ext cx="81996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30" name="Google Shape;5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933450"/>
            <a:ext cx="65436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7622000" y="35110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8014325" y="3175150"/>
            <a:ext cx="54425" cy="5587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5"/>
          <p:cNvGrpSpPr/>
          <p:nvPr/>
        </p:nvGrpSpPr>
        <p:grpSpPr>
          <a:xfrm>
            <a:off x="7712674" y="3966952"/>
            <a:ext cx="1089282" cy="950686"/>
            <a:chOff x="7955145" y="2019192"/>
            <a:chExt cx="365176" cy="271013"/>
          </a:xfrm>
        </p:grpSpPr>
        <p:sp>
          <p:nvSpPr>
            <p:cNvPr id="389" name="Google Shape;389;p45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45"/>
          <p:cNvSpPr txBox="1"/>
          <p:nvPr/>
        </p:nvSpPr>
        <p:spPr>
          <a:xfrm>
            <a:off x="269000" y="1108325"/>
            <a:ext cx="8695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Dataset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Results of Data Analysis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Machine Learning Results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Conclusions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References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Thanks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Appendix  - Additional Figures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lphaL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Figures and Graphs from Data Analysis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lphaL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Figures and graphs from Machine Learning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 Distributions by Feature vs Risk of Developing CHD</a:t>
            </a:r>
            <a:endParaRPr/>
          </a:p>
        </p:txBody>
      </p:sp>
      <p:pic>
        <p:nvPicPr>
          <p:cNvPr id="536" name="Google Shape;5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0" y="899741"/>
            <a:ext cx="6823462" cy="40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Correlation Heatmap</a:t>
            </a:r>
            <a:endParaRPr/>
          </a:p>
        </p:txBody>
      </p:sp>
      <p:pic>
        <p:nvPicPr>
          <p:cNvPr id="542" name="Google Shape;5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920191"/>
            <a:ext cx="7124096" cy="407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</a:t>
            </a:r>
            <a:r>
              <a:rPr lang="en">
                <a:solidFill>
                  <a:srgbClr val="9FC5E8"/>
                </a:solidFill>
              </a:rPr>
              <a:t>Smoking and CHD</a:t>
            </a:r>
            <a:r>
              <a:rPr lang="en"/>
              <a:t> </a:t>
            </a:r>
            <a:endParaRPr/>
          </a:p>
        </p:txBody>
      </p:sp>
      <p:pic>
        <p:nvPicPr>
          <p:cNvPr id="548" name="Google Shape;5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1094029"/>
            <a:ext cx="3866527" cy="35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24" y="1094029"/>
            <a:ext cx="3766325" cy="35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55" name="Google Shape;55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50" y="1288332"/>
            <a:ext cx="4942300" cy="32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GENDER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61" name="Google Shape;56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63" y="1053152"/>
            <a:ext cx="6954425" cy="39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BMI, GENDER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67" name="Google Shape;5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75" y="981551"/>
            <a:ext cx="6898625" cy="39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BLOOD PRESSURE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73" name="Google Shape;5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308778"/>
            <a:ext cx="8046799" cy="3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DIABETES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79" name="Google Shape;57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13" y="1094026"/>
            <a:ext cx="6701524" cy="38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HYPERTENSION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85" name="Google Shape;58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25" y="1011225"/>
            <a:ext cx="7007900" cy="39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STROKE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91" name="Google Shape;5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25" y="961101"/>
            <a:ext cx="6916549" cy="39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/>
          <p:nvPr/>
        </p:nvSpPr>
        <p:spPr>
          <a:xfrm rot="-5400000">
            <a:off x="432250" y="1020450"/>
            <a:ext cx="3583200" cy="384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430425" y="1323525"/>
            <a:ext cx="34452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Cardiovascular heart disease (CHD) is the leading cause of death annually worldwide.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Cardiovascular diseases can be managed if caught early and simple lifestyle changes are made. 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The intent of this project is to explore a set of data for patients measuring known factors for heart disease to: 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Develop a machine learning model to predict risk of developing heart disease within the next ten years.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Develop insights regarding CHD by exploring patient data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Make recommendations for a patient reeducation program to reduce risk of developing CHD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 rotWithShape="1">
          <a:blip r:embed="rId3">
            <a:alphaModFix/>
          </a:blip>
          <a:srcRect b="9501" l="8533" r="8533" t="9501"/>
          <a:stretch/>
        </p:blipFill>
        <p:spPr>
          <a:xfrm>
            <a:off x="4376125" y="1196825"/>
            <a:ext cx="4135679" cy="343262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/>
          <p:nvPr/>
        </p:nvSpPr>
        <p:spPr>
          <a:xfrm>
            <a:off x="8615825" y="4088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7535575" y="797175"/>
            <a:ext cx="152675" cy="152700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7665375" y="677875"/>
            <a:ext cx="54425" cy="5587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4648200" y="30640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08" name="Google Shape;408;p46"/>
          <p:cNvSpPr/>
          <p:nvPr/>
        </p:nvSpPr>
        <p:spPr>
          <a:xfrm>
            <a:off x="701300" y="3326149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701300" y="4301999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701300" y="3814074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type="title"/>
          </p:nvPr>
        </p:nvSpPr>
        <p:spPr>
          <a:xfrm>
            <a:off x="713225" y="539500"/>
            <a:ext cx="82638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B: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Machine Learning</a:t>
            </a:r>
            <a:endParaRPr sz="3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GBM Feature Selection</a:t>
            </a:r>
            <a:endParaRPr/>
          </a:p>
        </p:txBody>
      </p:sp>
      <p:pic>
        <p:nvPicPr>
          <p:cNvPr id="602" name="Google Shape;6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361" y="1144950"/>
            <a:ext cx="6823225" cy="38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Accuracy Scores</a:t>
            </a:r>
            <a:endParaRPr/>
          </a:p>
        </p:txBody>
      </p:sp>
      <p:pic>
        <p:nvPicPr>
          <p:cNvPr id="608" name="Google Shape;60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63816"/>
            <a:ext cx="8839200" cy="298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</a:t>
            </a:r>
            <a:endParaRPr/>
          </a:p>
        </p:txBody>
      </p:sp>
      <p:pic>
        <p:nvPicPr>
          <p:cNvPr id="614" name="Google Shape;6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5" y="1113966"/>
            <a:ext cx="8839201" cy="291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r>
              <a:rPr lang="en"/>
              <a:t> Scores</a:t>
            </a:r>
            <a:endParaRPr/>
          </a:p>
        </p:txBody>
      </p:sp>
      <p:pic>
        <p:nvPicPr>
          <p:cNvPr id="620" name="Google Shape;62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92666"/>
            <a:ext cx="8839201" cy="298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8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7085"/>
                </a:solidFill>
              </a:rPr>
              <a:t>All Models, All Features</a:t>
            </a:r>
            <a:endParaRPr>
              <a:solidFill>
                <a:srgbClr val="5A7085"/>
              </a:solidFill>
            </a:endParaRPr>
          </a:p>
        </p:txBody>
      </p:sp>
      <p:pic>
        <p:nvPicPr>
          <p:cNvPr id="626" name="Google Shape;626;p78"/>
          <p:cNvPicPr preferRelativeResize="0"/>
          <p:nvPr/>
        </p:nvPicPr>
        <p:blipFill rotWithShape="1">
          <a:blip r:embed="rId3">
            <a:alphaModFix/>
          </a:blip>
          <a:srcRect b="0" l="0" r="0" t="803"/>
          <a:stretch/>
        </p:blipFill>
        <p:spPr>
          <a:xfrm>
            <a:off x="3770400" y="138299"/>
            <a:ext cx="4938125" cy="486689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8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A8D"/>
                </a:solidFill>
              </a:rPr>
              <a:t>All Models,</a:t>
            </a:r>
            <a:endParaRPr>
              <a:solidFill>
                <a:srgbClr val="657A8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A8D"/>
                </a:solidFill>
              </a:rPr>
              <a:t>Reduced Features</a:t>
            </a:r>
            <a:endParaRPr>
              <a:solidFill>
                <a:srgbClr val="657A8D"/>
              </a:solidFill>
            </a:endParaRPr>
          </a:p>
        </p:txBody>
      </p:sp>
      <p:sp>
        <p:nvSpPr>
          <p:cNvPr id="633" name="Google Shape;633;p79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950" y="139440"/>
            <a:ext cx="4937760" cy="4864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7085"/>
                </a:solidFill>
              </a:rPr>
              <a:t>All models</a:t>
            </a:r>
            <a:endParaRPr>
              <a:solidFill>
                <a:srgbClr val="5A7085"/>
              </a:solidFill>
            </a:endParaRPr>
          </a:p>
        </p:txBody>
      </p:sp>
      <p:sp>
        <p:nvSpPr>
          <p:cNvPr id="640" name="Google Shape;640;p80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00" y="87927"/>
            <a:ext cx="5961200" cy="49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286325" y="1022575"/>
            <a:ext cx="85383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This dataset is a subset of the Framingham, MA heart study data set.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This data consists of a large group of initially “healthy” patients between the ages of 30-59 who were then tracked for 20 years to determine if they developed CHD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The subset of data utilized contains information on over 4,200 patients.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43% Male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50.5% Nonsmokers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ranging 32-70 years old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Data is 15% Patients At Risk and 85% patients with no risk of developing CHD in the next 10 years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Due to imbalance will have to use different </a:t>
            </a: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tactics</a:t>
            </a: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during model building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4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292650" y="4591325"/>
            <a:ext cx="85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Data Here: </a:t>
            </a:r>
            <a:r>
              <a:rPr lang="en" sz="1100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https://www.kaggle.com/christofel04/cardiovascular-study-dataset-predict-heart-disea</a:t>
            </a:r>
            <a:r>
              <a:rPr lang="en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INVESTIGATED</a:t>
            </a:r>
            <a:endParaRPr/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6033125" y="1174875"/>
            <a:ext cx="2743500" cy="3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Age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Education Level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Gender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Smoker vs Nonsmoker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# of cigarettes smoked daily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Prevalence of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Stroke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Hypertension</a:t>
            </a:r>
            <a:endParaRPr>
              <a:solidFill>
                <a:srgbClr val="F3F3F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>
                <a:solidFill>
                  <a:srgbClr val="F3F3F3"/>
                </a:solidFill>
              </a:rPr>
              <a:t>Diabetes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Cholesterol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Blood Pressure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BMI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Heart Rate</a:t>
            </a:r>
            <a:endParaRPr>
              <a:solidFill>
                <a:srgbClr val="F3F3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>
                <a:solidFill>
                  <a:srgbClr val="F3F3F3"/>
                </a:solidFill>
              </a:rPr>
              <a:t>Blood Sugar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" y="1174877"/>
            <a:ext cx="5633799" cy="33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</a:t>
            </a:r>
            <a:r>
              <a:rPr lang="en"/>
              <a:t>Data Analysis Results</a:t>
            </a:r>
            <a:endParaRPr/>
          </a:p>
        </p:txBody>
      </p:sp>
      <p:sp>
        <p:nvSpPr>
          <p:cNvPr id="430" name="Google Shape;430;p49"/>
          <p:cNvSpPr txBox="1"/>
          <p:nvPr/>
        </p:nvSpPr>
        <p:spPr>
          <a:xfrm>
            <a:off x="332375" y="1609800"/>
            <a:ext cx="8479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The risk of developing Cardiovascular Heart Disease increases with: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Smoking, the more a patient smokes the higher the risk.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Cholesterol, and higher cholesterol means higher risk.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Blood Pressure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Prevalence of Stroke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Prevalence of Hypertension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Diabetes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36" name="Google Shape;436;p50"/>
          <p:cNvSpPr txBox="1"/>
          <p:nvPr/>
        </p:nvSpPr>
        <p:spPr>
          <a:xfrm>
            <a:off x="332400" y="1443700"/>
            <a:ext cx="847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 groups at highest risk, to target with reeducation material include: </a:t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over 50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Males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who smoke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with diabetes and hypertension.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42" name="Google Shape;442;p51"/>
          <p:cNvSpPr txBox="1"/>
          <p:nvPr/>
        </p:nvSpPr>
        <p:spPr>
          <a:xfrm>
            <a:off x="332400" y="1494300"/>
            <a:ext cx="8479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Recommendations for reeducation material: </a:t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Managing diet and exercise to reduce blood pressure, manage blood sugar, and manage weight can reduce risk!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Cutting back on smoking can reduce risk: even if the patient only reduces consumption.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idx="2" type="subTitle"/>
          </p:nvPr>
        </p:nvSpPr>
        <p:spPr>
          <a:xfrm>
            <a:off x="3410712" y="2221992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nton"/>
                <a:ea typeface="Anton"/>
                <a:cs typeface="Anton"/>
                <a:sym typeface="Anton"/>
              </a:rPr>
              <a:t>In-Depth Analysis Results</a:t>
            </a:r>
            <a:endParaRPr sz="24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Style Disease XL by Slidesgo">
  <a:themeElements>
    <a:clrScheme name="Simple Light">
      <a:dk1>
        <a:srgbClr val="434343"/>
      </a:dk1>
      <a:lt1>
        <a:srgbClr val="FFFFFF"/>
      </a:lt1>
      <a:dk2>
        <a:srgbClr val="CB4343"/>
      </a:dk2>
      <a:lt2>
        <a:srgbClr val="F25151"/>
      </a:lt2>
      <a:accent1>
        <a:srgbClr val="F78484"/>
      </a:accent1>
      <a:accent2>
        <a:srgbClr val="FFD8D8"/>
      </a:accent2>
      <a:accent3>
        <a:srgbClr val="F78484"/>
      </a:accent3>
      <a:accent4>
        <a:srgbClr val="F25151"/>
      </a:accent4>
      <a:accent5>
        <a:srgbClr val="CB4343"/>
      </a:accent5>
      <a:accent6>
        <a:srgbClr val="EFEFE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