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embeddedFontLst>
    <p:embeddedFont>
      <p:font typeface="Anton"/>
      <p:regular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Anaheim"/>
      <p:regular r:id="rId48"/>
    </p:embeddedFont>
    <p:embeddedFont>
      <p:font typeface="Antic Slab"/>
      <p:regular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ProximaNova-regular.fntdata"/><Relationship Id="rId43" Type="http://schemas.openxmlformats.org/officeDocument/2006/relationships/font" Target="fonts/Anton-regular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Anaheim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AnticSlab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cf15803b5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cf15803b5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cf15803b5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cf15803b5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Overall model accuracy was determined using a combination of the confusion matrix results and the accuracy score (as a percentage).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cf15803b5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cf15803b5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Overall model accuracy was determined using a combination of the confusion matrix results and the accuracy score (as a percentage).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cf15803b5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cf15803b5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Top performing models in each category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15803b5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15803b5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cc5204c7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cc5204c7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b1a5395089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b1a5395089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b1a5395089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b1a5395089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ca5cf79ea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ca5cf79ea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ca5cf79ea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ca5cf79ea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1a538d76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1a538d76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ca5cf79ea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ca5cf79ea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ca5cf79ea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ca5cf79ea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ca5cf79ea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ca5cf79ea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cf15803b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cf15803b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cf15803b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cf15803b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cf15803b5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cf15803b5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cf15803b5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cf15803b5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cf15803b5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cf15803b5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f15803b5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f15803b5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f15803b5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f15803b5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b1a538d76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b1a538d76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cf15803b5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cf15803b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cf15803b5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cf15803b5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cf15803b5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cf15803b5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cf15803b5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cf15803b5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cf15803b5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cf15803b5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cf15803b5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cf15803b5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cf15803b5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cf15803b5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cf15803b5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cf15803b5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cf15803b5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cf15803b5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ca5cf79ea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ca5cf79ea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ca5cf79e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ca5cf79e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b1a5395089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b1a5395089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ca5cf79ea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ca5cf79ea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ca5cf79ea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ca5cf79ea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cf15803b5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cf15803b5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974336" y="1837944"/>
            <a:ext cx="3621000" cy="17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483096" y="3346704"/>
            <a:ext cx="21123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13159" y="2037239"/>
            <a:ext cx="5393903" cy="3604613"/>
          </a:xfrm>
          <a:custGeom>
            <a:rect b="b" l="l" r="r" t="t"/>
            <a:pathLst>
              <a:path extrusionOk="0" h="38441" w="53612">
                <a:moveTo>
                  <a:pt x="39043" y="3843"/>
                </a:moveTo>
                <a:cubicBezTo>
                  <a:pt x="40256" y="3843"/>
                  <a:pt x="41202" y="4963"/>
                  <a:pt x="40977" y="6167"/>
                </a:cubicBezTo>
                <a:cubicBezTo>
                  <a:pt x="40861" y="7023"/>
                  <a:pt x="40194" y="7690"/>
                  <a:pt x="39411" y="7806"/>
                </a:cubicBezTo>
                <a:cubicBezTo>
                  <a:pt x="39289" y="7828"/>
                  <a:pt x="39168" y="7838"/>
                  <a:pt x="39051" y="7838"/>
                </a:cubicBezTo>
                <a:cubicBezTo>
                  <a:pt x="37828" y="7838"/>
                  <a:pt x="36893" y="6718"/>
                  <a:pt x="37105" y="5514"/>
                </a:cubicBezTo>
                <a:cubicBezTo>
                  <a:pt x="37235" y="4658"/>
                  <a:pt x="37888" y="3991"/>
                  <a:pt x="38686" y="3875"/>
                </a:cubicBezTo>
                <a:cubicBezTo>
                  <a:pt x="38807" y="3853"/>
                  <a:pt x="38926" y="3843"/>
                  <a:pt x="39043" y="3843"/>
                </a:cubicBezTo>
                <a:close/>
                <a:moveTo>
                  <a:pt x="38299" y="0"/>
                </a:moveTo>
                <a:cubicBezTo>
                  <a:pt x="36202" y="0"/>
                  <a:pt x="34126" y="782"/>
                  <a:pt x="32579" y="2251"/>
                </a:cubicBezTo>
                <a:cubicBezTo>
                  <a:pt x="31970" y="2845"/>
                  <a:pt x="31187" y="3208"/>
                  <a:pt x="30215" y="3208"/>
                </a:cubicBezTo>
                <a:cubicBezTo>
                  <a:pt x="29736" y="3208"/>
                  <a:pt x="29257" y="3092"/>
                  <a:pt x="28822" y="2903"/>
                </a:cubicBezTo>
                <a:cubicBezTo>
                  <a:pt x="27607" y="2337"/>
                  <a:pt x="26320" y="2053"/>
                  <a:pt x="25050" y="2053"/>
                </a:cubicBezTo>
                <a:cubicBezTo>
                  <a:pt x="23228" y="2053"/>
                  <a:pt x="21441" y="2638"/>
                  <a:pt x="19945" y="3817"/>
                </a:cubicBezTo>
                <a:cubicBezTo>
                  <a:pt x="18437" y="5079"/>
                  <a:pt x="17102" y="6602"/>
                  <a:pt x="16014" y="8227"/>
                </a:cubicBezTo>
                <a:cubicBezTo>
                  <a:pt x="14201" y="11128"/>
                  <a:pt x="11605" y="13419"/>
                  <a:pt x="8457" y="14696"/>
                </a:cubicBezTo>
                <a:cubicBezTo>
                  <a:pt x="8225" y="14812"/>
                  <a:pt x="7978" y="14942"/>
                  <a:pt x="7790" y="15000"/>
                </a:cubicBezTo>
                <a:cubicBezTo>
                  <a:pt x="5861" y="15900"/>
                  <a:pt x="4657" y="17960"/>
                  <a:pt x="4889" y="20077"/>
                </a:cubicBezTo>
                <a:cubicBezTo>
                  <a:pt x="4961" y="20251"/>
                  <a:pt x="4961" y="20440"/>
                  <a:pt x="4889" y="20672"/>
                </a:cubicBezTo>
                <a:cubicBezTo>
                  <a:pt x="4773" y="21528"/>
                  <a:pt x="4106" y="22253"/>
                  <a:pt x="3206" y="22369"/>
                </a:cubicBezTo>
                <a:lnTo>
                  <a:pt x="3148" y="22369"/>
                </a:lnTo>
                <a:cubicBezTo>
                  <a:pt x="1393" y="22616"/>
                  <a:pt x="59" y="24066"/>
                  <a:pt x="1" y="25821"/>
                </a:cubicBezTo>
                <a:lnTo>
                  <a:pt x="1" y="25879"/>
                </a:lnTo>
                <a:cubicBezTo>
                  <a:pt x="1" y="32827"/>
                  <a:pt x="6949" y="38441"/>
                  <a:pt x="15536" y="38441"/>
                </a:cubicBezTo>
                <a:cubicBezTo>
                  <a:pt x="18611" y="38441"/>
                  <a:pt x="21512" y="37715"/>
                  <a:pt x="23934" y="36453"/>
                </a:cubicBezTo>
                <a:cubicBezTo>
                  <a:pt x="26404" y="35103"/>
                  <a:pt x="29139" y="34382"/>
                  <a:pt x="31903" y="34382"/>
                </a:cubicBezTo>
                <a:cubicBezTo>
                  <a:pt x="32109" y="34382"/>
                  <a:pt x="32315" y="34386"/>
                  <a:pt x="32521" y="34394"/>
                </a:cubicBezTo>
                <a:lnTo>
                  <a:pt x="33536" y="34394"/>
                </a:lnTo>
                <a:cubicBezTo>
                  <a:pt x="44604" y="34394"/>
                  <a:pt x="53611" y="26547"/>
                  <a:pt x="53611" y="16814"/>
                </a:cubicBezTo>
                <a:cubicBezTo>
                  <a:pt x="53611" y="9503"/>
                  <a:pt x="48535" y="3208"/>
                  <a:pt x="41282" y="553"/>
                </a:cubicBezTo>
                <a:cubicBezTo>
                  <a:pt x="40321" y="181"/>
                  <a:pt x="39307" y="0"/>
                  <a:pt x="382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422735" y="1453896"/>
            <a:ext cx="364912" cy="334665"/>
          </a:xfrm>
          <a:custGeom>
            <a:rect b="b" l="l" r="r" t="t"/>
            <a:pathLst>
              <a:path extrusionOk="0" h="3569" w="3627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54864" y="2159487"/>
            <a:ext cx="614425" cy="572747"/>
          </a:xfrm>
          <a:custGeom>
            <a:rect b="b" l="l" r="r" t="t"/>
            <a:pathLst>
              <a:path extrusionOk="0" h="6108" w="6107">
                <a:moveTo>
                  <a:pt x="3075" y="0"/>
                </a:moveTo>
                <a:cubicBezTo>
                  <a:pt x="1393" y="0"/>
                  <a:pt x="0" y="1335"/>
                  <a:pt x="0" y="3018"/>
                </a:cubicBezTo>
                <a:cubicBezTo>
                  <a:pt x="0" y="4715"/>
                  <a:pt x="1393" y="6107"/>
                  <a:pt x="3075" y="6107"/>
                </a:cubicBezTo>
                <a:cubicBezTo>
                  <a:pt x="4772" y="6107"/>
                  <a:pt x="6107" y="4715"/>
                  <a:pt x="6107" y="3018"/>
                </a:cubicBezTo>
                <a:cubicBezTo>
                  <a:pt x="6107" y="1335"/>
                  <a:pt x="4772" y="0"/>
                  <a:pt x="30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97771" y="2463142"/>
            <a:ext cx="219028" cy="209576"/>
          </a:xfrm>
          <a:custGeom>
            <a:rect b="b" l="l" r="r" t="t"/>
            <a:pathLst>
              <a:path extrusionOk="0" h="2235" w="2177">
                <a:moveTo>
                  <a:pt x="1089" y="0"/>
                </a:moveTo>
                <a:cubicBezTo>
                  <a:pt x="494" y="0"/>
                  <a:pt x="1" y="537"/>
                  <a:pt x="1" y="1146"/>
                </a:cubicBezTo>
                <a:cubicBezTo>
                  <a:pt x="1" y="1755"/>
                  <a:pt x="494" y="2234"/>
                  <a:pt x="1089" y="2234"/>
                </a:cubicBezTo>
                <a:cubicBezTo>
                  <a:pt x="1698" y="2234"/>
                  <a:pt x="2177" y="1755"/>
                  <a:pt x="2177" y="1146"/>
                </a:cubicBezTo>
                <a:cubicBezTo>
                  <a:pt x="2177" y="537"/>
                  <a:pt x="1698" y="0"/>
                  <a:pt x="10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4109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4570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 rot="10800000">
            <a:off x="104" y="85"/>
            <a:ext cx="4426672" cy="3188041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178571" y="3188125"/>
            <a:ext cx="107776" cy="106053"/>
          </a:xfrm>
          <a:custGeom>
            <a:rect b="b" l="l" r="r" t="t"/>
            <a:pathLst>
              <a:path extrusionOk="0" h="3569" w="3627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88279" y="3590867"/>
            <a:ext cx="64690" cy="66413"/>
          </a:xfrm>
          <a:custGeom>
            <a:rect b="b" l="l" r="r" t="t"/>
            <a:pathLst>
              <a:path extrusionOk="0" h="2235" w="2177">
                <a:moveTo>
                  <a:pt x="1089" y="0"/>
                </a:moveTo>
                <a:cubicBezTo>
                  <a:pt x="494" y="0"/>
                  <a:pt x="1" y="537"/>
                  <a:pt x="1" y="1146"/>
                </a:cubicBezTo>
                <a:cubicBezTo>
                  <a:pt x="1" y="1755"/>
                  <a:pt x="494" y="2234"/>
                  <a:pt x="1089" y="2234"/>
                </a:cubicBezTo>
                <a:cubicBezTo>
                  <a:pt x="1698" y="2234"/>
                  <a:pt x="2177" y="1755"/>
                  <a:pt x="2177" y="1146"/>
                </a:cubicBezTo>
                <a:cubicBezTo>
                  <a:pt x="2177" y="537"/>
                  <a:pt x="1698" y="0"/>
                  <a:pt x="10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2" type="title"/>
          </p:nvPr>
        </p:nvSpPr>
        <p:spPr>
          <a:xfrm>
            <a:off x="3346704" y="1658112"/>
            <a:ext cx="14355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225296" y="1581912"/>
            <a:ext cx="21213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3" type="subTitle"/>
          </p:nvPr>
        </p:nvSpPr>
        <p:spPr>
          <a:xfrm>
            <a:off x="1677100" y="2072400"/>
            <a:ext cx="1669500" cy="3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65" name="Google Shape;65;p13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3"/>
          <p:cNvSpPr txBox="1"/>
          <p:nvPr>
            <p:ph hasCustomPrompt="1" idx="4" type="title"/>
          </p:nvPr>
        </p:nvSpPr>
        <p:spPr>
          <a:xfrm>
            <a:off x="3346704" y="2759757"/>
            <a:ext cx="14355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5" type="subTitle"/>
          </p:nvPr>
        </p:nvSpPr>
        <p:spPr>
          <a:xfrm>
            <a:off x="1225296" y="2683557"/>
            <a:ext cx="21213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6" type="subTitle"/>
          </p:nvPr>
        </p:nvSpPr>
        <p:spPr>
          <a:xfrm>
            <a:off x="1677100" y="3186345"/>
            <a:ext cx="1669500" cy="3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7" type="title"/>
          </p:nvPr>
        </p:nvSpPr>
        <p:spPr>
          <a:xfrm>
            <a:off x="3346704" y="3935432"/>
            <a:ext cx="14355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8" type="subTitle"/>
          </p:nvPr>
        </p:nvSpPr>
        <p:spPr>
          <a:xfrm>
            <a:off x="1225296" y="3854236"/>
            <a:ext cx="21213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9" type="subTitle"/>
          </p:nvPr>
        </p:nvSpPr>
        <p:spPr>
          <a:xfrm>
            <a:off x="1677100" y="4357025"/>
            <a:ext cx="1669500" cy="3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13" type="title"/>
          </p:nvPr>
        </p:nvSpPr>
        <p:spPr>
          <a:xfrm>
            <a:off x="4782204" y="1651005"/>
            <a:ext cx="14355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4" type="subTitle"/>
          </p:nvPr>
        </p:nvSpPr>
        <p:spPr>
          <a:xfrm>
            <a:off x="5559552" y="1581912"/>
            <a:ext cx="21213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5" type="subTitle"/>
          </p:nvPr>
        </p:nvSpPr>
        <p:spPr>
          <a:xfrm>
            <a:off x="5559550" y="2072400"/>
            <a:ext cx="1654200" cy="3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16" type="title"/>
          </p:nvPr>
        </p:nvSpPr>
        <p:spPr>
          <a:xfrm>
            <a:off x="4782204" y="2758544"/>
            <a:ext cx="14355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17" type="subTitle"/>
          </p:nvPr>
        </p:nvSpPr>
        <p:spPr>
          <a:xfrm>
            <a:off x="5559552" y="2679192"/>
            <a:ext cx="21213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8" type="subTitle"/>
          </p:nvPr>
        </p:nvSpPr>
        <p:spPr>
          <a:xfrm>
            <a:off x="5559550" y="3182112"/>
            <a:ext cx="1654200" cy="3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19" type="title"/>
          </p:nvPr>
        </p:nvSpPr>
        <p:spPr>
          <a:xfrm>
            <a:off x="4782204" y="3935432"/>
            <a:ext cx="14355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20" type="subTitle"/>
          </p:nvPr>
        </p:nvSpPr>
        <p:spPr>
          <a:xfrm>
            <a:off x="5559552" y="3858768"/>
            <a:ext cx="21213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21" type="subTitle"/>
          </p:nvPr>
        </p:nvSpPr>
        <p:spPr>
          <a:xfrm>
            <a:off x="5559550" y="4352549"/>
            <a:ext cx="1654200" cy="3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28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83" name="Google Shape;83;p14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4"/>
          <p:cNvSpPr txBox="1"/>
          <p:nvPr/>
        </p:nvSpPr>
        <p:spPr>
          <a:xfrm>
            <a:off x="1798575" y="1606925"/>
            <a:ext cx="5555400" cy="2629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3F3F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2363099" y="1927349"/>
            <a:ext cx="4417800" cy="20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Slab Regular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Slab Regular"/>
              <a:buChar char="○"/>
              <a:defRPr sz="1200">
                <a:solidFill>
                  <a:schemeClr val="lt1"/>
                </a:solidFill>
              </a:defRPr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Slab Regular"/>
              <a:buChar char="■"/>
              <a:defRPr sz="1200">
                <a:solidFill>
                  <a:schemeClr val="lt1"/>
                </a:solidFill>
              </a:defRPr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Slab Regular"/>
              <a:buChar char="●"/>
              <a:defRPr sz="1200">
                <a:solidFill>
                  <a:schemeClr val="lt1"/>
                </a:solidFill>
              </a:defRPr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Slab Regular"/>
              <a:buChar char="○"/>
              <a:defRPr sz="1200">
                <a:solidFill>
                  <a:schemeClr val="lt1"/>
                </a:solidFill>
              </a:defRPr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Slab Regular"/>
              <a:buChar char="■"/>
              <a:defRPr sz="1200">
                <a:solidFill>
                  <a:schemeClr val="lt1"/>
                </a:solidFill>
              </a:defRPr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Slab Regular"/>
              <a:buChar char="●"/>
              <a:defRPr sz="1200">
                <a:solidFill>
                  <a:schemeClr val="lt1"/>
                </a:solidFill>
              </a:defRPr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Slab Regular"/>
              <a:buChar char="○"/>
              <a:defRPr sz="1200">
                <a:solidFill>
                  <a:schemeClr val="lt1"/>
                </a:solidFill>
              </a:defRPr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Roboto Slab Regular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8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 rot="779955">
            <a:off x="-1106096" y="-2571730"/>
            <a:ext cx="7696622" cy="5143464"/>
          </a:xfrm>
          <a:custGeom>
            <a:rect b="b" l="l" r="r" t="t"/>
            <a:pathLst>
              <a:path extrusionOk="0" h="38441" w="53612">
                <a:moveTo>
                  <a:pt x="39043" y="3843"/>
                </a:moveTo>
                <a:cubicBezTo>
                  <a:pt x="40256" y="3843"/>
                  <a:pt x="41202" y="4963"/>
                  <a:pt x="40977" y="6167"/>
                </a:cubicBezTo>
                <a:cubicBezTo>
                  <a:pt x="40861" y="7023"/>
                  <a:pt x="40194" y="7690"/>
                  <a:pt x="39411" y="7806"/>
                </a:cubicBezTo>
                <a:cubicBezTo>
                  <a:pt x="39289" y="7828"/>
                  <a:pt x="39168" y="7838"/>
                  <a:pt x="39051" y="7838"/>
                </a:cubicBezTo>
                <a:cubicBezTo>
                  <a:pt x="37828" y="7838"/>
                  <a:pt x="36893" y="6718"/>
                  <a:pt x="37105" y="5514"/>
                </a:cubicBezTo>
                <a:cubicBezTo>
                  <a:pt x="37235" y="4658"/>
                  <a:pt x="37888" y="3991"/>
                  <a:pt x="38686" y="3875"/>
                </a:cubicBezTo>
                <a:cubicBezTo>
                  <a:pt x="38807" y="3853"/>
                  <a:pt x="38926" y="3843"/>
                  <a:pt x="39043" y="3843"/>
                </a:cubicBezTo>
                <a:close/>
                <a:moveTo>
                  <a:pt x="38299" y="0"/>
                </a:moveTo>
                <a:cubicBezTo>
                  <a:pt x="36202" y="0"/>
                  <a:pt x="34126" y="782"/>
                  <a:pt x="32579" y="2251"/>
                </a:cubicBezTo>
                <a:cubicBezTo>
                  <a:pt x="31970" y="2845"/>
                  <a:pt x="31187" y="3208"/>
                  <a:pt x="30215" y="3208"/>
                </a:cubicBezTo>
                <a:cubicBezTo>
                  <a:pt x="29736" y="3208"/>
                  <a:pt x="29257" y="3092"/>
                  <a:pt x="28822" y="2903"/>
                </a:cubicBezTo>
                <a:cubicBezTo>
                  <a:pt x="27607" y="2337"/>
                  <a:pt x="26320" y="2053"/>
                  <a:pt x="25050" y="2053"/>
                </a:cubicBezTo>
                <a:cubicBezTo>
                  <a:pt x="23228" y="2053"/>
                  <a:pt x="21441" y="2638"/>
                  <a:pt x="19945" y="3817"/>
                </a:cubicBezTo>
                <a:cubicBezTo>
                  <a:pt x="18437" y="5079"/>
                  <a:pt x="17102" y="6602"/>
                  <a:pt x="16014" y="8227"/>
                </a:cubicBezTo>
                <a:cubicBezTo>
                  <a:pt x="14201" y="11128"/>
                  <a:pt x="11605" y="13419"/>
                  <a:pt x="8457" y="14696"/>
                </a:cubicBezTo>
                <a:cubicBezTo>
                  <a:pt x="8225" y="14812"/>
                  <a:pt x="7978" y="14942"/>
                  <a:pt x="7790" y="15000"/>
                </a:cubicBezTo>
                <a:cubicBezTo>
                  <a:pt x="5861" y="15900"/>
                  <a:pt x="4657" y="17960"/>
                  <a:pt x="4889" y="20077"/>
                </a:cubicBezTo>
                <a:cubicBezTo>
                  <a:pt x="4961" y="20251"/>
                  <a:pt x="4961" y="20440"/>
                  <a:pt x="4889" y="20672"/>
                </a:cubicBezTo>
                <a:cubicBezTo>
                  <a:pt x="4773" y="21528"/>
                  <a:pt x="4106" y="22253"/>
                  <a:pt x="3206" y="22369"/>
                </a:cubicBezTo>
                <a:lnTo>
                  <a:pt x="3148" y="22369"/>
                </a:lnTo>
                <a:cubicBezTo>
                  <a:pt x="1393" y="22616"/>
                  <a:pt x="59" y="24066"/>
                  <a:pt x="1" y="25821"/>
                </a:cubicBezTo>
                <a:lnTo>
                  <a:pt x="1" y="25879"/>
                </a:lnTo>
                <a:cubicBezTo>
                  <a:pt x="1" y="32827"/>
                  <a:pt x="6949" y="38441"/>
                  <a:pt x="15536" y="38441"/>
                </a:cubicBezTo>
                <a:cubicBezTo>
                  <a:pt x="18611" y="38441"/>
                  <a:pt x="21512" y="37715"/>
                  <a:pt x="23934" y="36453"/>
                </a:cubicBezTo>
                <a:cubicBezTo>
                  <a:pt x="26404" y="35103"/>
                  <a:pt x="29139" y="34382"/>
                  <a:pt x="31903" y="34382"/>
                </a:cubicBezTo>
                <a:cubicBezTo>
                  <a:pt x="32109" y="34382"/>
                  <a:pt x="32315" y="34386"/>
                  <a:pt x="32521" y="34394"/>
                </a:cubicBezTo>
                <a:lnTo>
                  <a:pt x="33536" y="34394"/>
                </a:lnTo>
                <a:cubicBezTo>
                  <a:pt x="44604" y="34394"/>
                  <a:pt x="53611" y="26547"/>
                  <a:pt x="53611" y="16814"/>
                </a:cubicBezTo>
                <a:cubicBezTo>
                  <a:pt x="53611" y="9503"/>
                  <a:pt x="48535" y="3208"/>
                  <a:pt x="41282" y="553"/>
                </a:cubicBezTo>
                <a:cubicBezTo>
                  <a:pt x="40321" y="181"/>
                  <a:pt x="39307" y="0"/>
                  <a:pt x="382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4572000" y="2150850"/>
            <a:ext cx="315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15"/>
          <p:cNvSpPr txBox="1"/>
          <p:nvPr>
            <p:ph hasCustomPrompt="1" idx="2" type="title"/>
          </p:nvPr>
        </p:nvSpPr>
        <p:spPr>
          <a:xfrm>
            <a:off x="713225" y="3757625"/>
            <a:ext cx="2085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4572000" y="2992525"/>
            <a:ext cx="33717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9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6"/>
          <p:cNvGrpSpPr/>
          <p:nvPr/>
        </p:nvGrpSpPr>
        <p:grpSpPr>
          <a:xfrm rot="10800000">
            <a:off x="4424296" y="0"/>
            <a:ext cx="4719704" cy="4155699"/>
            <a:chOff x="-4" y="987800"/>
            <a:chExt cx="4719704" cy="4155699"/>
          </a:xfrm>
        </p:grpSpPr>
        <p:sp>
          <p:nvSpPr>
            <p:cNvPr id="93" name="Google Shape;93;p16"/>
            <p:cNvSpPr/>
            <p:nvPr/>
          </p:nvSpPr>
          <p:spPr>
            <a:xfrm flipH="1">
              <a:off x="-4" y="2381672"/>
              <a:ext cx="3834975" cy="2761827"/>
            </a:xfrm>
            <a:custGeom>
              <a:rect b="b" l="l" r="r" t="t"/>
              <a:pathLst>
                <a:path extrusionOk="0" h="31998" w="4443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843200" y="987800"/>
              <a:ext cx="404700" cy="404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4377575" y="3896825"/>
              <a:ext cx="91500" cy="91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4628200" y="4051825"/>
              <a:ext cx="91500" cy="91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6"/>
          <p:cNvSpPr txBox="1"/>
          <p:nvPr>
            <p:ph type="title"/>
          </p:nvPr>
        </p:nvSpPr>
        <p:spPr>
          <a:xfrm>
            <a:off x="4572000" y="2150850"/>
            <a:ext cx="315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6"/>
          <p:cNvSpPr txBox="1"/>
          <p:nvPr>
            <p:ph hasCustomPrompt="1" idx="2" type="title"/>
          </p:nvPr>
        </p:nvSpPr>
        <p:spPr>
          <a:xfrm>
            <a:off x="713225" y="3757625"/>
            <a:ext cx="2085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4572000" y="2992525"/>
            <a:ext cx="33717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 flipH="1" rot="10800000">
            <a:off x="3506300" y="0"/>
            <a:ext cx="5637723" cy="4060226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4572000" y="2150850"/>
            <a:ext cx="315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17"/>
          <p:cNvSpPr txBox="1"/>
          <p:nvPr>
            <p:ph hasCustomPrompt="1" idx="2" type="title"/>
          </p:nvPr>
        </p:nvSpPr>
        <p:spPr>
          <a:xfrm>
            <a:off x="713225" y="3757625"/>
            <a:ext cx="2085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17"/>
          <p:cNvSpPr txBox="1"/>
          <p:nvPr>
            <p:ph idx="1" type="subTitle"/>
          </p:nvPr>
        </p:nvSpPr>
        <p:spPr>
          <a:xfrm>
            <a:off x="4572000" y="2992525"/>
            <a:ext cx="33717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2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1" y="1083275"/>
            <a:ext cx="9144027" cy="4060226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4572000" y="2150850"/>
            <a:ext cx="3858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8" name="Google Shape;108;p18"/>
          <p:cNvSpPr txBox="1"/>
          <p:nvPr>
            <p:ph hasCustomPrompt="1" idx="2" type="title"/>
          </p:nvPr>
        </p:nvSpPr>
        <p:spPr>
          <a:xfrm>
            <a:off x="713225" y="3757625"/>
            <a:ext cx="2085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4572000" y="2992525"/>
            <a:ext cx="33717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22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9"/>
          <p:cNvGrpSpPr/>
          <p:nvPr/>
        </p:nvGrpSpPr>
        <p:grpSpPr>
          <a:xfrm rot="-5400000">
            <a:off x="4706296" y="705800"/>
            <a:ext cx="4719704" cy="4155699"/>
            <a:chOff x="-4" y="987800"/>
            <a:chExt cx="4719704" cy="4155699"/>
          </a:xfrm>
        </p:grpSpPr>
        <p:sp>
          <p:nvSpPr>
            <p:cNvPr id="112" name="Google Shape;112;p19"/>
            <p:cNvSpPr/>
            <p:nvPr/>
          </p:nvSpPr>
          <p:spPr>
            <a:xfrm flipH="1">
              <a:off x="-4" y="2381672"/>
              <a:ext cx="3834975" cy="2761827"/>
            </a:xfrm>
            <a:custGeom>
              <a:rect b="b" l="l" r="r" t="t"/>
              <a:pathLst>
                <a:path extrusionOk="0" h="31998" w="4443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843200" y="987800"/>
              <a:ext cx="404700" cy="404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4377575" y="3896825"/>
              <a:ext cx="91500" cy="91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4628200" y="4051825"/>
              <a:ext cx="91500" cy="91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9"/>
          <p:cNvSpPr txBox="1"/>
          <p:nvPr>
            <p:ph type="title"/>
          </p:nvPr>
        </p:nvSpPr>
        <p:spPr>
          <a:xfrm>
            <a:off x="4572000" y="2150850"/>
            <a:ext cx="315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7" name="Google Shape;117;p19"/>
          <p:cNvSpPr txBox="1"/>
          <p:nvPr>
            <p:ph hasCustomPrompt="1" idx="2" type="title"/>
          </p:nvPr>
        </p:nvSpPr>
        <p:spPr>
          <a:xfrm>
            <a:off x="713225" y="3757625"/>
            <a:ext cx="2085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4572000" y="2992525"/>
            <a:ext cx="33717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713601" y="1538275"/>
            <a:ext cx="7716911" cy="2767030"/>
          </a:xfrm>
          <a:custGeom>
            <a:rect b="b" l="l" r="r" t="t"/>
            <a:pathLst>
              <a:path extrusionOk="0" h="4000" w="31690">
                <a:moveTo>
                  <a:pt x="0" y="1"/>
                </a:moveTo>
                <a:lnTo>
                  <a:pt x="0" y="4000"/>
                </a:lnTo>
                <a:lnTo>
                  <a:pt x="31690" y="4000"/>
                </a:lnTo>
                <a:lnTo>
                  <a:pt x="316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900850" y="1548325"/>
            <a:ext cx="3342300" cy="27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23" name="Google Shape;123;p20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779955">
            <a:off x="3523054" y="-1101867"/>
            <a:ext cx="7696622" cy="5143464"/>
          </a:xfrm>
          <a:custGeom>
            <a:rect b="b" l="l" r="r" t="t"/>
            <a:pathLst>
              <a:path extrusionOk="0" h="38441" w="53612">
                <a:moveTo>
                  <a:pt x="39043" y="3843"/>
                </a:moveTo>
                <a:cubicBezTo>
                  <a:pt x="40256" y="3843"/>
                  <a:pt x="41202" y="4963"/>
                  <a:pt x="40977" y="6167"/>
                </a:cubicBezTo>
                <a:cubicBezTo>
                  <a:pt x="40861" y="7023"/>
                  <a:pt x="40194" y="7690"/>
                  <a:pt x="39411" y="7806"/>
                </a:cubicBezTo>
                <a:cubicBezTo>
                  <a:pt x="39289" y="7828"/>
                  <a:pt x="39168" y="7838"/>
                  <a:pt x="39051" y="7838"/>
                </a:cubicBezTo>
                <a:cubicBezTo>
                  <a:pt x="37828" y="7838"/>
                  <a:pt x="36893" y="6718"/>
                  <a:pt x="37105" y="5514"/>
                </a:cubicBezTo>
                <a:cubicBezTo>
                  <a:pt x="37235" y="4658"/>
                  <a:pt x="37888" y="3991"/>
                  <a:pt x="38686" y="3875"/>
                </a:cubicBezTo>
                <a:cubicBezTo>
                  <a:pt x="38807" y="3853"/>
                  <a:pt x="38926" y="3843"/>
                  <a:pt x="39043" y="3843"/>
                </a:cubicBezTo>
                <a:close/>
                <a:moveTo>
                  <a:pt x="38299" y="0"/>
                </a:moveTo>
                <a:cubicBezTo>
                  <a:pt x="36202" y="0"/>
                  <a:pt x="34126" y="782"/>
                  <a:pt x="32579" y="2251"/>
                </a:cubicBezTo>
                <a:cubicBezTo>
                  <a:pt x="31970" y="2845"/>
                  <a:pt x="31187" y="3208"/>
                  <a:pt x="30215" y="3208"/>
                </a:cubicBezTo>
                <a:cubicBezTo>
                  <a:pt x="29736" y="3208"/>
                  <a:pt x="29257" y="3092"/>
                  <a:pt x="28822" y="2903"/>
                </a:cubicBezTo>
                <a:cubicBezTo>
                  <a:pt x="27607" y="2337"/>
                  <a:pt x="26320" y="2053"/>
                  <a:pt x="25050" y="2053"/>
                </a:cubicBezTo>
                <a:cubicBezTo>
                  <a:pt x="23228" y="2053"/>
                  <a:pt x="21441" y="2638"/>
                  <a:pt x="19945" y="3817"/>
                </a:cubicBezTo>
                <a:cubicBezTo>
                  <a:pt x="18437" y="5079"/>
                  <a:pt x="17102" y="6602"/>
                  <a:pt x="16014" y="8227"/>
                </a:cubicBezTo>
                <a:cubicBezTo>
                  <a:pt x="14201" y="11128"/>
                  <a:pt x="11605" y="13419"/>
                  <a:pt x="8457" y="14696"/>
                </a:cubicBezTo>
                <a:cubicBezTo>
                  <a:pt x="8225" y="14812"/>
                  <a:pt x="7978" y="14942"/>
                  <a:pt x="7790" y="15000"/>
                </a:cubicBezTo>
                <a:cubicBezTo>
                  <a:pt x="5861" y="15900"/>
                  <a:pt x="4657" y="17960"/>
                  <a:pt x="4889" y="20077"/>
                </a:cubicBezTo>
                <a:cubicBezTo>
                  <a:pt x="4961" y="20251"/>
                  <a:pt x="4961" y="20440"/>
                  <a:pt x="4889" y="20672"/>
                </a:cubicBezTo>
                <a:cubicBezTo>
                  <a:pt x="4773" y="21528"/>
                  <a:pt x="4106" y="22253"/>
                  <a:pt x="3206" y="22369"/>
                </a:cubicBezTo>
                <a:lnTo>
                  <a:pt x="3148" y="22369"/>
                </a:lnTo>
                <a:cubicBezTo>
                  <a:pt x="1393" y="22616"/>
                  <a:pt x="59" y="24066"/>
                  <a:pt x="1" y="25821"/>
                </a:cubicBezTo>
                <a:lnTo>
                  <a:pt x="1" y="25879"/>
                </a:lnTo>
                <a:cubicBezTo>
                  <a:pt x="1" y="32827"/>
                  <a:pt x="6949" y="38441"/>
                  <a:pt x="15536" y="38441"/>
                </a:cubicBezTo>
                <a:cubicBezTo>
                  <a:pt x="18611" y="38441"/>
                  <a:pt x="21512" y="37715"/>
                  <a:pt x="23934" y="36453"/>
                </a:cubicBezTo>
                <a:cubicBezTo>
                  <a:pt x="26404" y="35103"/>
                  <a:pt x="29139" y="34382"/>
                  <a:pt x="31903" y="34382"/>
                </a:cubicBezTo>
                <a:cubicBezTo>
                  <a:pt x="32109" y="34382"/>
                  <a:pt x="32315" y="34386"/>
                  <a:pt x="32521" y="34394"/>
                </a:cubicBezTo>
                <a:lnTo>
                  <a:pt x="33536" y="34394"/>
                </a:lnTo>
                <a:cubicBezTo>
                  <a:pt x="44604" y="34394"/>
                  <a:pt x="53611" y="26547"/>
                  <a:pt x="53611" y="16814"/>
                </a:cubicBezTo>
                <a:cubicBezTo>
                  <a:pt x="53611" y="9503"/>
                  <a:pt x="48535" y="3208"/>
                  <a:pt x="41282" y="553"/>
                </a:cubicBezTo>
                <a:cubicBezTo>
                  <a:pt x="40321" y="181"/>
                  <a:pt x="39307" y="0"/>
                  <a:pt x="382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572000" y="1922250"/>
            <a:ext cx="315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713225" y="3757625"/>
            <a:ext cx="2085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572000" y="2992525"/>
            <a:ext cx="33717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12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713601" y="1538275"/>
            <a:ext cx="7716911" cy="2767030"/>
          </a:xfrm>
          <a:custGeom>
            <a:rect b="b" l="l" r="r" t="t"/>
            <a:pathLst>
              <a:path extrusionOk="0" h="4000" w="31690">
                <a:moveTo>
                  <a:pt x="0" y="1"/>
                </a:moveTo>
                <a:lnTo>
                  <a:pt x="0" y="4000"/>
                </a:lnTo>
                <a:lnTo>
                  <a:pt x="31690" y="4000"/>
                </a:lnTo>
                <a:lnTo>
                  <a:pt x="316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900850" y="1816150"/>
            <a:ext cx="3342300" cy="14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28" name="Google Shape;128;p21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1"/>
          <p:cNvSpPr txBox="1"/>
          <p:nvPr/>
        </p:nvSpPr>
        <p:spPr>
          <a:xfrm>
            <a:off x="2425050" y="3533850"/>
            <a:ext cx="42939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 flipH="1" rot="-900032">
            <a:off x="716365" y="1186830"/>
            <a:ext cx="5074256" cy="3604109"/>
          </a:xfrm>
          <a:custGeom>
            <a:rect b="b" l="l" r="r" t="t"/>
            <a:pathLst>
              <a:path extrusionOk="0" h="38441" w="53612">
                <a:moveTo>
                  <a:pt x="39043" y="3843"/>
                </a:moveTo>
                <a:cubicBezTo>
                  <a:pt x="40256" y="3843"/>
                  <a:pt x="41202" y="4963"/>
                  <a:pt x="40977" y="6167"/>
                </a:cubicBezTo>
                <a:cubicBezTo>
                  <a:pt x="40861" y="7023"/>
                  <a:pt x="40194" y="7690"/>
                  <a:pt x="39411" y="7806"/>
                </a:cubicBezTo>
                <a:cubicBezTo>
                  <a:pt x="39289" y="7828"/>
                  <a:pt x="39168" y="7838"/>
                  <a:pt x="39051" y="7838"/>
                </a:cubicBezTo>
                <a:cubicBezTo>
                  <a:pt x="37828" y="7838"/>
                  <a:pt x="36893" y="6718"/>
                  <a:pt x="37105" y="5514"/>
                </a:cubicBezTo>
                <a:cubicBezTo>
                  <a:pt x="37235" y="4658"/>
                  <a:pt x="37888" y="3991"/>
                  <a:pt x="38686" y="3875"/>
                </a:cubicBezTo>
                <a:cubicBezTo>
                  <a:pt x="38807" y="3853"/>
                  <a:pt x="38926" y="3843"/>
                  <a:pt x="39043" y="3843"/>
                </a:cubicBezTo>
                <a:close/>
                <a:moveTo>
                  <a:pt x="38299" y="0"/>
                </a:moveTo>
                <a:cubicBezTo>
                  <a:pt x="36202" y="0"/>
                  <a:pt x="34126" y="782"/>
                  <a:pt x="32579" y="2251"/>
                </a:cubicBezTo>
                <a:cubicBezTo>
                  <a:pt x="31970" y="2845"/>
                  <a:pt x="31187" y="3208"/>
                  <a:pt x="30215" y="3208"/>
                </a:cubicBezTo>
                <a:cubicBezTo>
                  <a:pt x="29736" y="3208"/>
                  <a:pt x="29257" y="3092"/>
                  <a:pt x="28822" y="2903"/>
                </a:cubicBezTo>
                <a:cubicBezTo>
                  <a:pt x="27607" y="2337"/>
                  <a:pt x="26320" y="2053"/>
                  <a:pt x="25050" y="2053"/>
                </a:cubicBezTo>
                <a:cubicBezTo>
                  <a:pt x="23228" y="2053"/>
                  <a:pt x="21441" y="2638"/>
                  <a:pt x="19945" y="3817"/>
                </a:cubicBezTo>
                <a:cubicBezTo>
                  <a:pt x="18437" y="5079"/>
                  <a:pt x="17102" y="6602"/>
                  <a:pt x="16014" y="8227"/>
                </a:cubicBezTo>
                <a:cubicBezTo>
                  <a:pt x="14201" y="11128"/>
                  <a:pt x="11605" y="13419"/>
                  <a:pt x="8457" y="14696"/>
                </a:cubicBezTo>
                <a:cubicBezTo>
                  <a:pt x="8225" y="14812"/>
                  <a:pt x="7978" y="14942"/>
                  <a:pt x="7790" y="15000"/>
                </a:cubicBezTo>
                <a:cubicBezTo>
                  <a:pt x="5861" y="15900"/>
                  <a:pt x="4657" y="17960"/>
                  <a:pt x="4889" y="20077"/>
                </a:cubicBezTo>
                <a:cubicBezTo>
                  <a:pt x="4961" y="20251"/>
                  <a:pt x="4961" y="20440"/>
                  <a:pt x="4889" y="20672"/>
                </a:cubicBezTo>
                <a:cubicBezTo>
                  <a:pt x="4773" y="21528"/>
                  <a:pt x="4106" y="22253"/>
                  <a:pt x="3206" y="22369"/>
                </a:cubicBezTo>
                <a:lnTo>
                  <a:pt x="3148" y="22369"/>
                </a:lnTo>
                <a:cubicBezTo>
                  <a:pt x="1393" y="22616"/>
                  <a:pt x="59" y="24066"/>
                  <a:pt x="1" y="25821"/>
                </a:cubicBezTo>
                <a:lnTo>
                  <a:pt x="1" y="25879"/>
                </a:lnTo>
                <a:cubicBezTo>
                  <a:pt x="1" y="32827"/>
                  <a:pt x="6949" y="38441"/>
                  <a:pt x="15536" y="38441"/>
                </a:cubicBezTo>
                <a:cubicBezTo>
                  <a:pt x="18611" y="38441"/>
                  <a:pt x="21512" y="37715"/>
                  <a:pt x="23934" y="36453"/>
                </a:cubicBezTo>
                <a:cubicBezTo>
                  <a:pt x="26404" y="35103"/>
                  <a:pt x="29139" y="34382"/>
                  <a:pt x="31903" y="34382"/>
                </a:cubicBezTo>
                <a:cubicBezTo>
                  <a:pt x="32109" y="34382"/>
                  <a:pt x="32315" y="34386"/>
                  <a:pt x="32521" y="34394"/>
                </a:cubicBezTo>
                <a:lnTo>
                  <a:pt x="33536" y="34394"/>
                </a:lnTo>
                <a:cubicBezTo>
                  <a:pt x="44604" y="34394"/>
                  <a:pt x="53611" y="26547"/>
                  <a:pt x="53611" y="16814"/>
                </a:cubicBezTo>
                <a:cubicBezTo>
                  <a:pt x="53611" y="9503"/>
                  <a:pt x="48535" y="3208"/>
                  <a:pt x="41282" y="553"/>
                </a:cubicBezTo>
                <a:cubicBezTo>
                  <a:pt x="40321" y="181"/>
                  <a:pt x="39307" y="0"/>
                  <a:pt x="382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 flipH="1" rot="10800000">
            <a:off x="7814329" y="4195676"/>
            <a:ext cx="343286" cy="334621"/>
          </a:xfrm>
          <a:custGeom>
            <a:rect b="b" l="l" r="r" t="t"/>
            <a:pathLst>
              <a:path extrusionOk="0" h="3569" w="3627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 flipH="1" rot="10800000">
            <a:off x="7236308" y="816078"/>
            <a:ext cx="578012" cy="572671"/>
          </a:xfrm>
          <a:custGeom>
            <a:rect b="b" l="l" r="r" t="t"/>
            <a:pathLst>
              <a:path extrusionOk="0" h="6108" w="6107">
                <a:moveTo>
                  <a:pt x="3075" y="0"/>
                </a:moveTo>
                <a:cubicBezTo>
                  <a:pt x="1393" y="0"/>
                  <a:pt x="0" y="1335"/>
                  <a:pt x="0" y="3018"/>
                </a:cubicBezTo>
                <a:cubicBezTo>
                  <a:pt x="0" y="4715"/>
                  <a:pt x="1393" y="6107"/>
                  <a:pt x="3075" y="6107"/>
                </a:cubicBezTo>
                <a:cubicBezTo>
                  <a:pt x="4772" y="6107"/>
                  <a:pt x="6107" y="4715"/>
                  <a:pt x="6107" y="3018"/>
                </a:cubicBezTo>
                <a:cubicBezTo>
                  <a:pt x="6107" y="1335"/>
                  <a:pt x="4772" y="0"/>
                  <a:pt x="30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1810500" y="2256598"/>
            <a:ext cx="55230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5" name="Google Shape;135;p22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36" name="Google Shape;136;p22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 2">
  <p:cSld name="CUSTOM_10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/>
          <p:nvPr/>
        </p:nvSpPr>
        <p:spPr>
          <a:xfrm>
            <a:off x="3506300" y="1083300"/>
            <a:ext cx="5637723" cy="4060226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1677800" y="1822775"/>
            <a:ext cx="2197800" cy="16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F3F3F3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41" name="Google Shape;141;p23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0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/>
          <p:nvPr/>
        </p:nvSpPr>
        <p:spPr>
          <a:xfrm>
            <a:off x="3506300" y="1083300"/>
            <a:ext cx="5637723" cy="4060226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1054550" y="1808625"/>
            <a:ext cx="22605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46" name="Google Shape;146;p24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4"/>
          <p:cNvSpPr txBox="1"/>
          <p:nvPr>
            <p:ph idx="2" type="body"/>
          </p:nvPr>
        </p:nvSpPr>
        <p:spPr>
          <a:xfrm>
            <a:off x="5846488" y="3668950"/>
            <a:ext cx="22605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24"/>
          <p:cNvSpPr txBox="1"/>
          <p:nvPr>
            <p:ph idx="3" type="subTitle"/>
          </p:nvPr>
        </p:nvSpPr>
        <p:spPr>
          <a:xfrm>
            <a:off x="5849025" y="3269700"/>
            <a:ext cx="22605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on"/>
              <a:buNone/>
              <a:defRPr sz="1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4" type="subTitle"/>
          </p:nvPr>
        </p:nvSpPr>
        <p:spPr>
          <a:xfrm>
            <a:off x="1054550" y="1406325"/>
            <a:ext cx="22605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on"/>
              <a:buNone/>
              <a:defRPr sz="1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52" name="Google Shape;152;p25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5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55" name="Google Shape;155;p26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6"/>
          <p:cNvSpPr/>
          <p:nvPr/>
        </p:nvSpPr>
        <p:spPr>
          <a:xfrm rot="868653">
            <a:off x="974125" y="3570939"/>
            <a:ext cx="5393892" cy="3604616"/>
          </a:xfrm>
          <a:custGeom>
            <a:rect b="b" l="l" r="r" t="t"/>
            <a:pathLst>
              <a:path extrusionOk="0" h="38441" w="53612">
                <a:moveTo>
                  <a:pt x="39043" y="3843"/>
                </a:moveTo>
                <a:cubicBezTo>
                  <a:pt x="40256" y="3843"/>
                  <a:pt x="41202" y="4963"/>
                  <a:pt x="40977" y="6167"/>
                </a:cubicBezTo>
                <a:cubicBezTo>
                  <a:pt x="40861" y="7023"/>
                  <a:pt x="40194" y="7690"/>
                  <a:pt x="39411" y="7806"/>
                </a:cubicBezTo>
                <a:cubicBezTo>
                  <a:pt x="39289" y="7828"/>
                  <a:pt x="39168" y="7838"/>
                  <a:pt x="39051" y="7838"/>
                </a:cubicBezTo>
                <a:cubicBezTo>
                  <a:pt x="37828" y="7838"/>
                  <a:pt x="36893" y="6718"/>
                  <a:pt x="37105" y="5514"/>
                </a:cubicBezTo>
                <a:cubicBezTo>
                  <a:pt x="37235" y="4658"/>
                  <a:pt x="37888" y="3991"/>
                  <a:pt x="38686" y="3875"/>
                </a:cubicBezTo>
                <a:cubicBezTo>
                  <a:pt x="38807" y="3853"/>
                  <a:pt x="38926" y="3843"/>
                  <a:pt x="39043" y="3843"/>
                </a:cubicBezTo>
                <a:close/>
                <a:moveTo>
                  <a:pt x="38299" y="0"/>
                </a:moveTo>
                <a:cubicBezTo>
                  <a:pt x="36202" y="0"/>
                  <a:pt x="34126" y="782"/>
                  <a:pt x="32579" y="2251"/>
                </a:cubicBezTo>
                <a:cubicBezTo>
                  <a:pt x="31970" y="2845"/>
                  <a:pt x="31187" y="3208"/>
                  <a:pt x="30215" y="3208"/>
                </a:cubicBezTo>
                <a:cubicBezTo>
                  <a:pt x="29736" y="3208"/>
                  <a:pt x="29257" y="3092"/>
                  <a:pt x="28822" y="2903"/>
                </a:cubicBezTo>
                <a:cubicBezTo>
                  <a:pt x="27607" y="2337"/>
                  <a:pt x="26320" y="2053"/>
                  <a:pt x="25050" y="2053"/>
                </a:cubicBezTo>
                <a:cubicBezTo>
                  <a:pt x="23228" y="2053"/>
                  <a:pt x="21441" y="2638"/>
                  <a:pt x="19945" y="3817"/>
                </a:cubicBezTo>
                <a:cubicBezTo>
                  <a:pt x="18437" y="5079"/>
                  <a:pt x="17102" y="6602"/>
                  <a:pt x="16014" y="8227"/>
                </a:cubicBezTo>
                <a:cubicBezTo>
                  <a:pt x="14201" y="11128"/>
                  <a:pt x="11605" y="13419"/>
                  <a:pt x="8457" y="14696"/>
                </a:cubicBezTo>
                <a:cubicBezTo>
                  <a:pt x="8225" y="14812"/>
                  <a:pt x="7978" y="14942"/>
                  <a:pt x="7790" y="15000"/>
                </a:cubicBezTo>
                <a:cubicBezTo>
                  <a:pt x="5861" y="15900"/>
                  <a:pt x="4657" y="17960"/>
                  <a:pt x="4889" y="20077"/>
                </a:cubicBezTo>
                <a:cubicBezTo>
                  <a:pt x="4961" y="20251"/>
                  <a:pt x="4961" y="20440"/>
                  <a:pt x="4889" y="20672"/>
                </a:cubicBezTo>
                <a:cubicBezTo>
                  <a:pt x="4773" y="21528"/>
                  <a:pt x="4106" y="22253"/>
                  <a:pt x="3206" y="22369"/>
                </a:cubicBezTo>
                <a:lnTo>
                  <a:pt x="3148" y="22369"/>
                </a:lnTo>
                <a:cubicBezTo>
                  <a:pt x="1393" y="22616"/>
                  <a:pt x="59" y="24066"/>
                  <a:pt x="1" y="25821"/>
                </a:cubicBezTo>
                <a:lnTo>
                  <a:pt x="1" y="25879"/>
                </a:lnTo>
                <a:cubicBezTo>
                  <a:pt x="1" y="32827"/>
                  <a:pt x="6949" y="38441"/>
                  <a:pt x="15536" y="38441"/>
                </a:cubicBezTo>
                <a:cubicBezTo>
                  <a:pt x="18611" y="38441"/>
                  <a:pt x="21512" y="37715"/>
                  <a:pt x="23934" y="36453"/>
                </a:cubicBezTo>
                <a:cubicBezTo>
                  <a:pt x="26404" y="35103"/>
                  <a:pt x="29139" y="34382"/>
                  <a:pt x="31903" y="34382"/>
                </a:cubicBezTo>
                <a:cubicBezTo>
                  <a:pt x="32109" y="34382"/>
                  <a:pt x="32315" y="34386"/>
                  <a:pt x="32521" y="34394"/>
                </a:cubicBezTo>
                <a:lnTo>
                  <a:pt x="33536" y="34394"/>
                </a:lnTo>
                <a:cubicBezTo>
                  <a:pt x="44604" y="34394"/>
                  <a:pt x="53611" y="26547"/>
                  <a:pt x="53611" y="16814"/>
                </a:cubicBezTo>
                <a:cubicBezTo>
                  <a:pt x="53611" y="9503"/>
                  <a:pt x="48535" y="3208"/>
                  <a:pt x="41282" y="553"/>
                </a:cubicBezTo>
                <a:cubicBezTo>
                  <a:pt x="40321" y="181"/>
                  <a:pt x="39307" y="0"/>
                  <a:pt x="382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 rot="868653">
            <a:off x="8248323" y="3303964"/>
            <a:ext cx="364912" cy="334665"/>
          </a:xfrm>
          <a:custGeom>
            <a:rect b="b" l="l" r="r" t="t"/>
            <a:pathLst>
              <a:path extrusionOk="0" h="3569" w="3627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/>
          <p:nvPr/>
        </p:nvSpPr>
        <p:spPr>
          <a:xfrm rot="868653">
            <a:off x="116719" y="3331383"/>
            <a:ext cx="614424" cy="572748"/>
          </a:xfrm>
          <a:custGeom>
            <a:rect b="b" l="l" r="r" t="t"/>
            <a:pathLst>
              <a:path extrusionOk="0" h="6108" w="6107">
                <a:moveTo>
                  <a:pt x="3075" y="0"/>
                </a:moveTo>
                <a:cubicBezTo>
                  <a:pt x="1393" y="0"/>
                  <a:pt x="0" y="1335"/>
                  <a:pt x="0" y="3018"/>
                </a:cubicBezTo>
                <a:cubicBezTo>
                  <a:pt x="0" y="4715"/>
                  <a:pt x="1393" y="6107"/>
                  <a:pt x="3075" y="6107"/>
                </a:cubicBezTo>
                <a:cubicBezTo>
                  <a:pt x="4772" y="6107"/>
                  <a:pt x="6107" y="4715"/>
                  <a:pt x="6107" y="3018"/>
                </a:cubicBezTo>
                <a:cubicBezTo>
                  <a:pt x="6107" y="1335"/>
                  <a:pt x="4772" y="0"/>
                  <a:pt x="30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 rot="868653">
            <a:off x="724396" y="3744889"/>
            <a:ext cx="219028" cy="209576"/>
          </a:xfrm>
          <a:custGeom>
            <a:rect b="b" l="l" r="r" t="t"/>
            <a:pathLst>
              <a:path extrusionOk="0" h="2235" w="2177">
                <a:moveTo>
                  <a:pt x="1089" y="0"/>
                </a:moveTo>
                <a:cubicBezTo>
                  <a:pt x="494" y="0"/>
                  <a:pt x="1" y="537"/>
                  <a:pt x="1" y="1146"/>
                </a:cubicBezTo>
                <a:cubicBezTo>
                  <a:pt x="1" y="1755"/>
                  <a:pt x="494" y="2234"/>
                  <a:pt x="1089" y="2234"/>
                </a:cubicBezTo>
                <a:cubicBezTo>
                  <a:pt x="1698" y="2234"/>
                  <a:pt x="2177" y="1755"/>
                  <a:pt x="2177" y="1146"/>
                </a:cubicBezTo>
                <a:cubicBezTo>
                  <a:pt x="2177" y="537"/>
                  <a:pt x="1698" y="0"/>
                  <a:pt x="10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6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62" name="Google Shape;162;p27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1660358" y="1398275"/>
            <a:ext cx="5823300" cy="16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164" name="Google Shape;164;p27"/>
          <p:cNvGrpSpPr/>
          <p:nvPr/>
        </p:nvGrpSpPr>
        <p:grpSpPr>
          <a:xfrm>
            <a:off x="2047021" y="3334090"/>
            <a:ext cx="6184332" cy="3604132"/>
            <a:chOff x="2534179" y="3841600"/>
            <a:chExt cx="1633517" cy="961025"/>
          </a:xfrm>
        </p:grpSpPr>
        <p:sp>
          <p:nvSpPr>
            <p:cNvPr id="165" name="Google Shape;165;p27"/>
            <p:cNvSpPr/>
            <p:nvPr/>
          </p:nvSpPr>
          <p:spPr>
            <a:xfrm>
              <a:off x="2675325" y="3841600"/>
              <a:ext cx="1340300" cy="961025"/>
            </a:xfrm>
            <a:custGeom>
              <a:rect b="b" l="l" r="r" t="t"/>
              <a:pathLst>
                <a:path extrusionOk="0" h="38441" w="53612">
                  <a:moveTo>
                    <a:pt x="39043" y="3843"/>
                  </a:moveTo>
                  <a:cubicBezTo>
                    <a:pt x="40256" y="3843"/>
                    <a:pt x="41202" y="4963"/>
                    <a:pt x="40977" y="6167"/>
                  </a:cubicBezTo>
                  <a:cubicBezTo>
                    <a:pt x="40861" y="7023"/>
                    <a:pt x="40194" y="7690"/>
                    <a:pt x="39411" y="7806"/>
                  </a:cubicBezTo>
                  <a:cubicBezTo>
                    <a:pt x="39289" y="7828"/>
                    <a:pt x="39168" y="7838"/>
                    <a:pt x="39051" y="7838"/>
                  </a:cubicBezTo>
                  <a:cubicBezTo>
                    <a:pt x="37828" y="7838"/>
                    <a:pt x="36893" y="6718"/>
                    <a:pt x="37105" y="5514"/>
                  </a:cubicBezTo>
                  <a:cubicBezTo>
                    <a:pt x="37235" y="4658"/>
                    <a:pt x="37888" y="3991"/>
                    <a:pt x="38686" y="3875"/>
                  </a:cubicBezTo>
                  <a:cubicBezTo>
                    <a:pt x="38807" y="3853"/>
                    <a:pt x="38926" y="3843"/>
                    <a:pt x="39043" y="3843"/>
                  </a:cubicBezTo>
                  <a:close/>
                  <a:moveTo>
                    <a:pt x="38299" y="0"/>
                  </a:moveTo>
                  <a:cubicBezTo>
                    <a:pt x="36202" y="0"/>
                    <a:pt x="34126" y="782"/>
                    <a:pt x="32579" y="2251"/>
                  </a:cubicBezTo>
                  <a:cubicBezTo>
                    <a:pt x="31970" y="2845"/>
                    <a:pt x="31187" y="3208"/>
                    <a:pt x="30215" y="3208"/>
                  </a:cubicBezTo>
                  <a:cubicBezTo>
                    <a:pt x="29736" y="3208"/>
                    <a:pt x="29257" y="3092"/>
                    <a:pt x="28822" y="2903"/>
                  </a:cubicBezTo>
                  <a:cubicBezTo>
                    <a:pt x="27607" y="2337"/>
                    <a:pt x="26320" y="2053"/>
                    <a:pt x="25050" y="2053"/>
                  </a:cubicBezTo>
                  <a:cubicBezTo>
                    <a:pt x="23228" y="2053"/>
                    <a:pt x="21441" y="2638"/>
                    <a:pt x="19945" y="3817"/>
                  </a:cubicBezTo>
                  <a:cubicBezTo>
                    <a:pt x="18437" y="5079"/>
                    <a:pt x="17102" y="6602"/>
                    <a:pt x="16014" y="8227"/>
                  </a:cubicBezTo>
                  <a:cubicBezTo>
                    <a:pt x="14201" y="11128"/>
                    <a:pt x="11605" y="13419"/>
                    <a:pt x="8457" y="14696"/>
                  </a:cubicBezTo>
                  <a:cubicBezTo>
                    <a:pt x="8225" y="14812"/>
                    <a:pt x="7978" y="14942"/>
                    <a:pt x="7790" y="15000"/>
                  </a:cubicBezTo>
                  <a:cubicBezTo>
                    <a:pt x="5861" y="15900"/>
                    <a:pt x="4657" y="17960"/>
                    <a:pt x="4889" y="20077"/>
                  </a:cubicBezTo>
                  <a:cubicBezTo>
                    <a:pt x="4961" y="20251"/>
                    <a:pt x="4961" y="20440"/>
                    <a:pt x="4889" y="20672"/>
                  </a:cubicBezTo>
                  <a:cubicBezTo>
                    <a:pt x="4773" y="21528"/>
                    <a:pt x="4106" y="22253"/>
                    <a:pt x="3206" y="22369"/>
                  </a:cubicBezTo>
                  <a:lnTo>
                    <a:pt x="3148" y="22369"/>
                  </a:lnTo>
                  <a:cubicBezTo>
                    <a:pt x="1393" y="22616"/>
                    <a:pt x="59" y="24066"/>
                    <a:pt x="1" y="25821"/>
                  </a:cubicBezTo>
                  <a:lnTo>
                    <a:pt x="1" y="25879"/>
                  </a:lnTo>
                  <a:cubicBezTo>
                    <a:pt x="1" y="32827"/>
                    <a:pt x="6949" y="38441"/>
                    <a:pt x="15536" y="38441"/>
                  </a:cubicBezTo>
                  <a:cubicBezTo>
                    <a:pt x="18611" y="38441"/>
                    <a:pt x="21512" y="37715"/>
                    <a:pt x="23934" y="36453"/>
                  </a:cubicBezTo>
                  <a:cubicBezTo>
                    <a:pt x="26404" y="35103"/>
                    <a:pt x="29139" y="34382"/>
                    <a:pt x="31903" y="34382"/>
                  </a:cubicBezTo>
                  <a:cubicBezTo>
                    <a:pt x="32109" y="34382"/>
                    <a:pt x="32315" y="34386"/>
                    <a:pt x="32521" y="34394"/>
                  </a:cubicBezTo>
                  <a:lnTo>
                    <a:pt x="33536" y="34394"/>
                  </a:lnTo>
                  <a:cubicBezTo>
                    <a:pt x="44604" y="34394"/>
                    <a:pt x="53611" y="26547"/>
                    <a:pt x="53611" y="16814"/>
                  </a:cubicBezTo>
                  <a:cubicBezTo>
                    <a:pt x="53611" y="9503"/>
                    <a:pt x="48535" y="3208"/>
                    <a:pt x="41282" y="553"/>
                  </a:cubicBezTo>
                  <a:cubicBezTo>
                    <a:pt x="40321" y="181"/>
                    <a:pt x="39307" y="0"/>
                    <a:pt x="38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4077021" y="4011022"/>
              <a:ext cx="90675" cy="89225"/>
            </a:xfrm>
            <a:custGeom>
              <a:rect b="b" l="l" r="r" t="t"/>
              <a:pathLst>
                <a:path extrusionOk="0" h="3569" w="3627">
                  <a:moveTo>
                    <a:pt x="1814" y="1"/>
                  </a:moveTo>
                  <a:cubicBezTo>
                    <a:pt x="842" y="1"/>
                    <a:pt x="1" y="784"/>
                    <a:pt x="1" y="1814"/>
                  </a:cubicBezTo>
                  <a:cubicBezTo>
                    <a:pt x="1" y="2786"/>
                    <a:pt x="842" y="3569"/>
                    <a:pt x="1814" y="3569"/>
                  </a:cubicBezTo>
                  <a:cubicBezTo>
                    <a:pt x="2786" y="3569"/>
                    <a:pt x="3627" y="2786"/>
                    <a:pt x="3627" y="1814"/>
                  </a:cubicBezTo>
                  <a:cubicBezTo>
                    <a:pt x="3627" y="784"/>
                    <a:pt x="2786" y="1"/>
                    <a:pt x="1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2534179" y="3874193"/>
              <a:ext cx="152675" cy="152700"/>
            </a:xfrm>
            <a:custGeom>
              <a:rect b="b" l="l" r="r" t="t"/>
              <a:pathLst>
                <a:path extrusionOk="0" h="6108" w="6107">
                  <a:moveTo>
                    <a:pt x="3075" y="0"/>
                  </a:moveTo>
                  <a:cubicBezTo>
                    <a:pt x="1393" y="0"/>
                    <a:pt x="0" y="1335"/>
                    <a:pt x="0" y="3018"/>
                  </a:cubicBezTo>
                  <a:cubicBezTo>
                    <a:pt x="0" y="4715"/>
                    <a:pt x="1393" y="6107"/>
                    <a:pt x="3075" y="6107"/>
                  </a:cubicBezTo>
                  <a:cubicBezTo>
                    <a:pt x="4772" y="6107"/>
                    <a:pt x="6107" y="4715"/>
                    <a:pt x="6107" y="3018"/>
                  </a:cubicBezTo>
                  <a:cubicBezTo>
                    <a:pt x="6107" y="1335"/>
                    <a:pt x="4772" y="0"/>
                    <a:pt x="3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2696350" y="3955150"/>
              <a:ext cx="54425" cy="55875"/>
            </a:xfrm>
            <a:custGeom>
              <a:rect b="b" l="l" r="r" t="t"/>
              <a:pathLst>
                <a:path extrusionOk="0" h="2235" w="2177">
                  <a:moveTo>
                    <a:pt x="1089" y="0"/>
                  </a:moveTo>
                  <a:cubicBezTo>
                    <a:pt x="494" y="0"/>
                    <a:pt x="1" y="537"/>
                    <a:pt x="1" y="1146"/>
                  </a:cubicBezTo>
                  <a:cubicBezTo>
                    <a:pt x="1" y="1755"/>
                    <a:pt x="494" y="2234"/>
                    <a:pt x="1089" y="2234"/>
                  </a:cubicBezTo>
                  <a:cubicBezTo>
                    <a:pt x="1698" y="2234"/>
                    <a:pt x="2177" y="1755"/>
                    <a:pt x="2177" y="1146"/>
                  </a:cubicBezTo>
                  <a:cubicBezTo>
                    <a:pt x="2177" y="537"/>
                    <a:pt x="1698" y="0"/>
                    <a:pt x="1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27"/>
          <p:cNvSpPr/>
          <p:nvPr/>
        </p:nvSpPr>
        <p:spPr>
          <a:xfrm flipH="1">
            <a:off x="0" y="3288032"/>
            <a:ext cx="4468725" cy="3254997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 flipH="1" rot="10800000">
            <a:off x="1189660" y="3181996"/>
            <a:ext cx="108800" cy="106044"/>
          </a:xfrm>
          <a:custGeom>
            <a:rect b="b" l="l" r="r" t="t"/>
            <a:pathLst>
              <a:path extrusionOk="0" h="3569" w="3627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/>
          <p:nvPr/>
        </p:nvSpPr>
        <p:spPr>
          <a:xfrm flipH="1" rot="10800000">
            <a:off x="795660" y="2818931"/>
            <a:ext cx="65304" cy="66407"/>
          </a:xfrm>
          <a:custGeom>
            <a:rect b="b" l="l" r="r" t="t"/>
            <a:pathLst>
              <a:path extrusionOk="0" h="2235" w="2177">
                <a:moveTo>
                  <a:pt x="1089" y="0"/>
                </a:moveTo>
                <a:cubicBezTo>
                  <a:pt x="494" y="0"/>
                  <a:pt x="1" y="537"/>
                  <a:pt x="1" y="1146"/>
                </a:cubicBezTo>
                <a:cubicBezTo>
                  <a:pt x="1" y="1755"/>
                  <a:pt x="494" y="2234"/>
                  <a:pt x="1089" y="2234"/>
                </a:cubicBezTo>
                <a:cubicBezTo>
                  <a:pt x="1698" y="2234"/>
                  <a:pt x="2177" y="1755"/>
                  <a:pt x="2177" y="1146"/>
                </a:cubicBezTo>
                <a:cubicBezTo>
                  <a:pt x="2177" y="537"/>
                  <a:pt x="1698" y="0"/>
                  <a:pt x="10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/>
        </p:nvSpPr>
        <p:spPr>
          <a:xfrm>
            <a:off x="713601" y="1188238"/>
            <a:ext cx="7716911" cy="2767030"/>
          </a:xfrm>
          <a:custGeom>
            <a:rect b="b" l="l" r="r" t="t"/>
            <a:pathLst>
              <a:path extrusionOk="0" h="4000" w="31690">
                <a:moveTo>
                  <a:pt x="0" y="1"/>
                </a:moveTo>
                <a:lnTo>
                  <a:pt x="0" y="4000"/>
                </a:lnTo>
                <a:lnTo>
                  <a:pt x="31690" y="4000"/>
                </a:lnTo>
                <a:lnTo>
                  <a:pt x="316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 txBox="1"/>
          <p:nvPr>
            <p:ph idx="1" type="subTitle"/>
          </p:nvPr>
        </p:nvSpPr>
        <p:spPr>
          <a:xfrm>
            <a:off x="4818888" y="2926080"/>
            <a:ext cx="2532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28"/>
          <p:cNvSpPr txBox="1"/>
          <p:nvPr>
            <p:ph idx="2" type="subTitle"/>
          </p:nvPr>
        </p:nvSpPr>
        <p:spPr>
          <a:xfrm>
            <a:off x="3410712" y="2221992"/>
            <a:ext cx="3941100" cy="7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idx="1" type="subTitle"/>
          </p:nvPr>
        </p:nvSpPr>
        <p:spPr>
          <a:xfrm>
            <a:off x="3305562" y="2727143"/>
            <a:ext cx="2532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8" name="Google Shape;178;p29"/>
          <p:cNvSpPr txBox="1"/>
          <p:nvPr>
            <p:ph idx="2" type="subTitle"/>
          </p:nvPr>
        </p:nvSpPr>
        <p:spPr>
          <a:xfrm>
            <a:off x="2601462" y="2023055"/>
            <a:ext cx="3941100" cy="7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79" name="Google Shape;179;p29"/>
          <p:cNvGrpSpPr/>
          <p:nvPr/>
        </p:nvGrpSpPr>
        <p:grpSpPr>
          <a:xfrm>
            <a:off x="-4" y="-29"/>
            <a:ext cx="9144078" cy="5143528"/>
            <a:chOff x="-4" y="-29"/>
            <a:chExt cx="9144078" cy="5143528"/>
          </a:xfrm>
        </p:grpSpPr>
        <p:sp>
          <p:nvSpPr>
            <p:cNvPr id="180" name="Google Shape;180;p29"/>
            <p:cNvSpPr/>
            <p:nvPr/>
          </p:nvSpPr>
          <p:spPr>
            <a:xfrm flipH="1">
              <a:off x="-4" y="2381672"/>
              <a:ext cx="3834975" cy="2761827"/>
            </a:xfrm>
            <a:custGeom>
              <a:rect b="b" l="l" r="r" t="t"/>
              <a:pathLst>
                <a:path extrusionOk="0" h="31998" w="4443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 flipH="1" rot="10800000">
              <a:off x="4673750" y="-29"/>
              <a:ext cx="4470324" cy="3219479"/>
            </a:xfrm>
            <a:custGeom>
              <a:rect b="b" l="l" r="r" t="t"/>
              <a:pathLst>
                <a:path extrusionOk="0" h="31998" w="4443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843200" y="987800"/>
              <a:ext cx="404700" cy="404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4377575" y="3896825"/>
              <a:ext cx="91500" cy="91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4628200" y="4051825"/>
              <a:ext cx="91500" cy="91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6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30"/>
          <p:cNvGrpSpPr/>
          <p:nvPr/>
        </p:nvGrpSpPr>
        <p:grpSpPr>
          <a:xfrm flipH="1">
            <a:off x="3178250" y="951524"/>
            <a:ext cx="5965751" cy="4187397"/>
            <a:chOff x="103" y="1456667"/>
            <a:chExt cx="5909609" cy="4187397"/>
          </a:xfrm>
        </p:grpSpPr>
        <p:grpSp>
          <p:nvGrpSpPr>
            <p:cNvPr id="187" name="Google Shape;187;p30"/>
            <p:cNvGrpSpPr/>
            <p:nvPr/>
          </p:nvGrpSpPr>
          <p:grpSpPr>
            <a:xfrm>
              <a:off x="353847" y="1456667"/>
              <a:ext cx="5555866" cy="4187397"/>
              <a:chOff x="2534179" y="3686075"/>
              <a:chExt cx="1481446" cy="1116550"/>
            </a:xfrm>
          </p:grpSpPr>
          <p:sp>
            <p:nvSpPr>
              <p:cNvPr id="188" name="Google Shape;188;p30"/>
              <p:cNvSpPr/>
              <p:nvPr/>
            </p:nvSpPr>
            <p:spPr>
              <a:xfrm>
                <a:off x="2675325" y="3841600"/>
                <a:ext cx="1340300" cy="961025"/>
              </a:xfrm>
              <a:custGeom>
                <a:rect b="b" l="l" r="r" t="t"/>
                <a:pathLst>
                  <a:path extrusionOk="0" h="38441" w="53612">
                    <a:moveTo>
                      <a:pt x="39043" y="3843"/>
                    </a:moveTo>
                    <a:cubicBezTo>
                      <a:pt x="40256" y="3843"/>
                      <a:pt x="41202" y="4963"/>
                      <a:pt x="40977" y="6167"/>
                    </a:cubicBezTo>
                    <a:cubicBezTo>
                      <a:pt x="40861" y="7023"/>
                      <a:pt x="40194" y="7690"/>
                      <a:pt x="39411" y="7806"/>
                    </a:cubicBezTo>
                    <a:cubicBezTo>
                      <a:pt x="39289" y="7828"/>
                      <a:pt x="39168" y="7838"/>
                      <a:pt x="39051" y="7838"/>
                    </a:cubicBezTo>
                    <a:cubicBezTo>
                      <a:pt x="37828" y="7838"/>
                      <a:pt x="36893" y="6718"/>
                      <a:pt x="37105" y="5514"/>
                    </a:cubicBezTo>
                    <a:cubicBezTo>
                      <a:pt x="37235" y="4658"/>
                      <a:pt x="37888" y="3991"/>
                      <a:pt x="38686" y="3875"/>
                    </a:cubicBezTo>
                    <a:cubicBezTo>
                      <a:pt x="38807" y="3853"/>
                      <a:pt x="38926" y="3843"/>
                      <a:pt x="39043" y="3843"/>
                    </a:cubicBezTo>
                    <a:close/>
                    <a:moveTo>
                      <a:pt x="38299" y="0"/>
                    </a:moveTo>
                    <a:cubicBezTo>
                      <a:pt x="36202" y="0"/>
                      <a:pt x="34126" y="782"/>
                      <a:pt x="32579" y="2251"/>
                    </a:cubicBezTo>
                    <a:cubicBezTo>
                      <a:pt x="31970" y="2845"/>
                      <a:pt x="31187" y="3208"/>
                      <a:pt x="30215" y="3208"/>
                    </a:cubicBezTo>
                    <a:cubicBezTo>
                      <a:pt x="29736" y="3208"/>
                      <a:pt x="29257" y="3092"/>
                      <a:pt x="28822" y="2903"/>
                    </a:cubicBezTo>
                    <a:cubicBezTo>
                      <a:pt x="27607" y="2337"/>
                      <a:pt x="26320" y="2053"/>
                      <a:pt x="25050" y="2053"/>
                    </a:cubicBezTo>
                    <a:cubicBezTo>
                      <a:pt x="23228" y="2053"/>
                      <a:pt x="21441" y="2638"/>
                      <a:pt x="19945" y="3817"/>
                    </a:cubicBezTo>
                    <a:cubicBezTo>
                      <a:pt x="18437" y="5079"/>
                      <a:pt x="17102" y="6602"/>
                      <a:pt x="16014" y="8227"/>
                    </a:cubicBezTo>
                    <a:cubicBezTo>
                      <a:pt x="14201" y="11128"/>
                      <a:pt x="11605" y="13419"/>
                      <a:pt x="8457" y="14696"/>
                    </a:cubicBezTo>
                    <a:cubicBezTo>
                      <a:pt x="8225" y="14812"/>
                      <a:pt x="7978" y="14942"/>
                      <a:pt x="7790" y="15000"/>
                    </a:cubicBezTo>
                    <a:cubicBezTo>
                      <a:pt x="5861" y="15900"/>
                      <a:pt x="4657" y="17960"/>
                      <a:pt x="4889" y="20077"/>
                    </a:cubicBezTo>
                    <a:cubicBezTo>
                      <a:pt x="4961" y="20251"/>
                      <a:pt x="4961" y="20440"/>
                      <a:pt x="4889" y="20672"/>
                    </a:cubicBezTo>
                    <a:cubicBezTo>
                      <a:pt x="4773" y="21528"/>
                      <a:pt x="4106" y="22253"/>
                      <a:pt x="3206" y="22369"/>
                    </a:cubicBezTo>
                    <a:lnTo>
                      <a:pt x="3148" y="22369"/>
                    </a:lnTo>
                    <a:cubicBezTo>
                      <a:pt x="1393" y="22616"/>
                      <a:pt x="59" y="24066"/>
                      <a:pt x="1" y="25821"/>
                    </a:cubicBezTo>
                    <a:lnTo>
                      <a:pt x="1" y="25879"/>
                    </a:lnTo>
                    <a:cubicBezTo>
                      <a:pt x="1" y="32827"/>
                      <a:pt x="6949" y="38441"/>
                      <a:pt x="15536" y="38441"/>
                    </a:cubicBezTo>
                    <a:cubicBezTo>
                      <a:pt x="18611" y="38441"/>
                      <a:pt x="21512" y="37715"/>
                      <a:pt x="23934" y="36453"/>
                    </a:cubicBezTo>
                    <a:cubicBezTo>
                      <a:pt x="26404" y="35103"/>
                      <a:pt x="29139" y="34382"/>
                      <a:pt x="31903" y="34382"/>
                    </a:cubicBezTo>
                    <a:cubicBezTo>
                      <a:pt x="32109" y="34382"/>
                      <a:pt x="32315" y="34386"/>
                      <a:pt x="32521" y="34394"/>
                    </a:cubicBezTo>
                    <a:lnTo>
                      <a:pt x="33536" y="34394"/>
                    </a:lnTo>
                    <a:cubicBezTo>
                      <a:pt x="44604" y="34394"/>
                      <a:pt x="53611" y="26547"/>
                      <a:pt x="53611" y="16814"/>
                    </a:cubicBezTo>
                    <a:cubicBezTo>
                      <a:pt x="53611" y="9503"/>
                      <a:pt x="48535" y="3208"/>
                      <a:pt x="41282" y="553"/>
                    </a:cubicBezTo>
                    <a:cubicBezTo>
                      <a:pt x="40321" y="181"/>
                      <a:pt x="39307" y="0"/>
                      <a:pt x="382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30"/>
              <p:cNvSpPr/>
              <p:nvPr/>
            </p:nvSpPr>
            <p:spPr>
              <a:xfrm>
                <a:off x="3646800" y="3686075"/>
                <a:ext cx="90675" cy="89225"/>
              </a:xfrm>
              <a:custGeom>
                <a:rect b="b" l="l" r="r" t="t"/>
                <a:pathLst>
                  <a:path extrusionOk="0" h="3569" w="3627">
                    <a:moveTo>
                      <a:pt x="1814" y="1"/>
                    </a:moveTo>
                    <a:cubicBezTo>
                      <a:pt x="842" y="1"/>
                      <a:pt x="1" y="784"/>
                      <a:pt x="1" y="1814"/>
                    </a:cubicBezTo>
                    <a:cubicBezTo>
                      <a:pt x="1" y="2786"/>
                      <a:pt x="842" y="3569"/>
                      <a:pt x="1814" y="3569"/>
                    </a:cubicBezTo>
                    <a:cubicBezTo>
                      <a:pt x="2786" y="3569"/>
                      <a:pt x="3627" y="2786"/>
                      <a:pt x="3627" y="1814"/>
                    </a:cubicBezTo>
                    <a:cubicBezTo>
                      <a:pt x="3627" y="784"/>
                      <a:pt x="2786" y="1"/>
                      <a:pt x="18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30"/>
              <p:cNvSpPr/>
              <p:nvPr/>
            </p:nvSpPr>
            <p:spPr>
              <a:xfrm>
                <a:off x="2534179" y="3874193"/>
                <a:ext cx="152675" cy="152700"/>
              </a:xfrm>
              <a:custGeom>
                <a:rect b="b" l="l" r="r" t="t"/>
                <a:pathLst>
                  <a:path extrusionOk="0" h="6108" w="6107">
                    <a:moveTo>
                      <a:pt x="3075" y="0"/>
                    </a:moveTo>
                    <a:cubicBezTo>
                      <a:pt x="1393" y="0"/>
                      <a:pt x="0" y="1335"/>
                      <a:pt x="0" y="3018"/>
                    </a:cubicBezTo>
                    <a:cubicBezTo>
                      <a:pt x="0" y="4715"/>
                      <a:pt x="1393" y="6107"/>
                      <a:pt x="3075" y="6107"/>
                    </a:cubicBezTo>
                    <a:cubicBezTo>
                      <a:pt x="4772" y="6107"/>
                      <a:pt x="6107" y="4715"/>
                      <a:pt x="6107" y="3018"/>
                    </a:cubicBezTo>
                    <a:cubicBezTo>
                      <a:pt x="6107" y="1335"/>
                      <a:pt x="4772" y="0"/>
                      <a:pt x="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30"/>
              <p:cNvSpPr/>
              <p:nvPr/>
            </p:nvSpPr>
            <p:spPr>
              <a:xfrm>
                <a:off x="2696350" y="3955150"/>
                <a:ext cx="54425" cy="55875"/>
              </a:xfrm>
              <a:custGeom>
                <a:rect b="b" l="l" r="r" t="t"/>
                <a:pathLst>
                  <a:path extrusionOk="0" h="2235" w="2177">
                    <a:moveTo>
                      <a:pt x="1089" y="0"/>
                    </a:moveTo>
                    <a:cubicBezTo>
                      <a:pt x="494" y="0"/>
                      <a:pt x="1" y="537"/>
                      <a:pt x="1" y="1146"/>
                    </a:cubicBezTo>
                    <a:cubicBezTo>
                      <a:pt x="1" y="1755"/>
                      <a:pt x="494" y="2234"/>
                      <a:pt x="1089" y="2234"/>
                    </a:cubicBezTo>
                    <a:cubicBezTo>
                      <a:pt x="1698" y="2234"/>
                      <a:pt x="2177" y="1755"/>
                      <a:pt x="2177" y="1146"/>
                    </a:cubicBezTo>
                    <a:cubicBezTo>
                      <a:pt x="2177" y="537"/>
                      <a:pt x="1698" y="0"/>
                      <a:pt x="10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" name="Google Shape;192;p30"/>
            <p:cNvSpPr/>
            <p:nvPr/>
          </p:nvSpPr>
          <p:spPr>
            <a:xfrm flipH="1">
              <a:off x="103" y="1955775"/>
              <a:ext cx="4426672" cy="3254997"/>
            </a:xfrm>
            <a:custGeom>
              <a:rect b="b" l="l" r="r" t="t"/>
              <a:pathLst>
                <a:path extrusionOk="0" h="31998" w="4443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0"/>
            <p:cNvSpPr/>
            <p:nvPr/>
          </p:nvSpPr>
          <p:spPr>
            <a:xfrm flipH="1" rot="10800000">
              <a:off x="1178568" y="1849738"/>
              <a:ext cx="107776" cy="106044"/>
            </a:xfrm>
            <a:custGeom>
              <a:rect b="b" l="l" r="r" t="t"/>
              <a:pathLst>
                <a:path extrusionOk="0" h="3569" w="3627">
                  <a:moveTo>
                    <a:pt x="1814" y="1"/>
                  </a:moveTo>
                  <a:cubicBezTo>
                    <a:pt x="842" y="1"/>
                    <a:pt x="1" y="784"/>
                    <a:pt x="1" y="1814"/>
                  </a:cubicBezTo>
                  <a:cubicBezTo>
                    <a:pt x="1" y="2786"/>
                    <a:pt x="842" y="3569"/>
                    <a:pt x="1814" y="3569"/>
                  </a:cubicBezTo>
                  <a:cubicBezTo>
                    <a:pt x="2786" y="3569"/>
                    <a:pt x="3627" y="2786"/>
                    <a:pt x="3627" y="1814"/>
                  </a:cubicBezTo>
                  <a:cubicBezTo>
                    <a:pt x="3627" y="784"/>
                    <a:pt x="2786" y="1"/>
                    <a:pt x="1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0"/>
            <p:cNvSpPr/>
            <p:nvPr/>
          </p:nvSpPr>
          <p:spPr>
            <a:xfrm flipH="1" rot="10800000">
              <a:off x="788275" y="1486674"/>
              <a:ext cx="64690" cy="66407"/>
            </a:xfrm>
            <a:custGeom>
              <a:rect b="b" l="l" r="r" t="t"/>
              <a:pathLst>
                <a:path extrusionOk="0" h="2235" w="2177">
                  <a:moveTo>
                    <a:pt x="1089" y="0"/>
                  </a:moveTo>
                  <a:cubicBezTo>
                    <a:pt x="494" y="0"/>
                    <a:pt x="1" y="537"/>
                    <a:pt x="1" y="1146"/>
                  </a:cubicBezTo>
                  <a:cubicBezTo>
                    <a:pt x="1" y="1755"/>
                    <a:pt x="494" y="2234"/>
                    <a:pt x="1089" y="2234"/>
                  </a:cubicBezTo>
                  <a:cubicBezTo>
                    <a:pt x="1698" y="2234"/>
                    <a:pt x="2177" y="1755"/>
                    <a:pt x="2177" y="1146"/>
                  </a:cubicBezTo>
                  <a:cubicBezTo>
                    <a:pt x="2177" y="537"/>
                    <a:pt x="1698" y="0"/>
                    <a:pt x="1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2479475" y="1482300"/>
            <a:ext cx="39198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6" name="Google Shape;196;p30"/>
          <p:cNvSpPr txBox="1"/>
          <p:nvPr>
            <p:ph idx="2" type="body"/>
          </p:nvPr>
        </p:nvSpPr>
        <p:spPr>
          <a:xfrm>
            <a:off x="2479475" y="3239975"/>
            <a:ext cx="39198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7" name="Google Shape;197;p30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98" name="Google Shape;198;p30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13225" y="1367075"/>
            <a:ext cx="7717500" cy="32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  <a:defRPr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lphaLcPeriod"/>
              <a:defRPr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AutoNum type="romanLcPeriod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lphaLcPeriod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AutoNum type="romanLcPeriod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lphaLcPeriod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AutoNum type="romanLcPeriod"/>
              <a:defRPr sz="1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7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1336475" y="3033175"/>
            <a:ext cx="24174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1" name="Google Shape;201;p31"/>
          <p:cNvSpPr txBox="1"/>
          <p:nvPr>
            <p:ph idx="2" type="body"/>
          </p:nvPr>
        </p:nvSpPr>
        <p:spPr>
          <a:xfrm>
            <a:off x="5042750" y="1417300"/>
            <a:ext cx="24174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2" name="Google Shape;202;p31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03" name="Google Shape;203;p31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31"/>
          <p:cNvSpPr txBox="1"/>
          <p:nvPr>
            <p:ph idx="3" type="subTitle"/>
          </p:nvPr>
        </p:nvSpPr>
        <p:spPr>
          <a:xfrm>
            <a:off x="2446480" y="3600414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4" type="subTitle"/>
          </p:nvPr>
        </p:nvSpPr>
        <p:spPr>
          <a:xfrm>
            <a:off x="6236759" y="1995751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6" name="Google Shape;206;p31"/>
          <p:cNvSpPr/>
          <p:nvPr/>
        </p:nvSpPr>
        <p:spPr>
          <a:xfrm>
            <a:off x="4675225" y="3199027"/>
            <a:ext cx="4468769" cy="1944438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/>
          <p:nvPr/>
        </p:nvSpPr>
        <p:spPr>
          <a:xfrm flipH="1" rot="5400000">
            <a:off x="-750511" y="657839"/>
            <a:ext cx="4924732" cy="3546738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2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10" name="Google Shape;210;p32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32"/>
          <p:cNvSpPr txBox="1"/>
          <p:nvPr>
            <p:ph idx="1" type="subTitle"/>
          </p:nvPr>
        </p:nvSpPr>
        <p:spPr>
          <a:xfrm>
            <a:off x="1325880" y="3026664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2" name="Google Shape;212;p32"/>
          <p:cNvSpPr txBox="1"/>
          <p:nvPr>
            <p:ph idx="2" type="subTitle"/>
          </p:nvPr>
        </p:nvSpPr>
        <p:spPr>
          <a:xfrm>
            <a:off x="1325725" y="3770375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3" name="Google Shape;213;p32"/>
          <p:cNvSpPr txBox="1"/>
          <p:nvPr>
            <p:ph idx="3" type="subTitle"/>
          </p:nvPr>
        </p:nvSpPr>
        <p:spPr>
          <a:xfrm>
            <a:off x="3749034" y="3026676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4" name="Google Shape;214;p32"/>
          <p:cNvSpPr txBox="1"/>
          <p:nvPr>
            <p:ph idx="4" type="subTitle"/>
          </p:nvPr>
        </p:nvSpPr>
        <p:spPr>
          <a:xfrm>
            <a:off x="3749025" y="3770375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5" name="Google Shape;215;p32"/>
          <p:cNvSpPr txBox="1"/>
          <p:nvPr>
            <p:ph idx="5" type="subTitle"/>
          </p:nvPr>
        </p:nvSpPr>
        <p:spPr>
          <a:xfrm>
            <a:off x="6172200" y="3026664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6" name="Google Shape;216;p32"/>
          <p:cNvSpPr txBox="1"/>
          <p:nvPr>
            <p:ph idx="6" type="subTitle"/>
          </p:nvPr>
        </p:nvSpPr>
        <p:spPr>
          <a:xfrm>
            <a:off x="6172325" y="3770375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/>
          <p:nvPr/>
        </p:nvSpPr>
        <p:spPr>
          <a:xfrm>
            <a:off x="3718489" y="2640725"/>
            <a:ext cx="1707000" cy="195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19" name="Google Shape;219;p33"/>
          <p:cNvSpPr/>
          <p:nvPr/>
        </p:nvSpPr>
        <p:spPr>
          <a:xfrm>
            <a:off x="1151375" y="1884175"/>
            <a:ext cx="1777200" cy="195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20" name="Google Shape;220;p33"/>
          <p:cNvSpPr/>
          <p:nvPr/>
        </p:nvSpPr>
        <p:spPr>
          <a:xfrm>
            <a:off x="6464851" y="1884175"/>
            <a:ext cx="1746900" cy="195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21" name="Google Shape;221;p33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22" name="Google Shape;222;p33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33"/>
          <p:cNvSpPr txBox="1"/>
          <p:nvPr>
            <p:ph idx="1" type="subTitle"/>
          </p:nvPr>
        </p:nvSpPr>
        <p:spPr>
          <a:xfrm>
            <a:off x="1347964" y="2135550"/>
            <a:ext cx="13992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4" name="Google Shape;224;p33"/>
          <p:cNvSpPr txBox="1"/>
          <p:nvPr>
            <p:ph idx="2" type="subTitle"/>
          </p:nvPr>
        </p:nvSpPr>
        <p:spPr>
          <a:xfrm>
            <a:off x="1162450" y="3031655"/>
            <a:ext cx="17622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5" name="Google Shape;225;p33"/>
          <p:cNvSpPr txBox="1"/>
          <p:nvPr>
            <p:ph idx="3" type="subTitle"/>
          </p:nvPr>
        </p:nvSpPr>
        <p:spPr>
          <a:xfrm>
            <a:off x="3871407" y="3009901"/>
            <a:ext cx="14010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33"/>
          <p:cNvSpPr txBox="1"/>
          <p:nvPr>
            <p:ph idx="4" type="subTitle"/>
          </p:nvPr>
        </p:nvSpPr>
        <p:spPr>
          <a:xfrm>
            <a:off x="3689559" y="3906001"/>
            <a:ext cx="1764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7" name="Google Shape;227;p33"/>
          <p:cNvSpPr txBox="1"/>
          <p:nvPr>
            <p:ph idx="5" type="subTitle"/>
          </p:nvPr>
        </p:nvSpPr>
        <p:spPr>
          <a:xfrm>
            <a:off x="6633785" y="2135539"/>
            <a:ext cx="14010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33"/>
          <p:cNvSpPr txBox="1"/>
          <p:nvPr>
            <p:ph idx="6" type="subTitle"/>
          </p:nvPr>
        </p:nvSpPr>
        <p:spPr>
          <a:xfrm>
            <a:off x="6455863" y="3031649"/>
            <a:ext cx="1764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/>
          <p:nvPr/>
        </p:nvSpPr>
        <p:spPr>
          <a:xfrm>
            <a:off x="1704375" y="2127200"/>
            <a:ext cx="1707000" cy="30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31" name="Google Shape;231;p34"/>
          <p:cNvSpPr/>
          <p:nvPr/>
        </p:nvSpPr>
        <p:spPr>
          <a:xfrm>
            <a:off x="3663449" y="2127200"/>
            <a:ext cx="1777200" cy="30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32" name="Google Shape;232;p34"/>
          <p:cNvSpPr/>
          <p:nvPr/>
        </p:nvSpPr>
        <p:spPr>
          <a:xfrm>
            <a:off x="5692725" y="2127200"/>
            <a:ext cx="1746900" cy="30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33" name="Google Shape;233;p34"/>
          <p:cNvSpPr/>
          <p:nvPr/>
        </p:nvSpPr>
        <p:spPr>
          <a:xfrm>
            <a:off x="2106050" y="1691925"/>
            <a:ext cx="903600" cy="90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4"/>
          <p:cNvSpPr/>
          <p:nvPr/>
        </p:nvSpPr>
        <p:spPr>
          <a:xfrm>
            <a:off x="4100250" y="1691925"/>
            <a:ext cx="903600" cy="90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6094450" y="1691925"/>
            <a:ext cx="903600" cy="90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4"/>
          <p:cNvSpPr txBox="1"/>
          <p:nvPr>
            <p:ph idx="1" type="subTitle"/>
          </p:nvPr>
        </p:nvSpPr>
        <p:spPr>
          <a:xfrm>
            <a:off x="3730752" y="2596896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7" name="Google Shape;237;p34"/>
          <p:cNvSpPr txBox="1"/>
          <p:nvPr>
            <p:ph idx="2" type="subTitle"/>
          </p:nvPr>
        </p:nvSpPr>
        <p:spPr>
          <a:xfrm>
            <a:off x="3785616" y="3477768"/>
            <a:ext cx="1536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4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39" name="Google Shape;239;p34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34"/>
          <p:cNvSpPr txBox="1"/>
          <p:nvPr>
            <p:ph idx="3" type="subTitle"/>
          </p:nvPr>
        </p:nvSpPr>
        <p:spPr>
          <a:xfrm>
            <a:off x="5738627" y="2596896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34"/>
          <p:cNvSpPr txBox="1"/>
          <p:nvPr>
            <p:ph idx="4" type="subTitle"/>
          </p:nvPr>
        </p:nvSpPr>
        <p:spPr>
          <a:xfrm>
            <a:off x="5793491" y="3477768"/>
            <a:ext cx="1536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" name="Google Shape;242;p34"/>
          <p:cNvSpPr txBox="1"/>
          <p:nvPr>
            <p:ph idx="5" type="subTitle"/>
          </p:nvPr>
        </p:nvSpPr>
        <p:spPr>
          <a:xfrm>
            <a:off x="1756277" y="2596896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" name="Google Shape;243;p34"/>
          <p:cNvSpPr txBox="1"/>
          <p:nvPr>
            <p:ph idx="6" type="subTitle"/>
          </p:nvPr>
        </p:nvSpPr>
        <p:spPr>
          <a:xfrm>
            <a:off x="1811141" y="3477768"/>
            <a:ext cx="1536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3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/>
          <p:nvPr/>
        </p:nvSpPr>
        <p:spPr>
          <a:xfrm>
            <a:off x="1704376" y="1874700"/>
            <a:ext cx="1707000" cy="195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46" name="Google Shape;246;p35"/>
          <p:cNvSpPr/>
          <p:nvPr/>
        </p:nvSpPr>
        <p:spPr>
          <a:xfrm>
            <a:off x="3663450" y="1874700"/>
            <a:ext cx="1777200" cy="195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47" name="Google Shape;247;p35"/>
          <p:cNvSpPr/>
          <p:nvPr/>
        </p:nvSpPr>
        <p:spPr>
          <a:xfrm>
            <a:off x="5692726" y="1874700"/>
            <a:ext cx="1746900" cy="195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48" name="Google Shape;248;p35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49" name="Google Shape;249;p35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35"/>
          <p:cNvSpPr txBox="1"/>
          <p:nvPr>
            <p:ph idx="1" type="subTitle"/>
          </p:nvPr>
        </p:nvSpPr>
        <p:spPr>
          <a:xfrm>
            <a:off x="3730752" y="2020824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1" name="Google Shape;251;p35"/>
          <p:cNvSpPr txBox="1"/>
          <p:nvPr>
            <p:ph idx="2" type="subTitle"/>
          </p:nvPr>
        </p:nvSpPr>
        <p:spPr>
          <a:xfrm>
            <a:off x="3785616" y="2840736"/>
            <a:ext cx="1536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2" name="Google Shape;252;p35"/>
          <p:cNvSpPr txBox="1"/>
          <p:nvPr>
            <p:ph idx="3" type="subTitle"/>
          </p:nvPr>
        </p:nvSpPr>
        <p:spPr>
          <a:xfrm>
            <a:off x="5738627" y="2020824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5"/>
          <p:cNvSpPr txBox="1"/>
          <p:nvPr>
            <p:ph idx="4" type="subTitle"/>
          </p:nvPr>
        </p:nvSpPr>
        <p:spPr>
          <a:xfrm>
            <a:off x="5793491" y="2840736"/>
            <a:ext cx="1536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35"/>
          <p:cNvSpPr txBox="1"/>
          <p:nvPr>
            <p:ph idx="5" type="subTitle"/>
          </p:nvPr>
        </p:nvSpPr>
        <p:spPr>
          <a:xfrm>
            <a:off x="1756277" y="2020824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35"/>
          <p:cNvSpPr txBox="1"/>
          <p:nvPr>
            <p:ph idx="6" type="subTitle"/>
          </p:nvPr>
        </p:nvSpPr>
        <p:spPr>
          <a:xfrm>
            <a:off x="1811141" y="2840736"/>
            <a:ext cx="1536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1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36"/>
          <p:cNvGrpSpPr/>
          <p:nvPr/>
        </p:nvGrpSpPr>
        <p:grpSpPr>
          <a:xfrm flipH="1" rot="10800000">
            <a:off x="0" y="-548076"/>
            <a:ext cx="5965751" cy="4187397"/>
            <a:chOff x="103" y="1456667"/>
            <a:chExt cx="5909609" cy="4187397"/>
          </a:xfrm>
        </p:grpSpPr>
        <p:grpSp>
          <p:nvGrpSpPr>
            <p:cNvPr id="258" name="Google Shape;258;p36"/>
            <p:cNvGrpSpPr/>
            <p:nvPr/>
          </p:nvGrpSpPr>
          <p:grpSpPr>
            <a:xfrm>
              <a:off x="353847" y="1456667"/>
              <a:ext cx="5555866" cy="4187397"/>
              <a:chOff x="2534179" y="3686075"/>
              <a:chExt cx="1481446" cy="1116550"/>
            </a:xfrm>
          </p:grpSpPr>
          <p:sp>
            <p:nvSpPr>
              <p:cNvPr id="259" name="Google Shape;259;p36"/>
              <p:cNvSpPr/>
              <p:nvPr/>
            </p:nvSpPr>
            <p:spPr>
              <a:xfrm>
                <a:off x="2675325" y="3841600"/>
                <a:ext cx="1340300" cy="961025"/>
              </a:xfrm>
              <a:custGeom>
                <a:rect b="b" l="l" r="r" t="t"/>
                <a:pathLst>
                  <a:path extrusionOk="0" h="38441" w="53612">
                    <a:moveTo>
                      <a:pt x="39043" y="3843"/>
                    </a:moveTo>
                    <a:cubicBezTo>
                      <a:pt x="40256" y="3843"/>
                      <a:pt x="41202" y="4963"/>
                      <a:pt x="40977" y="6167"/>
                    </a:cubicBezTo>
                    <a:cubicBezTo>
                      <a:pt x="40861" y="7023"/>
                      <a:pt x="40194" y="7690"/>
                      <a:pt x="39411" y="7806"/>
                    </a:cubicBezTo>
                    <a:cubicBezTo>
                      <a:pt x="39289" y="7828"/>
                      <a:pt x="39168" y="7838"/>
                      <a:pt x="39051" y="7838"/>
                    </a:cubicBezTo>
                    <a:cubicBezTo>
                      <a:pt x="37828" y="7838"/>
                      <a:pt x="36893" y="6718"/>
                      <a:pt x="37105" y="5514"/>
                    </a:cubicBezTo>
                    <a:cubicBezTo>
                      <a:pt x="37235" y="4658"/>
                      <a:pt x="37888" y="3991"/>
                      <a:pt x="38686" y="3875"/>
                    </a:cubicBezTo>
                    <a:cubicBezTo>
                      <a:pt x="38807" y="3853"/>
                      <a:pt x="38926" y="3843"/>
                      <a:pt x="39043" y="3843"/>
                    </a:cubicBezTo>
                    <a:close/>
                    <a:moveTo>
                      <a:pt x="38299" y="0"/>
                    </a:moveTo>
                    <a:cubicBezTo>
                      <a:pt x="36202" y="0"/>
                      <a:pt x="34126" y="782"/>
                      <a:pt x="32579" y="2251"/>
                    </a:cubicBezTo>
                    <a:cubicBezTo>
                      <a:pt x="31970" y="2845"/>
                      <a:pt x="31187" y="3208"/>
                      <a:pt x="30215" y="3208"/>
                    </a:cubicBezTo>
                    <a:cubicBezTo>
                      <a:pt x="29736" y="3208"/>
                      <a:pt x="29257" y="3092"/>
                      <a:pt x="28822" y="2903"/>
                    </a:cubicBezTo>
                    <a:cubicBezTo>
                      <a:pt x="27607" y="2337"/>
                      <a:pt x="26320" y="2053"/>
                      <a:pt x="25050" y="2053"/>
                    </a:cubicBezTo>
                    <a:cubicBezTo>
                      <a:pt x="23228" y="2053"/>
                      <a:pt x="21441" y="2638"/>
                      <a:pt x="19945" y="3817"/>
                    </a:cubicBezTo>
                    <a:cubicBezTo>
                      <a:pt x="18437" y="5079"/>
                      <a:pt x="17102" y="6602"/>
                      <a:pt x="16014" y="8227"/>
                    </a:cubicBezTo>
                    <a:cubicBezTo>
                      <a:pt x="14201" y="11128"/>
                      <a:pt x="11605" y="13419"/>
                      <a:pt x="8457" y="14696"/>
                    </a:cubicBezTo>
                    <a:cubicBezTo>
                      <a:pt x="8225" y="14812"/>
                      <a:pt x="7978" y="14942"/>
                      <a:pt x="7790" y="15000"/>
                    </a:cubicBezTo>
                    <a:cubicBezTo>
                      <a:pt x="5861" y="15900"/>
                      <a:pt x="4657" y="17960"/>
                      <a:pt x="4889" y="20077"/>
                    </a:cubicBezTo>
                    <a:cubicBezTo>
                      <a:pt x="4961" y="20251"/>
                      <a:pt x="4961" y="20440"/>
                      <a:pt x="4889" y="20672"/>
                    </a:cubicBezTo>
                    <a:cubicBezTo>
                      <a:pt x="4773" y="21528"/>
                      <a:pt x="4106" y="22253"/>
                      <a:pt x="3206" y="22369"/>
                    </a:cubicBezTo>
                    <a:lnTo>
                      <a:pt x="3148" y="22369"/>
                    </a:lnTo>
                    <a:cubicBezTo>
                      <a:pt x="1393" y="22616"/>
                      <a:pt x="59" y="24066"/>
                      <a:pt x="1" y="25821"/>
                    </a:cubicBezTo>
                    <a:lnTo>
                      <a:pt x="1" y="25879"/>
                    </a:lnTo>
                    <a:cubicBezTo>
                      <a:pt x="1" y="32827"/>
                      <a:pt x="6949" y="38441"/>
                      <a:pt x="15536" y="38441"/>
                    </a:cubicBezTo>
                    <a:cubicBezTo>
                      <a:pt x="18611" y="38441"/>
                      <a:pt x="21512" y="37715"/>
                      <a:pt x="23934" y="36453"/>
                    </a:cubicBezTo>
                    <a:cubicBezTo>
                      <a:pt x="26404" y="35103"/>
                      <a:pt x="29139" y="34382"/>
                      <a:pt x="31903" y="34382"/>
                    </a:cubicBezTo>
                    <a:cubicBezTo>
                      <a:pt x="32109" y="34382"/>
                      <a:pt x="32315" y="34386"/>
                      <a:pt x="32521" y="34394"/>
                    </a:cubicBezTo>
                    <a:lnTo>
                      <a:pt x="33536" y="34394"/>
                    </a:lnTo>
                    <a:cubicBezTo>
                      <a:pt x="44604" y="34394"/>
                      <a:pt x="53611" y="26547"/>
                      <a:pt x="53611" y="16814"/>
                    </a:cubicBezTo>
                    <a:cubicBezTo>
                      <a:pt x="53611" y="9503"/>
                      <a:pt x="48535" y="3208"/>
                      <a:pt x="41282" y="553"/>
                    </a:cubicBezTo>
                    <a:cubicBezTo>
                      <a:pt x="40321" y="181"/>
                      <a:pt x="39307" y="0"/>
                      <a:pt x="382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36"/>
              <p:cNvSpPr/>
              <p:nvPr/>
            </p:nvSpPr>
            <p:spPr>
              <a:xfrm>
                <a:off x="3646800" y="3686075"/>
                <a:ext cx="90675" cy="89225"/>
              </a:xfrm>
              <a:custGeom>
                <a:rect b="b" l="l" r="r" t="t"/>
                <a:pathLst>
                  <a:path extrusionOk="0" h="3569" w="3627">
                    <a:moveTo>
                      <a:pt x="1814" y="1"/>
                    </a:moveTo>
                    <a:cubicBezTo>
                      <a:pt x="842" y="1"/>
                      <a:pt x="1" y="784"/>
                      <a:pt x="1" y="1814"/>
                    </a:cubicBezTo>
                    <a:cubicBezTo>
                      <a:pt x="1" y="2786"/>
                      <a:pt x="842" y="3569"/>
                      <a:pt x="1814" y="3569"/>
                    </a:cubicBezTo>
                    <a:cubicBezTo>
                      <a:pt x="2786" y="3569"/>
                      <a:pt x="3627" y="2786"/>
                      <a:pt x="3627" y="1814"/>
                    </a:cubicBezTo>
                    <a:cubicBezTo>
                      <a:pt x="3627" y="784"/>
                      <a:pt x="2786" y="1"/>
                      <a:pt x="18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36"/>
              <p:cNvSpPr/>
              <p:nvPr/>
            </p:nvSpPr>
            <p:spPr>
              <a:xfrm>
                <a:off x="2534179" y="3874193"/>
                <a:ext cx="152675" cy="152700"/>
              </a:xfrm>
              <a:custGeom>
                <a:rect b="b" l="l" r="r" t="t"/>
                <a:pathLst>
                  <a:path extrusionOk="0" h="6108" w="6107">
                    <a:moveTo>
                      <a:pt x="3075" y="0"/>
                    </a:moveTo>
                    <a:cubicBezTo>
                      <a:pt x="1393" y="0"/>
                      <a:pt x="0" y="1335"/>
                      <a:pt x="0" y="3018"/>
                    </a:cubicBezTo>
                    <a:cubicBezTo>
                      <a:pt x="0" y="4715"/>
                      <a:pt x="1393" y="6107"/>
                      <a:pt x="3075" y="6107"/>
                    </a:cubicBezTo>
                    <a:cubicBezTo>
                      <a:pt x="4772" y="6107"/>
                      <a:pt x="6107" y="4715"/>
                      <a:pt x="6107" y="3018"/>
                    </a:cubicBezTo>
                    <a:cubicBezTo>
                      <a:pt x="6107" y="1335"/>
                      <a:pt x="4772" y="0"/>
                      <a:pt x="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36"/>
              <p:cNvSpPr/>
              <p:nvPr/>
            </p:nvSpPr>
            <p:spPr>
              <a:xfrm>
                <a:off x="2696350" y="3955150"/>
                <a:ext cx="54425" cy="55875"/>
              </a:xfrm>
              <a:custGeom>
                <a:rect b="b" l="l" r="r" t="t"/>
                <a:pathLst>
                  <a:path extrusionOk="0" h="2235" w="2177">
                    <a:moveTo>
                      <a:pt x="1089" y="0"/>
                    </a:moveTo>
                    <a:cubicBezTo>
                      <a:pt x="494" y="0"/>
                      <a:pt x="1" y="537"/>
                      <a:pt x="1" y="1146"/>
                    </a:cubicBezTo>
                    <a:cubicBezTo>
                      <a:pt x="1" y="1755"/>
                      <a:pt x="494" y="2234"/>
                      <a:pt x="1089" y="2234"/>
                    </a:cubicBezTo>
                    <a:cubicBezTo>
                      <a:pt x="1698" y="2234"/>
                      <a:pt x="2177" y="1755"/>
                      <a:pt x="2177" y="1146"/>
                    </a:cubicBezTo>
                    <a:cubicBezTo>
                      <a:pt x="2177" y="537"/>
                      <a:pt x="1698" y="0"/>
                      <a:pt x="10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3" name="Google Shape;263;p36"/>
            <p:cNvSpPr/>
            <p:nvPr/>
          </p:nvSpPr>
          <p:spPr>
            <a:xfrm flipH="1">
              <a:off x="103" y="1955775"/>
              <a:ext cx="4426672" cy="3254997"/>
            </a:xfrm>
            <a:custGeom>
              <a:rect b="b" l="l" r="r" t="t"/>
              <a:pathLst>
                <a:path extrusionOk="0" h="31998" w="4443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6"/>
            <p:cNvSpPr/>
            <p:nvPr/>
          </p:nvSpPr>
          <p:spPr>
            <a:xfrm flipH="1" rot="10800000">
              <a:off x="1178568" y="1849738"/>
              <a:ext cx="107776" cy="106044"/>
            </a:xfrm>
            <a:custGeom>
              <a:rect b="b" l="l" r="r" t="t"/>
              <a:pathLst>
                <a:path extrusionOk="0" h="3569" w="3627">
                  <a:moveTo>
                    <a:pt x="1814" y="1"/>
                  </a:moveTo>
                  <a:cubicBezTo>
                    <a:pt x="842" y="1"/>
                    <a:pt x="1" y="784"/>
                    <a:pt x="1" y="1814"/>
                  </a:cubicBezTo>
                  <a:cubicBezTo>
                    <a:pt x="1" y="2786"/>
                    <a:pt x="842" y="3569"/>
                    <a:pt x="1814" y="3569"/>
                  </a:cubicBezTo>
                  <a:cubicBezTo>
                    <a:pt x="2786" y="3569"/>
                    <a:pt x="3627" y="2786"/>
                    <a:pt x="3627" y="1814"/>
                  </a:cubicBezTo>
                  <a:cubicBezTo>
                    <a:pt x="3627" y="784"/>
                    <a:pt x="2786" y="1"/>
                    <a:pt x="1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6"/>
            <p:cNvSpPr/>
            <p:nvPr/>
          </p:nvSpPr>
          <p:spPr>
            <a:xfrm flipH="1" rot="10800000">
              <a:off x="788275" y="1486674"/>
              <a:ext cx="64690" cy="66407"/>
            </a:xfrm>
            <a:custGeom>
              <a:rect b="b" l="l" r="r" t="t"/>
              <a:pathLst>
                <a:path extrusionOk="0" h="2235" w="2177">
                  <a:moveTo>
                    <a:pt x="1089" y="0"/>
                  </a:moveTo>
                  <a:cubicBezTo>
                    <a:pt x="494" y="0"/>
                    <a:pt x="1" y="537"/>
                    <a:pt x="1" y="1146"/>
                  </a:cubicBezTo>
                  <a:cubicBezTo>
                    <a:pt x="1" y="1755"/>
                    <a:pt x="494" y="2234"/>
                    <a:pt x="1089" y="2234"/>
                  </a:cubicBezTo>
                  <a:cubicBezTo>
                    <a:pt x="1698" y="2234"/>
                    <a:pt x="2177" y="1755"/>
                    <a:pt x="2177" y="1146"/>
                  </a:cubicBezTo>
                  <a:cubicBezTo>
                    <a:pt x="2177" y="537"/>
                    <a:pt x="1698" y="0"/>
                    <a:pt x="1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36"/>
          <p:cNvSpPr/>
          <p:nvPr/>
        </p:nvSpPr>
        <p:spPr>
          <a:xfrm>
            <a:off x="713500" y="3482250"/>
            <a:ext cx="7716990" cy="1429500"/>
          </a:xfrm>
          <a:custGeom>
            <a:rect b="b" l="l" r="r" t="t"/>
            <a:pathLst>
              <a:path extrusionOk="0" h="4000" w="31690">
                <a:moveTo>
                  <a:pt x="0" y="1"/>
                </a:moveTo>
                <a:lnTo>
                  <a:pt x="0" y="4000"/>
                </a:lnTo>
                <a:lnTo>
                  <a:pt x="31690" y="4000"/>
                </a:lnTo>
                <a:lnTo>
                  <a:pt x="316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6"/>
          <p:cNvSpPr/>
          <p:nvPr/>
        </p:nvSpPr>
        <p:spPr>
          <a:xfrm>
            <a:off x="6972585" y="1705831"/>
            <a:ext cx="108801" cy="106044"/>
          </a:xfrm>
          <a:custGeom>
            <a:rect b="b" l="l" r="r" t="t"/>
            <a:pathLst>
              <a:path extrusionOk="0" h="3569" w="3627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6"/>
          <p:cNvSpPr txBox="1"/>
          <p:nvPr>
            <p:ph idx="1" type="subTitle"/>
          </p:nvPr>
        </p:nvSpPr>
        <p:spPr>
          <a:xfrm>
            <a:off x="3749040" y="3547872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36"/>
          <p:cNvSpPr txBox="1"/>
          <p:nvPr>
            <p:ph idx="2" type="subTitle"/>
          </p:nvPr>
        </p:nvSpPr>
        <p:spPr>
          <a:xfrm>
            <a:off x="3803904" y="3986784"/>
            <a:ext cx="1536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36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71" name="Google Shape;271;p36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36"/>
          <p:cNvSpPr txBox="1"/>
          <p:nvPr>
            <p:ph idx="3" type="subTitle"/>
          </p:nvPr>
        </p:nvSpPr>
        <p:spPr>
          <a:xfrm>
            <a:off x="5926040" y="3547872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36"/>
          <p:cNvSpPr txBox="1"/>
          <p:nvPr>
            <p:ph idx="4" type="subTitle"/>
          </p:nvPr>
        </p:nvSpPr>
        <p:spPr>
          <a:xfrm>
            <a:off x="5980904" y="3986784"/>
            <a:ext cx="1536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4" name="Google Shape;274;p36"/>
          <p:cNvSpPr txBox="1"/>
          <p:nvPr>
            <p:ph idx="5" type="subTitle"/>
          </p:nvPr>
        </p:nvSpPr>
        <p:spPr>
          <a:xfrm>
            <a:off x="1635990" y="3547872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5" name="Google Shape;275;p36"/>
          <p:cNvSpPr txBox="1"/>
          <p:nvPr>
            <p:ph idx="6" type="subTitle"/>
          </p:nvPr>
        </p:nvSpPr>
        <p:spPr>
          <a:xfrm>
            <a:off x="1690854" y="3986784"/>
            <a:ext cx="1536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23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78" name="Google Shape;278;p37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37"/>
          <p:cNvSpPr txBox="1"/>
          <p:nvPr>
            <p:ph idx="1" type="subTitle"/>
          </p:nvPr>
        </p:nvSpPr>
        <p:spPr>
          <a:xfrm>
            <a:off x="5167048" y="1230800"/>
            <a:ext cx="30432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0" name="Google Shape;280;p37"/>
          <p:cNvSpPr txBox="1"/>
          <p:nvPr>
            <p:ph idx="2" type="subTitle"/>
          </p:nvPr>
        </p:nvSpPr>
        <p:spPr>
          <a:xfrm>
            <a:off x="5167050" y="1654400"/>
            <a:ext cx="30432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1" name="Google Shape;281;p37"/>
          <p:cNvSpPr txBox="1"/>
          <p:nvPr>
            <p:ph idx="3" type="subTitle"/>
          </p:nvPr>
        </p:nvSpPr>
        <p:spPr>
          <a:xfrm>
            <a:off x="5167048" y="2230400"/>
            <a:ext cx="30432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2" name="Google Shape;282;p37"/>
          <p:cNvSpPr txBox="1"/>
          <p:nvPr>
            <p:ph idx="4" type="subTitle"/>
          </p:nvPr>
        </p:nvSpPr>
        <p:spPr>
          <a:xfrm>
            <a:off x="5167050" y="2654000"/>
            <a:ext cx="30432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3" name="Google Shape;283;p37"/>
          <p:cNvSpPr txBox="1"/>
          <p:nvPr>
            <p:ph idx="5" type="subTitle"/>
          </p:nvPr>
        </p:nvSpPr>
        <p:spPr>
          <a:xfrm>
            <a:off x="5167048" y="3230000"/>
            <a:ext cx="30432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4" name="Google Shape;284;p37"/>
          <p:cNvSpPr txBox="1"/>
          <p:nvPr>
            <p:ph idx="6" type="subTitle"/>
          </p:nvPr>
        </p:nvSpPr>
        <p:spPr>
          <a:xfrm>
            <a:off x="5167050" y="3653600"/>
            <a:ext cx="30432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6">
  <p:cSld name="CUSTOM_24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/>
          <p:nvPr/>
        </p:nvSpPr>
        <p:spPr>
          <a:xfrm>
            <a:off x="1432679" y="2711150"/>
            <a:ext cx="6288000" cy="5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87" name="Google Shape;287;p38"/>
          <p:cNvSpPr/>
          <p:nvPr/>
        </p:nvSpPr>
        <p:spPr>
          <a:xfrm>
            <a:off x="1428793" y="3652850"/>
            <a:ext cx="6296100" cy="5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88" name="Google Shape;288;p38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89" name="Google Shape;289;p38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38"/>
          <p:cNvSpPr txBox="1"/>
          <p:nvPr>
            <p:ph idx="1" type="subTitle"/>
          </p:nvPr>
        </p:nvSpPr>
        <p:spPr>
          <a:xfrm>
            <a:off x="2517010" y="2118359"/>
            <a:ext cx="4140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1" name="Google Shape;291;p38"/>
          <p:cNvSpPr txBox="1"/>
          <p:nvPr>
            <p:ph idx="2" type="subTitle"/>
          </p:nvPr>
        </p:nvSpPr>
        <p:spPr>
          <a:xfrm>
            <a:off x="2517012" y="2694356"/>
            <a:ext cx="4140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2" name="Google Shape;292;p38"/>
          <p:cNvSpPr txBox="1"/>
          <p:nvPr>
            <p:ph idx="3" type="subTitle"/>
          </p:nvPr>
        </p:nvSpPr>
        <p:spPr>
          <a:xfrm>
            <a:off x="2517010" y="3079105"/>
            <a:ext cx="4140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3" name="Google Shape;293;p38"/>
          <p:cNvSpPr txBox="1"/>
          <p:nvPr>
            <p:ph idx="4" type="subTitle"/>
          </p:nvPr>
        </p:nvSpPr>
        <p:spPr>
          <a:xfrm>
            <a:off x="2517012" y="3636052"/>
            <a:ext cx="4140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4" name="Google Shape;294;p38"/>
          <p:cNvSpPr/>
          <p:nvPr/>
        </p:nvSpPr>
        <p:spPr>
          <a:xfrm>
            <a:off x="1428746" y="1701750"/>
            <a:ext cx="6296100" cy="5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1287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95" name="Google Shape;295;p38"/>
          <p:cNvSpPr txBox="1"/>
          <p:nvPr>
            <p:ph idx="5" type="subTitle"/>
          </p:nvPr>
        </p:nvSpPr>
        <p:spPr>
          <a:xfrm>
            <a:off x="2516976" y="1119500"/>
            <a:ext cx="4140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38"/>
          <p:cNvSpPr txBox="1"/>
          <p:nvPr>
            <p:ph idx="6" type="subTitle"/>
          </p:nvPr>
        </p:nvSpPr>
        <p:spPr>
          <a:xfrm>
            <a:off x="2516978" y="1828847"/>
            <a:ext cx="4140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/>
          <p:nvPr/>
        </p:nvSpPr>
        <p:spPr>
          <a:xfrm rot="5400000">
            <a:off x="-785901" y="733690"/>
            <a:ext cx="5178317" cy="3729287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9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00" name="Google Shape;300;p39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39"/>
          <p:cNvSpPr/>
          <p:nvPr/>
        </p:nvSpPr>
        <p:spPr>
          <a:xfrm>
            <a:off x="713500" y="2526700"/>
            <a:ext cx="7716990" cy="1763900"/>
          </a:xfrm>
          <a:custGeom>
            <a:rect b="b" l="l" r="r" t="t"/>
            <a:pathLst>
              <a:path extrusionOk="0" h="4000" w="31690">
                <a:moveTo>
                  <a:pt x="0" y="1"/>
                </a:moveTo>
                <a:lnTo>
                  <a:pt x="0" y="4000"/>
                </a:lnTo>
                <a:lnTo>
                  <a:pt x="31690" y="4000"/>
                </a:lnTo>
                <a:lnTo>
                  <a:pt x="316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9"/>
          <p:cNvSpPr txBox="1"/>
          <p:nvPr>
            <p:ph idx="1" type="subTitle"/>
          </p:nvPr>
        </p:nvSpPr>
        <p:spPr>
          <a:xfrm>
            <a:off x="886968" y="2651760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3" name="Google Shape;303;p39"/>
          <p:cNvSpPr txBox="1"/>
          <p:nvPr>
            <p:ph idx="2" type="subTitle"/>
          </p:nvPr>
        </p:nvSpPr>
        <p:spPr>
          <a:xfrm>
            <a:off x="941825" y="3118098"/>
            <a:ext cx="1536300" cy="9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4" name="Google Shape;304;p39"/>
          <p:cNvSpPr txBox="1"/>
          <p:nvPr>
            <p:ph idx="3" type="subTitle"/>
          </p:nvPr>
        </p:nvSpPr>
        <p:spPr>
          <a:xfrm>
            <a:off x="2770632" y="2651760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5" name="Google Shape;305;p39"/>
          <p:cNvSpPr txBox="1"/>
          <p:nvPr>
            <p:ph idx="4" type="subTitle"/>
          </p:nvPr>
        </p:nvSpPr>
        <p:spPr>
          <a:xfrm>
            <a:off x="2825489" y="3118098"/>
            <a:ext cx="1536300" cy="9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6" name="Google Shape;306;p39"/>
          <p:cNvSpPr txBox="1"/>
          <p:nvPr>
            <p:ph idx="5" type="subTitle"/>
          </p:nvPr>
        </p:nvSpPr>
        <p:spPr>
          <a:xfrm>
            <a:off x="4663440" y="2651760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7" name="Google Shape;307;p39"/>
          <p:cNvSpPr txBox="1"/>
          <p:nvPr>
            <p:ph idx="6" type="subTitle"/>
          </p:nvPr>
        </p:nvSpPr>
        <p:spPr>
          <a:xfrm>
            <a:off x="4718297" y="3118098"/>
            <a:ext cx="1536300" cy="9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8" name="Google Shape;308;p39"/>
          <p:cNvSpPr txBox="1"/>
          <p:nvPr>
            <p:ph idx="7" type="subTitle"/>
          </p:nvPr>
        </p:nvSpPr>
        <p:spPr>
          <a:xfrm>
            <a:off x="6547104" y="2651760"/>
            <a:ext cx="1655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9" name="Google Shape;309;p39"/>
          <p:cNvSpPr txBox="1"/>
          <p:nvPr>
            <p:ph idx="8" type="subTitle"/>
          </p:nvPr>
        </p:nvSpPr>
        <p:spPr>
          <a:xfrm>
            <a:off x="6601961" y="3118098"/>
            <a:ext cx="1536300" cy="9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/>
          <p:nvPr/>
        </p:nvSpPr>
        <p:spPr>
          <a:xfrm>
            <a:off x="1508000" y="3302725"/>
            <a:ext cx="6158700" cy="13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0"/>
          <p:cNvSpPr/>
          <p:nvPr/>
        </p:nvSpPr>
        <p:spPr>
          <a:xfrm>
            <a:off x="2604500" y="1455175"/>
            <a:ext cx="3965700" cy="131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0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14" name="Google Shape;314;p40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40"/>
          <p:cNvSpPr txBox="1"/>
          <p:nvPr>
            <p:ph idx="1" type="subTitle"/>
          </p:nvPr>
        </p:nvSpPr>
        <p:spPr>
          <a:xfrm>
            <a:off x="2715913" y="1356938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6" name="Google Shape;316;p40"/>
          <p:cNvSpPr txBox="1"/>
          <p:nvPr>
            <p:ph idx="2" type="subTitle"/>
          </p:nvPr>
        </p:nvSpPr>
        <p:spPr>
          <a:xfrm>
            <a:off x="2770777" y="2070170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7" name="Google Shape;317;p40"/>
          <p:cNvSpPr txBox="1"/>
          <p:nvPr>
            <p:ph idx="3" type="subTitle"/>
          </p:nvPr>
        </p:nvSpPr>
        <p:spPr>
          <a:xfrm>
            <a:off x="4942438" y="1379663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8" name="Google Shape;318;p40"/>
          <p:cNvSpPr txBox="1"/>
          <p:nvPr>
            <p:ph idx="4" type="subTitle"/>
          </p:nvPr>
        </p:nvSpPr>
        <p:spPr>
          <a:xfrm>
            <a:off x="4997302" y="2092895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9" name="Google Shape;319;p40"/>
          <p:cNvSpPr txBox="1"/>
          <p:nvPr>
            <p:ph idx="5" type="subTitle"/>
          </p:nvPr>
        </p:nvSpPr>
        <p:spPr>
          <a:xfrm>
            <a:off x="1600200" y="3231007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0" name="Google Shape;320;p40"/>
          <p:cNvSpPr txBox="1"/>
          <p:nvPr>
            <p:ph idx="6" type="subTitle"/>
          </p:nvPr>
        </p:nvSpPr>
        <p:spPr>
          <a:xfrm>
            <a:off x="1655064" y="3944239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1" name="Google Shape;321;p40"/>
          <p:cNvSpPr txBox="1"/>
          <p:nvPr>
            <p:ph idx="7" type="subTitle"/>
          </p:nvPr>
        </p:nvSpPr>
        <p:spPr>
          <a:xfrm>
            <a:off x="3826725" y="3217282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2" name="Google Shape;322;p40"/>
          <p:cNvSpPr txBox="1"/>
          <p:nvPr>
            <p:ph idx="8" type="subTitle"/>
          </p:nvPr>
        </p:nvSpPr>
        <p:spPr>
          <a:xfrm>
            <a:off x="3881589" y="3930514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3" name="Google Shape;323;p40"/>
          <p:cNvSpPr txBox="1"/>
          <p:nvPr>
            <p:ph idx="9" type="subTitle"/>
          </p:nvPr>
        </p:nvSpPr>
        <p:spPr>
          <a:xfrm>
            <a:off x="6053250" y="3195682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4" name="Google Shape;324;p40"/>
          <p:cNvSpPr txBox="1"/>
          <p:nvPr>
            <p:ph idx="13" type="subTitle"/>
          </p:nvPr>
        </p:nvSpPr>
        <p:spPr>
          <a:xfrm>
            <a:off x="6108114" y="3908914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363200" y="3462000"/>
            <a:ext cx="25539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5220827" y="3462000"/>
            <a:ext cx="25539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8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/>
          <p:nvPr/>
        </p:nvSpPr>
        <p:spPr>
          <a:xfrm>
            <a:off x="5970538" y="3302725"/>
            <a:ext cx="1665300" cy="13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1"/>
          <p:cNvSpPr/>
          <p:nvPr/>
        </p:nvSpPr>
        <p:spPr>
          <a:xfrm>
            <a:off x="1508000" y="3302725"/>
            <a:ext cx="1665300" cy="13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1"/>
          <p:cNvSpPr/>
          <p:nvPr/>
        </p:nvSpPr>
        <p:spPr>
          <a:xfrm>
            <a:off x="3739263" y="1436950"/>
            <a:ext cx="1665300" cy="13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1"/>
          <p:cNvSpPr/>
          <p:nvPr/>
        </p:nvSpPr>
        <p:spPr>
          <a:xfrm>
            <a:off x="5970538" y="1436950"/>
            <a:ext cx="1665300" cy="131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3739263" y="3302725"/>
            <a:ext cx="1665300" cy="1310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1"/>
          <p:cNvSpPr/>
          <p:nvPr/>
        </p:nvSpPr>
        <p:spPr>
          <a:xfrm>
            <a:off x="1508000" y="1436950"/>
            <a:ext cx="1665300" cy="131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1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33" name="Google Shape;333;p41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41"/>
          <p:cNvSpPr txBox="1"/>
          <p:nvPr>
            <p:ph idx="1" type="subTitle"/>
          </p:nvPr>
        </p:nvSpPr>
        <p:spPr>
          <a:xfrm>
            <a:off x="1600200" y="1328032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5" name="Google Shape;335;p41"/>
          <p:cNvSpPr txBox="1"/>
          <p:nvPr>
            <p:ph idx="2" type="subTitle"/>
          </p:nvPr>
        </p:nvSpPr>
        <p:spPr>
          <a:xfrm>
            <a:off x="1655064" y="2041264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6" name="Google Shape;336;p41"/>
          <p:cNvSpPr txBox="1"/>
          <p:nvPr>
            <p:ph idx="3" type="subTitle"/>
          </p:nvPr>
        </p:nvSpPr>
        <p:spPr>
          <a:xfrm>
            <a:off x="3826725" y="1350757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7" name="Google Shape;337;p41"/>
          <p:cNvSpPr txBox="1"/>
          <p:nvPr>
            <p:ph idx="4" type="subTitle"/>
          </p:nvPr>
        </p:nvSpPr>
        <p:spPr>
          <a:xfrm>
            <a:off x="3881589" y="2063989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8" name="Google Shape;338;p41"/>
          <p:cNvSpPr txBox="1"/>
          <p:nvPr>
            <p:ph idx="5" type="subTitle"/>
          </p:nvPr>
        </p:nvSpPr>
        <p:spPr>
          <a:xfrm>
            <a:off x="6053250" y="1350757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9" name="Google Shape;339;p41"/>
          <p:cNvSpPr txBox="1"/>
          <p:nvPr>
            <p:ph idx="6" type="subTitle"/>
          </p:nvPr>
        </p:nvSpPr>
        <p:spPr>
          <a:xfrm>
            <a:off x="6108114" y="2063989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0" name="Google Shape;340;p41"/>
          <p:cNvSpPr txBox="1"/>
          <p:nvPr>
            <p:ph idx="7" type="subTitle"/>
          </p:nvPr>
        </p:nvSpPr>
        <p:spPr>
          <a:xfrm>
            <a:off x="1600200" y="3208882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" name="Google Shape;341;p41"/>
          <p:cNvSpPr txBox="1"/>
          <p:nvPr>
            <p:ph idx="8" type="subTitle"/>
          </p:nvPr>
        </p:nvSpPr>
        <p:spPr>
          <a:xfrm>
            <a:off x="1655064" y="3922114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2" name="Google Shape;342;p41"/>
          <p:cNvSpPr txBox="1"/>
          <p:nvPr>
            <p:ph idx="9" type="subTitle"/>
          </p:nvPr>
        </p:nvSpPr>
        <p:spPr>
          <a:xfrm>
            <a:off x="3826725" y="3195157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3" name="Google Shape;343;p41"/>
          <p:cNvSpPr txBox="1"/>
          <p:nvPr>
            <p:ph idx="13" type="subTitle"/>
          </p:nvPr>
        </p:nvSpPr>
        <p:spPr>
          <a:xfrm>
            <a:off x="3881589" y="3908389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4" name="Google Shape;344;p41"/>
          <p:cNvSpPr txBox="1"/>
          <p:nvPr>
            <p:ph idx="14" type="subTitle"/>
          </p:nvPr>
        </p:nvSpPr>
        <p:spPr>
          <a:xfrm>
            <a:off x="6053250" y="3173557"/>
            <a:ext cx="14904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5" name="Google Shape;345;p41"/>
          <p:cNvSpPr txBox="1"/>
          <p:nvPr>
            <p:ph idx="15" type="subTitle"/>
          </p:nvPr>
        </p:nvSpPr>
        <p:spPr>
          <a:xfrm>
            <a:off x="6108114" y="3886789"/>
            <a:ext cx="1362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14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48" name="Google Shape;348;p42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42"/>
          <p:cNvSpPr txBox="1"/>
          <p:nvPr>
            <p:ph idx="1" type="subTitle"/>
          </p:nvPr>
        </p:nvSpPr>
        <p:spPr>
          <a:xfrm>
            <a:off x="713225" y="105460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0" name="Google Shape;350;p42"/>
          <p:cNvSpPr txBox="1"/>
          <p:nvPr>
            <p:ph idx="2" type="subTitle"/>
          </p:nvPr>
        </p:nvSpPr>
        <p:spPr>
          <a:xfrm>
            <a:off x="713074" y="149805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1" name="Google Shape;351;p42"/>
          <p:cNvSpPr txBox="1"/>
          <p:nvPr>
            <p:ph idx="3" type="subTitle"/>
          </p:nvPr>
        </p:nvSpPr>
        <p:spPr>
          <a:xfrm>
            <a:off x="713225" y="219075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2" name="Google Shape;352;p42"/>
          <p:cNvSpPr txBox="1"/>
          <p:nvPr>
            <p:ph idx="4" type="subTitle"/>
          </p:nvPr>
        </p:nvSpPr>
        <p:spPr>
          <a:xfrm>
            <a:off x="713074" y="263420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3" name="Google Shape;353;p42"/>
          <p:cNvSpPr txBox="1"/>
          <p:nvPr>
            <p:ph idx="5" type="subTitle"/>
          </p:nvPr>
        </p:nvSpPr>
        <p:spPr>
          <a:xfrm>
            <a:off x="713225" y="332690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4" name="Google Shape;354;p42"/>
          <p:cNvSpPr txBox="1"/>
          <p:nvPr>
            <p:ph idx="6" type="subTitle"/>
          </p:nvPr>
        </p:nvSpPr>
        <p:spPr>
          <a:xfrm>
            <a:off x="713074" y="377035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5" name="Google Shape;355;p42"/>
          <p:cNvSpPr txBox="1"/>
          <p:nvPr>
            <p:ph idx="7" type="subTitle"/>
          </p:nvPr>
        </p:nvSpPr>
        <p:spPr>
          <a:xfrm>
            <a:off x="6053275" y="105460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6" name="Google Shape;356;p42"/>
          <p:cNvSpPr txBox="1"/>
          <p:nvPr>
            <p:ph idx="8" type="subTitle"/>
          </p:nvPr>
        </p:nvSpPr>
        <p:spPr>
          <a:xfrm>
            <a:off x="6053275" y="149805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7" name="Google Shape;357;p42"/>
          <p:cNvSpPr txBox="1"/>
          <p:nvPr>
            <p:ph idx="9" type="subTitle"/>
          </p:nvPr>
        </p:nvSpPr>
        <p:spPr>
          <a:xfrm>
            <a:off x="6053275" y="219075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8" name="Google Shape;358;p42"/>
          <p:cNvSpPr txBox="1"/>
          <p:nvPr>
            <p:ph idx="13" type="subTitle"/>
          </p:nvPr>
        </p:nvSpPr>
        <p:spPr>
          <a:xfrm>
            <a:off x="6053275" y="263420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9" name="Google Shape;359;p42"/>
          <p:cNvSpPr txBox="1"/>
          <p:nvPr>
            <p:ph idx="14" type="subTitle"/>
          </p:nvPr>
        </p:nvSpPr>
        <p:spPr>
          <a:xfrm>
            <a:off x="6053275" y="332690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0" name="Google Shape;360;p42"/>
          <p:cNvSpPr txBox="1"/>
          <p:nvPr>
            <p:ph idx="15" type="subTitle"/>
          </p:nvPr>
        </p:nvSpPr>
        <p:spPr>
          <a:xfrm>
            <a:off x="6053275" y="3770350"/>
            <a:ext cx="237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/>
          <p:nvPr/>
        </p:nvSpPr>
        <p:spPr>
          <a:xfrm>
            <a:off x="4633025" y="3765325"/>
            <a:ext cx="3594900" cy="898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3" name="Google Shape;363;p43"/>
          <p:cNvSpPr/>
          <p:nvPr/>
        </p:nvSpPr>
        <p:spPr>
          <a:xfrm>
            <a:off x="759150" y="3042775"/>
            <a:ext cx="3594900" cy="113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4" name="Google Shape;364;p43"/>
          <p:cNvSpPr/>
          <p:nvPr/>
        </p:nvSpPr>
        <p:spPr>
          <a:xfrm>
            <a:off x="1878200" y="1398300"/>
            <a:ext cx="5387400" cy="1384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5" name="Google Shape;365;p43"/>
          <p:cNvSpPr txBox="1"/>
          <p:nvPr/>
        </p:nvSpPr>
        <p:spPr>
          <a:xfrm>
            <a:off x="4829526" y="3929900"/>
            <a:ext cx="3201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3F3F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6" name="Google Shape;366;p43"/>
          <p:cNvSpPr txBox="1"/>
          <p:nvPr>
            <p:ph hasCustomPrompt="1" type="title"/>
          </p:nvPr>
        </p:nvSpPr>
        <p:spPr>
          <a:xfrm>
            <a:off x="2633472" y="1892808"/>
            <a:ext cx="3867900" cy="8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7" name="Google Shape;367;p43"/>
          <p:cNvSpPr txBox="1"/>
          <p:nvPr>
            <p:ph idx="1" type="subTitle"/>
          </p:nvPr>
        </p:nvSpPr>
        <p:spPr>
          <a:xfrm>
            <a:off x="5824728" y="2178225"/>
            <a:ext cx="1655100" cy="3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68" name="Google Shape;368;p43"/>
          <p:cNvSpPr txBox="1"/>
          <p:nvPr>
            <p:ph hasCustomPrompt="1" idx="2" type="title"/>
          </p:nvPr>
        </p:nvSpPr>
        <p:spPr>
          <a:xfrm>
            <a:off x="762000" y="3471672"/>
            <a:ext cx="3291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9" name="Google Shape;369;p43"/>
          <p:cNvSpPr txBox="1"/>
          <p:nvPr>
            <p:ph idx="3" type="subTitle"/>
          </p:nvPr>
        </p:nvSpPr>
        <p:spPr>
          <a:xfrm>
            <a:off x="3401568" y="3566160"/>
            <a:ext cx="1655100" cy="3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70" name="Google Shape;370;p43"/>
          <p:cNvSpPr txBox="1"/>
          <p:nvPr>
            <p:ph hasCustomPrompt="1" idx="4" type="title"/>
          </p:nvPr>
        </p:nvSpPr>
        <p:spPr>
          <a:xfrm>
            <a:off x="4643950" y="3770600"/>
            <a:ext cx="3552300" cy="8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1" name="Google Shape;371;p43"/>
          <p:cNvSpPr txBox="1"/>
          <p:nvPr>
            <p:ph idx="5" type="subTitle"/>
          </p:nvPr>
        </p:nvSpPr>
        <p:spPr>
          <a:xfrm>
            <a:off x="6958584" y="4194796"/>
            <a:ext cx="1655100" cy="3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72" name="Google Shape;372;p43"/>
          <p:cNvSpPr txBox="1"/>
          <p:nvPr>
            <p:ph idx="6"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73" name="Google Shape;373;p43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 flipH="1" rot="10800000">
            <a:off x="3506300" y="0"/>
            <a:ext cx="5637723" cy="4060226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2" name="Google Shape;32;p6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 flipH="1">
            <a:off x="-84379" y="1749625"/>
            <a:ext cx="4712579" cy="3393868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843200" y="987800"/>
            <a:ext cx="404700" cy="40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1426400" y="875375"/>
            <a:ext cx="91500" cy="9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>
            <a:off x="4377575" y="3896825"/>
            <a:ext cx="91500" cy="9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>
            <a:off x="4628200" y="4051825"/>
            <a:ext cx="91500" cy="9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5367528" y="1847088"/>
            <a:ext cx="2130600" cy="17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F3F3F3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1" name="Google Shape;41;p7"/>
          <p:cNvCxnSpPr/>
          <p:nvPr/>
        </p:nvCxnSpPr>
        <p:spPr>
          <a:xfrm>
            <a:off x="2973450" y="903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 flipH="1">
            <a:off x="-84379" y="1749625"/>
            <a:ext cx="4712579" cy="3393868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713225" y="539500"/>
            <a:ext cx="6144900" cy="40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-84379" y="1749625"/>
            <a:ext cx="4712579" cy="3393868"/>
          </a:xfrm>
          <a:custGeom>
            <a:rect b="b" l="l" r="r" t="t"/>
            <a:pathLst>
              <a:path extrusionOk="0" h="31998" w="4443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4939500" y="1524000"/>
            <a:ext cx="3837000" cy="28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713224" y="1127500"/>
            <a:ext cx="38586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" name="Google Shape;50;p9"/>
          <p:cNvCxnSpPr/>
          <p:nvPr/>
        </p:nvCxnSpPr>
        <p:spPr>
          <a:xfrm>
            <a:off x="1039875" y="1665175"/>
            <a:ext cx="319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827400" y="2678000"/>
            <a:ext cx="20682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43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●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○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■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●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○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■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●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Char char="○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naheim"/>
              <a:buChar char="■"/>
              <a:defRPr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CJEJansson/Springboard_Projects/blob/master/Predicting%20Cardivascular%20Heart%20Disease/Reports/Predicting%20Cardiovascular%20Heart%20Disease.pdf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CJEJansson/Springboard_Projects/tree/master/Capstone%202" TargetMode="External"/><Relationship Id="rId4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thelancet.com/journals/lancet/article/PIIS0140-6736%2813%2961752-3/fulltext" TargetMode="External"/><Relationship Id="rId4" Type="http://schemas.openxmlformats.org/officeDocument/2006/relationships/hyperlink" Target="https://web.archive.org/web/20170710153926/http://www.framinghamheartstudy.org/about-fhs/research-milestones.php" TargetMode="External"/><Relationship Id="rId5" Type="http://schemas.openxmlformats.org/officeDocument/2006/relationships/hyperlink" Target="https://machinelearningmastery.com/a-tour-of-machine-learning-algorithms/" TargetMode="External"/><Relationship Id="rId6" Type="http://schemas.openxmlformats.org/officeDocument/2006/relationships/hyperlink" Target="https://scikit-learn.org/stable/modules/classes.html#module-sklearn.metrics" TargetMode="External"/><Relationship Id="rId7" Type="http://schemas.openxmlformats.org/officeDocument/2006/relationships/hyperlink" Target="https://towardsdatascience.com/cross-validation-430d9a5fee22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christofel04/cardiovascular-study-dataset-predict-heart-dise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 txBox="1"/>
          <p:nvPr>
            <p:ph type="ctrTitle"/>
          </p:nvPr>
        </p:nvSpPr>
        <p:spPr>
          <a:xfrm>
            <a:off x="4703799" y="1837950"/>
            <a:ext cx="3891600" cy="17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Cardiovascular Heart Disease</a:t>
            </a:r>
            <a:endParaRPr/>
          </a:p>
        </p:txBody>
      </p:sp>
      <p:sp>
        <p:nvSpPr>
          <p:cNvPr id="379" name="Google Shape;379;p44"/>
          <p:cNvSpPr txBox="1"/>
          <p:nvPr>
            <p:ph idx="1" type="subTitle"/>
          </p:nvPr>
        </p:nvSpPr>
        <p:spPr>
          <a:xfrm>
            <a:off x="6483096" y="3346704"/>
            <a:ext cx="21123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Caitlin Jansson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8, 2021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Report</a:t>
            </a:r>
            <a:endParaRPr/>
          </a:p>
        </p:txBody>
      </p:sp>
      <p:pic>
        <p:nvPicPr>
          <p:cNvPr id="380" name="Google Shape;380;p44"/>
          <p:cNvPicPr preferRelativeResize="0"/>
          <p:nvPr/>
        </p:nvPicPr>
        <p:blipFill rotWithShape="1">
          <a:blip r:embed="rId3">
            <a:alphaModFix/>
          </a:blip>
          <a:srcRect b="17878" l="9110" r="9110" t="5715"/>
          <a:stretch/>
        </p:blipFill>
        <p:spPr>
          <a:xfrm>
            <a:off x="248200" y="857250"/>
            <a:ext cx="4815629" cy="382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3"/>
          <p:cNvSpPr txBox="1"/>
          <p:nvPr>
            <p:ph idx="1" type="body"/>
          </p:nvPr>
        </p:nvSpPr>
        <p:spPr>
          <a:xfrm>
            <a:off x="5367528" y="1847088"/>
            <a:ext cx="2130600" cy="17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3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Models were built and Tested For Accuracy</a:t>
            </a:r>
            <a:endParaRPr/>
          </a:p>
        </p:txBody>
      </p:sp>
      <p:sp>
        <p:nvSpPr>
          <p:cNvPr id="455" name="Google Shape;455;p53"/>
          <p:cNvSpPr txBox="1"/>
          <p:nvPr/>
        </p:nvSpPr>
        <p:spPr>
          <a:xfrm>
            <a:off x="332400" y="1180300"/>
            <a:ext cx="8479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Model </a:t>
            </a:r>
            <a:r>
              <a:rPr lang="en" sz="17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accuracy</a:t>
            </a:r>
            <a:r>
              <a:rPr lang="en" sz="17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 was determined by comparing correct predictions and incorrect predictions.</a:t>
            </a:r>
            <a:endParaRPr sz="17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Models were built using 2 methods: (1) using all patient data and (2) using patient data without prevalence of stroke and if a patient smokes or not</a:t>
            </a:r>
            <a:endParaRPr sz="17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Model efficacy was determined by</a:t>
            </a:r>
            <a:endParaRPr sz="17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700"/>
              <a:buFont typeface="Verdana"/>
              <a:buChar char="○"/>
            </a:pPr>
            <a:r>
              <a:rPr lang="en" sz="17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(1) Least number of patients at risk incorrectly categorized, and </a:t>
            </a:r>
            <a:endParaRPr sz="17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700"/>
              <a:buFont typeface="Verdana"/>
              <a:buChar char="○"/>
            </a:pPr>
            <a:r>
              <a:rPr lang="en" sz="17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(2) Least number patients not at risk incorrectly categorized</a:t>
            </a:r>
            <a:endParaRPr sz="17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700"/>
              <a:buFont typeface="Verdana"/>
              <a:buChar char="○"/>
            </a:pPr>
            <a:r>
              <a:rPr lang="en" sz="17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(3) Correctly categorized patients </a:t>
            </a:r>
            <a:endParaRPr sz="17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4"/>
          <p:cNvSpPr txBox="1"/>
          <p:nvPr>
            <p:ph idx="1" type="body"/>
          </p:nvPr>
        </p:nvSpPr>
        <p:spPr>
          <a:xfrm>
            <a:off x="5367528" y="1847088"/>
            <a:ext cx="2130600" cy="17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61" name="Google Shape;46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400" y="1180300"/>
            <a:ext cx="5815200" cy="33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54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and Use</a:t>
            </a:r>
            <a:endParaRPr/>
          </a:p>
        </p:txBody>
      </p:sp>
      <p:sp>
        <p:nvSpPr>
          <p:cNvPr id="463" name="Google Shape;463;p54"/>
          <p:cNvSpPr txBox="1"/>
          <p:nvPr/>
        </p:nvSpPr>
        <p:spPr>
          <a:xfrm>
            <a:off x="332400" y="1180300"/>
            <a:ext cx="8479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64" name="Google Shape;464;p54"/>
          <p:cNvCxnSpPr/>
          <p:nvPr/>
        </p:nvCxnSpPr>
        <p:spPr>
          <a:xfrm flipH="1">
            <a:off x="6496425" y="1825450"/>
            <a:ext cx="1310100" cy="547800"/>
          </a:xfrm>
          <a:prstGeom prst="straightConnector1">
            <a:avLst/>
          </a:prstGeom>
          <a:noFill/>
          <a:ln cap="flat" cmpd="sng" w="76200">
            <a:solidFill>
              <a:srgbClr val="291287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65" name="Google Shape;465;p54"/>
          <p:cNvCxnSpPr/>
          <p:nvPr/>
        </p:nvCxnSpPr>
        <p:spPr>
          <a:xfrm flipH="1" rot="10800000">
            <a:off x="1492575" y="3490000"/>
            <a:ext cx="1771800" cy="805200"/>
          </a:xfrm>
          <a:prstGeom prst="straightConnector1">
            <a:avLst/>
          </a:prstGeom>
          <a:noFill/>
          <a:ln cap="flat" cmpd="sng" w="76200">
            <a:solidFill>
              <a:srgbClr val="29128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66" name="Google Shape;466;p54"/>
          <p:cNvSpPr txBox="1"/>
          <p:nvPr/>
        </p:nvSpPr>
        <p:spPr>
          <a:xfrm>
            <a:off x="7258900" y="1011100"/>
            <a:ext cx="1449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Most important metric! </a:t>
            </a:r>
            <a:endParaRPr sz="17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7" name="Google Shape;467;p54"/>
          <p:cNvSpPr txBox="1"/>
          <p:nvPr/>
        </p:nvSpPr>
        <p:spPr>
          <a:xfrm>
            <a:off x="98725" y="3772825"/>
            <a:ext cx="1449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2nd m</a:t>
            </a:r>
            <a:r>
              <a:rPr lang="en" sz="17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ost important metric!  </a:t>
            </a:r>
            <a:endParaRPr sz="17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25" y="1238250"/>
            <a:ext cx="4935949" cy="29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5"/>
          <p:cNvSpPr txBox="1"/>
          <p:nvPr>
            <p:ph idx="1" type="body"/>
          </p:nvPr>
        </p:nvSpPr>
        <p:spPr>
          <a:xfrm>
            <a:off x="5367528" y="1847088"/>
            <a:ext cx="2130600" cy="17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5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and Use</a:t>
            </a:r>
            <a:endParaRPr/>
          </a:p>
        </p:txBody>
      </p:sp>
      <p:sp>
        <p:nvSpPr>
          <p:cNvPr id="475" name="Google Shape;475;p55"/>
          <p:cNvSpPr txBox="1"/>
          <p:nvPr/>
        </p:nvSpPr>
        <p:spPr>
          <a:xfrm>
            <a:off x="332400" y="1180300"/>
            <a:ext cx="8479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6" name="Google Shape;476;p55"/>
          <p:cNvSpPr/>
          <p:nvPr/>
        </p:nvSpPr>
        <p:spPr>
          <a:xfrm>
            <a:off x="1846900" y="1933000"/>
            <a:ext cx="429516" cy="483246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5"/>
          <p:cNvSpPr/>
          <p:nvPr/>
        </p:nvSpPr>
        <p:spPr>
          <a:xfrm>
            <a:off x="5498613" y="1585950"/>
            <a:ext cx="429516" cy="483246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5"/>
          <p:cNvSpPr/>
          <p:nvPr/>
        </p:nvSpPr>
        <p:spPr>
          <a:xfrm>
            <a:off x="3823463" y="2008200"/>
            <a:ext cx="429516" cy="332856"/>
          </a:xfrm>
          <a:prstGeom prst="cloud">
            <a:avLst/>
          </a:prstGeom>
          <a:solidFill>
            <a:srgbClr val="657A8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5"/>
          <p:cNvSpPr/>
          <p:nvPr/>
        </p:nvSpPr>
        <p:spPr>
          <a:xfrm>
            <a:off x="1846900" y="3022300"/>
            <a:ext cx="429516" cy="332856"/>
          </a:xfrm>
          <a:prstGeom prst="cloud">
            <a:avLst/>
          </a:prstGeom>
          <a:solidFill>
            <a:srgbClr val="657A8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5"/>
          <p:cNvSpPr/>
          <p:nvPr/>
        </p:nvSpPr>
        <p:spPr>
          <a:xfrm>
            <a:off x="5498613" y="3297438"/>
            <a:ext cx="429516" cy="332856"/>
          </a:xfrm>
          <a:prstGeom prst="cloud">
            <a:avLst/>
          </a:prstGeom>
          <a:solidFill>
            <a:srgbClr val="657A8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5"/>
          <p:cNvSpPr txBox="1"/>
          <p:nvPr/>
        </p:nvSpPr>
        <p:spPr>
          <a:xfrm>
            <a:off x="5993325" y="1320825"/>
            <a:ext cx="2715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300"/>
              <a:buFont typeface="Verdana"/>
              <a:buAutoNum type="arabicParenR"/>
            </a:pP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Recommend these patients for immediate lifestyle change</a:t>
            </a:r>
            <a:endParaRPr sz="13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300"/>
              <a:buFont typeface="Verdana"/>
              <a:buAutoNum type="arabicParenR"/>
            </a:pP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Consider additional measures as patient is AT RISK </a:t>
            </a: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3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2" name="Google Shape;482;p55"/>
          <p:cNvSpPr txBox="1"/>
          <p:nvPr/>
        </p:nvSpPr>
        <p:spPr>
          <a:xfrm>
            <a:off x="5993325" y="3071325"/>
            <a:ext cx="2715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300"/>
              <a:buFont typeface="Verdana"/>
              <a:buAutoNum type="arabicParenR"/>
            </a:pP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Recommend these patients for immediate lifestyle change- </a:t>
            </a:r>
            <a:endParaRPr sz="13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50" y="1011163"/>
            <a:ext cx="8792101" cy="378637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56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Results</a:t>
            </a:r>
            <a:endParaRPr/>
          </a:p>
        </p:txBody>
      </p:sp>
      <p:sp>
        <p:nvSpPr>
          <p:cNvPr id="489" name="Google Shape;489;p56"/>
          <p:cNvSpPr txBox="1"/>
          <p:nvPr/>
        </p:nvSpPr>
        <p:spPr>
          <a:xfrm>
            <a:off x="5869450" y="2842050"/>
            <a:ext cx="3052200" cy="22011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91287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91287"/>
                </a:solidFill>
                <a:latin typeface="Anaheim"/>
                <a:ea typeface="Anaheim"/>
                <a:cs typeface="Anaheim"/>
                <a:sym typeface="Anaheim"/>
              </a:rPr>
              <a:t>Best Model</a:t>
            </a:r>
            <a:endParaRPr b="1" sz="1500">
              <a:solidFill>
                <a:srgbClr val="291287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7"/>
          <p:cNvSpPr txBox="1"/>
          <p:nvPr>
            <p:ph idx="1" type="body"/>
          </p:nvPr>
        </p:nvSpPr>
        <p:spPr>
          <a:xfrm>
            <a:off x="5367528" y="1847088"/>
            <a:ext cx="2130600" cy="17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7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Conclusions from Analysis</a:t>
            </a:r>
            <a:endParaRPr/>
          </a:p>
        </p:txBody>
      </p:sp>
      <p:sp>
        <p:nvSpPr>
          <p:cNvPr id="496" name="Google Shape;496;p57"/>
          <p:cNvSpPr txBox="1"/>
          <p:nvPr/>
        </p:nvSpPr>
        <p:spPr>
          <a:xfrm>
            <a:off x="332400" y="1730550"/>
            <a:ext cx="84792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800"/>
              <a:buFont typeface="Verdana"/>
              <a:buAutoNum type="arabicPeriod"/>
            </a:pPr>
            <a:r>
              <a:rPr lang="en" sz="18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Best model accuracy was achieved by removing prevalence of stroke and whether or not patient smokes</a:t>
            </a:r>
            <a:endParaRPr sz="18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800"/>
              <a:buFont typeface="Verdana"/>
              <a:buAutoNum type="arabicPeriod"/>
            </a:pPr>
            <a:r>
              <a:rPr lang="en" sz="18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Accuracy of categorizations is ~85.5%</a:t>
            </a:r>
            <a:endParaRPr sz="18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800"/>
              <a:buFont typeface="Verdana"/>
              <a:buAutoNum type="arabicPeriod"/>
            </a:pPr>
            <a:r>
              <a:rPr lang="en" sz="18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Recommendations for patient treatment based upon final categorization in resulting matrix </a:t>
            </a:r>
            <a:endParaRPr sz="18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8"/>
          <p:cNvSpPr txBox="1"/>
          <p:nvPr>
            <p:ph idx="1" type="body"/>
          </p:nvPr>
        </p:nvSpPr>
        <p:spPr>
          <a:xfrm>
            <a:off x="5367528" y="1847088"/>
            <a:ext cx="2130600" cy="17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8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Future Work</a:t>
            </a:r>
            <a:endParaRPr/>
          </a:p>
        </p:txBody>
      </p:sp>
      <p:sp>
        <p:nvSpPr>
          <p:cNvPr id="503" name="Google Shape;503;p58"/>
          <p:cNvSpPr txBox="1"/>
          <p:nvPr/>
        </p:nvSpPr>
        <p:spPr>
          <a:xfrm>
            <a:off x="332400" y="1108950"/>
            <a:ext cx="8479200" cy="4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The following are possible avenues to continue exploration using this data, but are out of current scope of work:</a:t>
            </a:r>
            <a:endParaRPr sz="18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800"/>
              <a:buFont typeface="Verdana"/>
              <a:buAutoNum type="arabicPeriod"/>
            </a:pPr>
            <a:r>
              <a:rPr lang="en" sz="18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Build interactive Application to allow for entry of new patient data by physician for risk prediction</a:t>
            </a:r>
            <a:endParaRPr sz="18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800"/>
              <a:buFont typeface="Verdana"/>
              <a:buAutoNum type="arabicPeriod"/>
            </a:pPr>
            <a:r>
              <a:rPr lang="en" sz="18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Build model to predict amount of risk and projected decline if recommendations for healthy lifestyle are followed</a:t>
            </a:r>
            <a:endParaRPr sz="18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800"/>
              <a:buFont typeface="Verdana"/>
              <a:buAutoNum type="arabicPeriod"/>
            </a:pPr>
            <a:r>
              <a:rPr lang="en" sz="18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Build interactive application for patients to track improvements given recommendation plan and risk improvement/elimination</a:t>
            </a:r>
            <a:endParaRPr sz="18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Additional opportunities are detailed in the report found </a:t>
            </a:r>
            <a:r>
              <a:rPr lang="en" sz="18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here.</a:t>
            </a:r>
            <a:endParaRPr sz="18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9"/>
          <p:cNvSpPr txBox="1"/>
          <p:nvPr>
            <p:ph idx="1" type="body"/>
          </p:nvPr>
        </p:nvSpPr>
        <p:spPr>
          <a:xfrm>
            <a:off x="2748450" y="1816150"/>
            <a:ext cx="3620100" cy="14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Does anyone have any questions?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caitlinjejansson@gmail.com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https://github.com/CJEJansson/Springboard_Projects/Capsone2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9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510" name="Google Shape;510;p59"/>
          <p:cNvSpPr/>
          <p:nvPr/>
        </p:nvSpPr>
        <p:spPr>
          <a:xfrm>
            <a:off x="4836427" y="3106804"/>
            <a:ext cx="214638" cy="204980"/>
          </a:xfrm>
          <a:custGeom>
            <a:rect b="b" l="l" r="r" t="t"/>
            <a:pathLst>
              <a:path extrusionOk="0" h="37269" w="39025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9"/>
          <p:cNvSpPr/>
          <p:nvPr/>
        </p:nvSpPr>
        <p:spPr>
          <a:xfrm>
            <a:off x="4400863" y="3164015"/>
            <a:ext cx="238540" cy="164561"/>
          </a:xfrm>
          <a:custGeom>
            <a:rect b="b" l="l" r="r" t="t"/>
            <a:pathLst>
              <a:path extrusionOk="0" h="26922" w="39025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9"/>
          <p:cNvSpPr/>
          <p:nvPr/>
        </p:nvSpPr>
        <p:spPr>
          <a:xfrm>
            <a:off x="4092934" y="3090022"/>
            <a:ext cx="110924" cy="238540"/>
          </a:xfrm>
          <a:custGeom>
            <a:rect b="b" l="l" r="r" t="t"/>
            <a:pathLst>
              <a:path extrusionOk="0" h="39025" w="18147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3" name="Google Shape;513;p59"/>
          <p:cNvPicPr preferRelativeResize="0"/>
          <p:nvPr/>
        </p:nvPicPr>
        <p:blipFill rotWithShape="1">
          <a:blip r:embed="rId4">
            <a:alphaModFix/>
          </a:blip>
          <a:srcRect b="19445" l="14081" r="19149" t="19445"/>
          <a:stretch/>
        </p:blipFill>
        <p:spPr>
          <a:xfrm flipH="1">
            <a:off x="267700" y="3220663"/>
            <a:ext cx="2205429" cy="1715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0"/>
          <p:cNvSpPr txBox="1"/>
          <p:nvPr>
            <p:ph idx="1" type="body"/>
          </p:nvPr>
        </p:nvSpPr>
        <p:spPr>
          <a:xfrm>
            <a:off x="727225" y="1537575"/>
            <a:ext cx="7698300" cy="27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ntic Slab"/>
              <a:buChar char="●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[ 1 ]	</a:t>
            </a:r>
            <a:r>
              <a:rPr lang="en" sz="1100" u="sng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https://www.thelancet.com/journals/lancet/article/PIIS0140-6736%2813%2961752-3/fulltext</a:t>
            </a:r>
            <a:endParaRPr b="1" sz="1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ntic Slab"/>
              <a:buChar char="●"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[ 2 ] 	</a:t>
            </a:r>
            <a:r>
              <a:rPr lang="en" sz="1000" u="sng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https://web.archive.org/web/20170710152157/https://www.framinghamheartstudy.org/index.php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ntic Slab"/>
              <a:buChar char="●"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[ 3 ]	</a:t>
            </a:r>
            <a:r>
              <a:rPr lang="en" sz="1100" u="sng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https://machinelearningmastery.com/a-tour-of-machine-learning-algorithms/</a:t>
            </a:r>
            <a:endParaRPr sz="1100" u="sng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ntic Slab"/>
              <a:buChar char="●"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[ 4 ] 	</a:t>
            </a:r>
            <a:r>
              <a:rPr lang="en" sz="1100" u="sng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https://scikit-learn.org/stable/modules/classes.html#module-sklearn.metrics</a:t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ntic Slab"/>
              <a:buChar char="●"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[ 5 ]	</a:t>
            </a:r>
            <a:r>
              <a:rPr lang="en" sz="1100" u="sng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https://towardsdatascience.com/cross-validation-430d9a5fee22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60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1"/>
          <p:cNvSpPr txBox="1"/>
          <p:nvPr>
            <p:ph type="title"/>
          </p:nvPr>
        </p:nvSpPr>
        <p:spPr>
          <a:xfrm>
            <a:off x="713225" y="539500"/>
            <a:ext cx="8285100" cy="40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A: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Exploratory Data Analysis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and Statistics</a:t>
            </a:r>
            <a:endParaRPr sz="3900"/>
          </a:p>
        </p:txBody>
      </p:sp>
      <p:pic>
        <p:nvPicPr>
          <p:cNvPr id="525" name="Google Shape;52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525" y="1343575"/>
            <a:ext cx="2832301" cy="24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2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DATASET BY FEATURE</a:t>
            </a:r>
            <a:endParaRPr/>
          </a:p>
        </p:txBody>
      </p:sp>
      <p:sp>
        <p:nvSpPr>
          <p:cNvPr id="531" name="Google Shape;531;p62"/>
          <p:cNvSpPr txBox="1"/>
          <p:nvPr/>
        </p:nvSpPr>
        <p:spPr>
          <a:xfrm>
            <a:off x="559550" y="1086800"/>
            <a:ext cx="8274900" cy="3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32" name="Google Shape;53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500" y="1171575"/>
            <a:ext cx="78009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5"/>
          <p:cNvSpPr txBox="1"/>
          <p:nvPr>
            <p:ph idx="4294967295"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86" name="Google Shape;386;p45"/>
          <p:cNvSpPr/>
          <p:nvPr/>
        </p:nvSpPr>
        <p:spPr>
          <a:xfrm>
            <a:off x="7622000" y="3511000"/>
            <a:ext cx="90675" cy="89225"/>
          </a:xfrm>
          <a:custGeom>
            <a:rect b="b" l="l" r="r" t="t"/>
            <a:pathLst>
              <a:path extrusionOk="0" h="3569" w="3627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5"/>
          <p:cNvSpPr/>
          <p:nvPr/>
        </p:nvSpPr>
        <p:spPr>
          <a:xfrm>
            <a:off x="8014325" y="3175150"/>
            <a:ext cx="54425" cy="55875"/>
          </a:xfrm>
          <a:custGeom>
            <a:rect b="b" l="l" r="r" t="t"/>
            <a:pathLst>
              <a:path extrusionOk="0" h="2235" w="2177">
                <a:moveTo>
                  <a:pt x="1089" y="0"/>
                </a:moveTo>
                <a:cubicBezTo>
                  <a:pt x="494" y="0"/>
                  <a:pt x="1" y="537"/>
                  <a:pt x="1" y="1146"/>
                </a:cubicBezTo>
                <a:cubicBezTo>
                  <a:pt x="1" y="1755"/>
                  <a:pt x="494" y="2234"/>
                  <a:pt x="1089" y="2234"/>
                </a:cubicBezTo>
                <a:cubicBezTo>
                  <a:pt x="1698" y="2234"/>
                  <a:pt x="2177" y="1755"/>
                  <a:pt x="2177" y="1146"/>
                </a:cubicBezTo>
                <a:cubicBezTo>
                  <a:pt x="2177" y="537"/>
                  <a:pt x="1698" y="0"/>
                  <a:pt x="10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45"/>
          <p:cNvGrpSpPr/>
          <p:nvPr/>
        </p:nvGrpSpPr>
        <p:grpSpPr>
          <a:xfrm>
            <a:off x="7712674" y="3966952"/>
            <a:ext cx="1089282" cy="950686"/>
            <a:chOff x="7955145" y="2019192"/>
            <a:chExt cx="365176" cy="271013"/>
          </a:xfrm>
        </p:grpSpPr>
        <p:sp>
          <p:nvSpPr>
            <p:cNvPr id="389" name="Google Shape;389;p45"/>
            <p:cNvSpPr/>
            <p:nvPr/>
          </p:nvSpPr>
          <p:spPr>
            <a:xfrm>
              <a:off x="7977729" y="2019192"/>
              <a:ext cx="320243" cy="271013"/>
            </a:xfrm>
            <a:custGeom>
              <a:rect b="b" l="l" r="r" t="t"/>
              <a:pathLst>
                <a:path extrusionOk="0" h="10344" w="12223">
                  <a:moveTo>
                    <a:pt x="8676" y="1"/>
                  </a:moveTo>
                  <a:cubicBezTo>
                    <a:pt x="7707" y="1"/>
                    <a:pt x="6778" y="394"/>
                    <a:pt x="6107" y="1103"/>
                  </a:cubicBezTo>
                  <a:cubicBezTo>
                    <a:pt x="5428" y="385"/>
                    <a:pt x="4496" y="5"/>
                    <a:pt x="3546" y="5"/>
                  </a:cubicBezTo>
                  <a:cubicBezTo>
                    <a:pt x="3101" y="5"/>
                    <a:pt x="2653" y="88"/>
                    <a:pt x="2225" y="260"/>
                  </a:cubicBezTo>
                  <a:cubicBezTo>
                    <a:pt x="883" y="796"/>
                    <a:pt x="1" y="2100"/>
                    <a:pt x="1" y="3547"/>
                  </a:cubicBezTo>
                  <a:cubicBezTo>
                    <a:pt x="1" y="5541"/>
                    <a:pt x="1372" y="6921"/>
                    <a:pt x="2570" y="7909"/>
                  </a:cubicBezTo>
                  <a:cubicBezTo>
                    <a:pt x="3087" y="8330"/>
                    <a:pt x="3624" y="8733"/>
                    <a:pt x="4180" y="9097"/>
                  </a:cubicBezTo>
                  <a:lnTo>
                    <a:pt x="6107" y="10343"/>
                  </a:lnTo>
                  <a:lnTo>
                    <a:pt x="8033" y="9097"/>
                  </a:lnTo>
                  <a:cubicBezTo>
                    <a:pt x="8589" y="8733"/>
                    <a:pt x="9126" y="8340"/>
                    <a:pt x="9644" y="7909"/>
                  </a:cubicBezTo>
                  <a:cubicBezTo>
                    <a:pt x="10842" y="6931"/>
                    <a:pt x="12222" y="5531"/>
                    <a:pt x="12222" y="3547"/>
                  </a:cubicBezTo>
                  <a:cubicBezTo>
                    <a:pt x="12222" y="1889"/>
                    <a:pt x="11072" y="451"/>
                    <a:pt x="9452" y="87"/>
                  </a:cubicBezTo>
                  <a:cubicBezTo>
                    <a:pt x="9193" y="30"/>
                    <a:pt x="8934" y="1"/>
                    <a:pt x="8676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5"/>
            <p:cNvSpPr/>
            <p:nvPr/>
          </p:nvSpPr>
          <p:spPr>
            <a:xfrm>
              <a:off x="8084468" y="2023226"/>
              <a:ext cx="213504" cy="266978"/>
            </a:xfrm>
            <a:custGeom>
              <a:rect b="b" l="l" r="r" t="t"/>
              <a:pathLst>
                <a:path extrusionOk="0" h="10190" w="8149">
                  <a:moveTo>
                    <a:pt x="5618" y="0"/>
                  </a:moveTo>
                  <a:lnTo>
                    <a:pt x="5618" y="0"/>
                  </a:lnTo>
                  <a:cubicBezTo>
                    <a:pt x="6020" y="2166"/>
                    <a:pt x="6298" y="7400"/>
                    <a:pt x="1" y="8876"/>
                  </a:cubicBezTo>
                  <a:cubicBezTo>
                    <a:pt x="58" y="8905"/>
                    <a:pt x="87" y="8934"/>
                    <a:pt x="106" y="8943"/>
                  </a:cubicBezTo>
                  <a:lnTo>
                    <a:pt x="2033" y="10189"/>
                  </a:lnTo>
                  <a:lnTo>
                    <a:pt x="3959" y="8943"/>
                  </a:lnTo>
                  <a:cubicBezTo>
                    <a:pt x="4515" y="8579"/>
                    <a:pt x="5052" y="8186"/>
                    <a:pt x="5570" y="7764"/>
                  </a:cubicBezTo>
                  <a:cubicBezTo>
                    <a:pt x="6768" y="6777"/>
                    <a:pt x="8139" y="5387"/>
                    <a:pt x="8139" y="3403"/>
                  </a:cubicBezTo>
                  <a:cubicBezTo>
                    <a:pt x="8148" y="1831"/>
                    <a:pt x="7113" y="451"/>
                    <a:pt x="5618" y="0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5"/>
            <p:cNvSpPr/>
            <p:nvPr/>
          </p:nvSpPr>
          <p:spPr>
            <a:xfrm>
              <a:off x="8182377" y="2136437"/>
              <a:ext cx="95735" cy="76163"/>
            </a:xfrm>
            <a:custGeom>
              <a:rect b="b" l="l" r="r" t="t"/>
              <a:pathLst>
                <a:path extrusionOk="0" h="2907" w="3654">
                  <a:moveTo>
                    <a:pt x="2082" y="1"/>
                  </a:moveTo>
                  <a:cubicBezTo>
                    <a:pt x="2076" y="1"/>
                    <a:pt x="2069" y="1"/>
                    <a:pt x="2063" y="2"/>
                  </a:cubicBezTo>
                  <a:cubicBezTo>
                    <a:pt x="1977" y="2"/>
                    <a:pt x="1909" y="60"/>
                    <a:pt x="1881" y="136"/>
                  </a:cubicBezTo>
                  <a:lnTo>
                    <a:pt x="1238" y="2140"/>
                  </a:lnTo>
                  <a:lnTo>
                    <a:pt x="443" y="318"/>
                  </a:lnTo>
                  <a:cubicBezTo>
                    <a:pt x="406" y="231"/>
                    <a:pt x="336" y="194"/>
                    <a:pt x="265" y="194"/>
                  </a:cubicBezTo>
                  <a:cubicBezTo>
                    <a:pt x="134" y="194"/>
                    <a:pt x="1" y="320"/>
                    <a:pt x="69" y="481"/>
                  </a:cubicBezTo>
                  <a:lnTo>
                    <a:pt x="1085" y="2791"/>
                  </a:lnTo>
                  <a:cubicBezTo>
                    <a:pt x="1114" y="2859"/>
                    <a:pt x="1191" y="2906"/>
                    <a:pt x="1267" y="2906"/>
                  </a:cubicBezTo>
                  <a:lnTo>
                    <a:pt x="1277" y="2906"/>
                  </a:lnTo>
                  <a:cubicBezTo>
                    <a:pt x="1363" y="2906"/>
                    <a:pt x="1440" y="2849"/>
                    <a:pt x="1459" y="2772"/>
                  </a:cubicBezTo>
                  <a:lnTo>
                    <a:pt x="2120" y="731"/>
                  </a:lnTo>
                  <a:lnTo>
                    <a:pt x="2657" y="1814"/>
                  </a:lnTo>
                  <a:cubicBezTo>
                    <a:pt x="2686" y="1881"/>
                    <a:pt x="2753" y="1929"/>
                    <a:pt x="2830" y="1929"/>
                  </a:cubicBezTo>
                  <a:lnTo>
                    <a:pt x="3366" y="1929"/>
                  </a:lnTo>
                  <a:cubicBezTo>
                    <a:pt x="3462" y="1795"/>
                    <a:pt x="3558" y="1660"/>
                    <a:pt x="3654" y="1517"/>
                  </a:cubicBezTo>
                  <a:lnTo>
                    <a:pt x="2954" y="1517"/>
                  </a:lnTo>
                  <a:lnTo>
                    <a:pt x="2254" y="108"/>
                  </a:lnTo>
                  <a:cubicBezTo>
                    <a:pt x="2219" y="46"/>
                    <a:pt x="2152" y="1"/>
                    <a:pt x="2082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5"/>
            <p:cNvSpPr/>
            <p:nvPr/>
          </p:nvSpPr>
          <p:spPr>
            <a:xfrm>
              <a:off x="7997327" y="2098866"/>
              <a:ext cx="191601" cy="125026"/>
            </a:xfrm>
            <a:custGeom>
              <a:rect b="b" l="l" r="r" t="t"/>
              <a:pathLst>
                <a:path extrusionOk="0" h="4772" w="7313">
                  <a:moveTo>
                    <a:pt x="6600" y="1"/>
                  </a:moveTo>
                  <a:cubicBezTo>
                    <a:pt x="6523" y="1"/>
                    <a:pt x="6447" y="41"/>
                    <a:pt x="6413" y="123"/>
                  </a:cubicBezTo>
                  <a:lnTo>
                    <a:pt x="5464" y="2471"/>
                  </a:lnTo>
                  <a:lnTo>
                    <a:pt x="4659" y="1129"/>
                  </a:lnTo>
                  <a:cubicBezTo>
                    <a:pt x="4621" y="1062"/>
                    <a:pt x="4555" y="1029"/>
                    <a:pt x="4489" y="1029"/>
                  </a:cubicBezTo>
                  <a:cubicBezTo>
                    <a:pt x="4405" y="1029"/>
                    <a:pt x="4322" y="1081"/>
                    <a:pt x="4295" y="1177"/>
                  </a:cubicBezTo>
                  <a:lnTo>
                    <a:pt x="3480" y="3909"/>
                  </a:lnTo>
                  <a:lnTo>
                    <a:pt x="2445" y="861"/>
                  </a:lnTo>
                  <a:cubicBezTo>
                    <a:pt x="2416" y="784"/>
                    <a:pt x="2349" y="736"/>
                    <a:pt x="2272" y="727"/>
                  </a:cubicBezTo>
                  <a:cubicBezTo>
                    <a:pt x="2186" y="727"/>
                    <a:pt x="2109" y="775"/>
                    <a:pt x="2071" y="851"/>
                  </a:cubicBezTo>
                  <a:lnTo>
                    <a:pt x="1045" y="2951"/>
                  </a:lnTo>
                  <a:lnTo>
                    <a:pt x="0" y="2951"/>
                  </a:lnTo>
                  <a:cubicBezTo>
                    <a:pt x="96" y="3094"/>
                    <a:pt x="192" y="3229"/>
                    <a:pt x="298" y="3363"/>
                  </a:cubicBezTo>
                  <a:lnTo>
                    <a:pt x="1170" y="3363"/>
                  </a:lnTo>
                  <a:cubicBezTo>
                    <a:pt x="1256" y="3353"/>
                    <a:pt x="1323" y="3315"/>
                    <a:pt x="1352" y="3238"/>
                  </a:cubicBezTo>
                  <a:lnTo>
                    <a:pt x="2224" y="1465"/>
                  </a:lnTo>
                  <a:lnTo>
                    <a:pt x="3298" y="4638"/>
                  </a:lnTo>
                  <a:cubicBezTo>
                    <a:pt x="3327" y="4714"/>
                    <a:pt x="3403" y="4772"/>
                    <a:pt x="3490" y="4772"/>
                  </a:cubicBezTo>
                  <a:cubicBezTo>
                    <a:pt x="3576" y="4772"/>
                    <a:pt x="3653" y="4714"/>
                    <a:pt x="3681" y="4628"/>
                  </a:cubicBezTo>
                  <a:lnTo>
                    <a:pt x="4534" y="1733"/>
                  </a:lnTo>
                  <a:lnTo>
                    <a:pt x="5301" y="3027"/>
                  </a:lnTo>
                  <a:cubicBezTo>
                    <a:pt x="5341" y="3094"/>
                    <a:pt x="5409" y="3126"/>
                    <a:pt x="5476" y="3126"/>
                  </a:cubicBezTo>
                  <a:cubicBezTo>
                    <a:pt x="5553" y="3126"/>
                    <a:pt x="5630" y="3085"/>
                    <a:pt x="5665" y="3008"/>
                  </a:cubicBezTo>
                  <a:lnTo>
                    <a:pt x="6595" y="727"/>
                  </a:lnTo>
                  <a:lnTo>
                    <a:pt x="6864" y="1359"/>
                  </a:lnTo>
                  <a:cubicBezTo>
                    <a:pt x="6904" y="1447"/>
                    <a:pt x="6976" y="1484"/>
                    <a:pt x="7048" y="1484"/>
                  </a:cubicBezTo>
                  <a:cubicBezTo>
                    <a:pt x="7181" y="1484"/>
                    <a:pt x="7312" y="1358"/>
                    <a:pt x="7237" y="1196"/>
                  </a:cubicBezTo>
                  <a:lnTo>
                    <a:pt x="6787" y="123"/>
                  </a:lnTo>
                  <a:cubicBezTo>
                    <a:pt x="6753" y="41"/>
                    <a:pt x="6677" y="1"/>
                    <a:pt x="6600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5"/>
            <p:cNvSpPr/>
            <p:nvPr/>
          </p:nvSpPr>
          <p:spPr>
            <a:xfrm>
              <a:off x="8182220" y="2122917"/>
              <a:ext cx="138100" cy="76373"/>
            </a:xfrm>
            <a:custGeom>
              <a:rect b="b" l="l" r="r" t="t"/>
              <a:pathLst>
                <a:path extrusionOk="0" h="2915" w="5271">
                  <a:moveTo>
                    <a:pt x="2059" y="1"/>
                  </a:moveTo>
                  <a:cubicBezTo>
                    <a:pt x="1983" y="10"/>
                    <a:pt x="1915" y="68"/>
                    <a:pt x="1887" y="144"/>
                  </a:cubicBezTo>
                  <a:lnTo>
                    <a:pt x="1244" y="2138"/>
                  </a:lnTo>
                  <a:lnTo>
                    <a:pt x="449" y="326"/>
                  </a:lnTo>
                  <a:cubicBezTo>
                    <a:pt x="408" y="239"/>
                    <a:pt x="336" y="202"/>
                    <a:pt x="264" y="202"/>
                  </a:cubicBezTo>
                  <a:cubicBezTo>
                    <a:pt x="132" y="202"/>
                    <a:pt x="0" y="328"/>
                    <a:pt x="75" y="489"/>
                  </a:cubicBezTo>
                  <a:lnTo>
                    <a:pt x="1081" y="2799"/>
                  </a:lnTo>
                  <a:cubicBezTo>
                    <a:pt x="1120" y="2867"/>
                    <a:pt x="1187" y="2914"/>
                    <a:pt x="1273" y="2914"/>
                  </a:cubicBezTo>
                  <a:lnTo>
                    <a:pt x="1283" y="2914"/>
                  </a:lnTo>
                  <a:cubicBezTo>
                    <a:pt x="1359" y="2905"/>
                    <a:pt x="1436" y="2847"/>
                    <a:pt x="1465" y="2771"/>
                  </a:cubicBezTo>
                  <a:lnTo>
                    <a:pt x="2117" y="739"/>
                  </a:lnTo>
                  <a:lnTo>
                    <a:pt x="2653" y="1812"/>
                  </a:lnTo>
                  <a:cubicBezTo>
                    <a:pt x="2682" y="1879"/>
                    <a:pt x="2759" y="1927"/>
                    <a:pt x="2836" y="1927"/>
                  </a:cubicBezTo>
                  <a:lnTo>
                    <a:pt x="5002" y="1927"/>
                  </a:lnTo>
                  <a:cubicBezTo>
                    <a:pt x="5270" y="1927"/>
                    <a:pt x="5270" y="1525"/>
                    <a:pt x="5002" y="1525"/>
                  </a:cubicBezTo>
                  <a:lnTo>
                    <a:pt x="2960" y="1525"/>
                  </a:lnTo>
                  <a:lnTo>
                    <a:pt x="2260" y="116"/>
                  </a:lnTo>
                  <a:cubicBezTo>
                    <a:pt x="2222" y="39"/>
                    <a:pt x="2145" y="1"/>
                    <a:pt x="2059" y="1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5"/>
            <p:cNvSpPr/>
            <p:nvPr/>
          </p:nvSpPr>
          <p:spPr>
            <a:xfrm>
              <a:off x="7955145" y="2085504"/>
              <a:ext cx="234123" cy="125341"/>
            </a:xfrm>
            <a:custGeom>
              <a:rect b="b" l="l" r="r" t="t"/>
              <a:pathLst>
                <a:path extrusionOk="0" h="4784" w="8936">
                  <a:moveTo>
                    <a:pt x="8205" y="0"/>
                  </a:moveTo>
                  <a:cubicBezTo>
                    <a:pt x="8129" y="0"/>
                    <a:pt x="8052" y="48"/>
                    <a:pt x="8023" y="125"/>
                  </a:cubicBezTo>
                  <a:lnTo>
                    <a:pt x="7074" y="2483"/>
                  </a:lnTo>
                  <a:lnTo>
                    <a:pt x="6279" y="1131"/>
                  </a:lnTo>
                  <a:cubicBezTo>
                    <a:pt x="6244" y="1071"/>
                    <a:pt x="6171" y="1034"/>
                    <a:pt x="6101" y="1034"/>
                  </a:cubicBezTo>
                  <a:cubicBezTo>
                    <a:pt x="6093" y="1034"/>
                    <a:pt x="6085" y="1035"/>
                    <a:pt x="6077" y="1036"/>
                  </a:cubicBezTo>
                  <a:cubicBezTo>
                    <a:pt x="6001" y="1045"/>
                    <a:pt x="5934" y="1103"/>
                    <a:pt x="5905" y="1179"/>
                  </a:cubicBezTo>
                  <a:lnTo>
                    <a:pt x="5100" y="3911"/>
                  </a:lnTo>
                  <a:lnTo>
                    <a:pt x="4064" y="863"/>
                  </a:lnTo>
                  <a:cubicBezTo>
                    <a:pt x="4036" y="786"/>
                    <a:pt x="3969" y="738"/>
                    <a:pt x="3882" y="729"/>
                  </a:cubicBezTo>
                  <a:cubicBezTo>
                    <a:pt x="3806" y="729"/>
                    <a:pt x="3729" y="777"/>
                    <a:pt x="3691" y="853"/>
                  </a:cubicBezTo>
                  <a:lnTo>
                    <a:pt x="2665" y="2953"/>
                  </a:lnTo>
                  <a:lnTo>
                    <a:pt x="269" y="2953"/>
                  </a:lnTo>
                  <a:cubicBezTo>
                    <a:pt x="0" y="2953"/>
                    <a:pt x="0" y="3355"/>
                    <a:pt x="269" y="3355"/>
                  </a:cubicBezTo>
                  <a:lnTo>
                    <a:pt x="2790" y="3355"/>
                  </a:lnTo>
                  <a:cubicBezTo>
                    <a:pt x="2866" y="3355"/>
                    <a:pt x="2943" y="3307"/>
                    <a:pt x="2972" y="3240"/>
                  </a:cubicBezTo>
                  <a:lnTo>
                    <a:pt x="3844" y="1457"/>
                  </a:lnTo>
                  <a:lnTo>
                    <a:pt x="4917" y="4640"/>
                  </a:lnTo>
                  <a:cubicBezTo>
                    <a:pt x="4946" y="4716"/>
                    <a:pt x="5023" y="4774"/>
                    <a:pt x="5109" y="4774"/>
                  </a:cubicBezTo>
                  <a:cubicBezTo>
                    <a:pt x="5109" y="4774"/>
                    <a:pt x="5109" y="4783"/>
                    <a:pt x="5109" y="4783"/>
                  </a:cubicBezTo>
                  <a:cubicBezTo>
                    <a:pt x="5205" y="4774"/>
                    <a:pt x="5282" y="4716"/>
                    <a:pt x="5301" y="4640"/>
                  </a:cubicBezTo>
                  <a:lnTo>
                    <a:pt x="6154" y="1726"/>
                  </a:lnTo>
                  <a:lnTo>
                    <a:pt x="6930" y="3020"/>
                  </a:lnTo>
                  <a:cubicBezTo>
                    <a:pt x="6969" y="3087"/>
                    <a:pt x="7045" y="3125"/>
                    <a:pt x="7113" y="3125"/>
                  </a:cubicBezTo>
                  <a:cubicBezTo>
                    <a:pt x="7189" y="3116"/>
                    <a:pt x="7256" y="3068"/>
                    <a:pt x="7285" y="3000"/>
                  </a:cubicBezTo>
                  <a:lnTo>
                    <a:pt x="8215" y="729"/>
                  </a:lnTo>
                  <a:lnTo>
                    <a:pt x="8493" y="1352"/>
                  </a:lnTo>
                  <a:cubicBezTo>
                    <a:pt x="8530" y="1439"/>
                    <a:pt x="8600" y="1476"/>
                    <a:pt x="8671" y="1476"/>
                  </a:cubicBezTo>
                  <a:cubicBezTo>
                    <a:pt x="8802" y="1476"/>
                    <a:pt x="8935" y="1351"/>
                    <a:pt x="8867" y="1189"/>
                  </a:cubicBezTo>
                  <a:lnTo>
                    <a:pt x="8397" y="125"/>
                  </a:lnTo>
                  <a:cubicBezTo>
                    <a:pt x="8368" y="48"/>
                    <a:pt x="8292" y="0"/>
                    <a:pt x="8205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45"/>
          <p:cNvSpPr txBox="1"/>
          <p:nvPr/>
        </p:nvSpPr>
        <p:spPr>
          <a:xfrm>
            <a:off x="269000" y="1108325"/>
            <a:ext cx="86958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200"/>
              <a:buFont typeface="Anton"/>
              <a:buAutoNum type="arabicPeriod"/>
            </a:pPr>
            <a:r>
              <a:rPr lang="en" sz="2200">
                <a:solidFill>
                  <a:srgbClr val="3D85C6"/>
                </a:solidFill>
                <a:latin typeface="Anton"/>
                <a:ea typeface="Anton"/>
                <a:cs typeface="Anton"/>
                <a:sym typeface="Anton"/>
              </a:rPr>
              <a:t>Problem Statement</a:t>
            </a:r>
            <a:endParaRPr sz="2200">
              <a:solidFill>
                <a:srgbClr val="3D85C6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200"/>
              <a:buFont typeface="Anton"/>
              <a:buAutoNum type="arabicPeriod"/>
            </a:pPr>
            <a:r>
              <a:rPr lang="en" sz="2200">
                <a:solidFill>
                  <a:srgbClr val="3D85C6"/>
                </a:solidFill>
                <a:latin typeface="Anton"/>
                <a:ea typeface="Anton"/>
                <a:cs typeface="Anton"/>
                <a:sym typeface="Anton"/>
              </a:rPr>
              <a:t>Dataset</a:t>
            </a:r>
            <a:endParaRPr sz="2200">
              <a:solidFill>
                <a:srgbClr val="3D85C6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200"/>
              <a:buFont typeface="Anton"/>
              <a:buAutoNum type="arabicPeriod"/>
            </a:pPr>
            <a:r>
              <a:rPr lang="en" sz="2200">
                <a:solidFill>
                  <a:srgbClr val="3D85C6"/>
                </a:solidFill>
                <a:latin typeface="Anton"/>
                <a:ea typeface="Anton"/>
                <a:cs typeface="Anton"/>
                <a:sym typeface="Anton"/>
              </a:rPr>
              <a:t>Results of Data Analysis</a:t>
            </a:r>
            <a:endParaRPr sz="2200">
              <a:solidFill>
                <a:srgbClr val="3D85C6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200"/>
              <a:buFont typeface="Anton"/>
              <a:buAutoNum type="arabicPeriod"/>
            </a:pPr>
            <a:r>
              <a:rPr lang="en" sz="2200">
                <a:solidFill>
                  <a:srgbClr val="3D85C6"/>
                </a:solidFill>
                <a:latin typeface="Anton"/>
                <a:ea typeface="Anton"/>
                <a:cs typeface="Anton"/>
                <a:sym typeface="Anton"/>
              </a:rPr>
              <a:t>Machine Learning Results</a:t>
            </a:r>
            <a:endParaRPr sz="2200">
              <a:solidFill>
                <a:srgbClr val="3D85C6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200"/>
              <a:buFont typeface="Anton"/>
              <a:buAutoNum type="arabicPeriod"/>
            </a:pPr>
            <a:r>
              <a:rPr lang="en" sz="2200">
                <a:solidFill>
                  <a:srgbClr val="3D85C6"/>
                </a:solidFill>
                <a:latin typeface="Anton"/>
                <a:ea typeface="Anton"/>
                <a:cs typeface="Anton"/>
                <a:sym typeface="Anton"/>
              </a:rPr>
              <a:t>Conclusions</a:t>
            </a:r>
            <a:endParaRPr sz="2200">
              <a:solidFill>
                <a:srgbClr val="3D85C6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200"/>
              <a:buFont typeface="Anton"/>
              <a:buAutoNum type="arabicPeriod"/>
            </a:pPr>
            <a:r>
              <a:rPr lang="en" sz="2200">
                <a:solidFill>
                  <a:srgbClr val="3D85C6"/>
                </a:solidFill>
                <a:latin typeface="Anton"/>
                <a:ea typeface="Anton"/>
                <a:cs typeface="Anton"/>
                <a:sym typeface="Anton"/>
              </a:rPr>
              <a:t>Proposed Future Work</a:t>
            </a:r>
            <a:endParaRPr sz="2200">
              <a:solidFill>
                <a:srgbClr val="3D85C6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200"/>
              <a:buFont typeface="Anton"/>
              <a:buAutoNum type="arabicPeriod"/>
            </a:pPr>
            <a:r>
              <a:rPr lang="en" sz="2200">
                <a:solidFill>
                  <a:srgbClr val="3D85C6"/>
                </a:solidFill>
                <a:latin typeface="Anton"/>
                <a:ea typeface="Anton"/>
                <a:cs typeface="Anton"/>
                <a:sym typeface="Anton"/>
              </a:rPr>
              <a:t>Thanks</a:t>
            </a:r>
            <a:endParaRPr sz="2200">
              <a:solidFill>
                <a:srgbClr val="3D85C6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200"/>
              <a:buFont typeface="Anton"/>
              <a:buAutoNum type="arabicPeriod"/>
            </a:pPr>
            <a:r>
              <a:rPr lang="en" sz="2200">
                <a:solidFill>
                  <a:srgbClr val="3D85C6"/>
                </a:solidFill>
                <a:latin typeface="Anton"/>
                <a:ea typeface="Anton"/>
                <a:cs typeface="Anton"/>
                <a:sym typeface="Anton"/>
              </a:rPr>
              <a:t>References</a:t>
            </a:r>
            <a:endParaRPr sz="2200">
              <a:solidFill>
                <a:srgbClr val="3D85C6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200"/>
              <a:buFont typeface="Anton"/>
              <a:buAutoNum type="arabicPeriod"/>
            </a:pPr>
            <a:r>
              <a:rPr lang="en" sz="2200">
                <a:solidFill>
                  <a:srgbClr val="3D85C6"/>
                </a:solidFill>
                <a:latin typeface="Anton"/>
                <a:ea typeface="Anton"/>
                <a:cs typeface="Anton"/>
                <a:sym typeface="Anton"/>
              </a:rPr>
              <a:t>Appendix  - Additional Figures</a:t>
            </a:r>
            <a:endParaRPr sz="2200">
              <a:solidFill>
                <a:srgbClr val="3D85C6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200"/>
              <a:buFont typeface="Anton"/>
              <a:buAutoNum type="alphaLcPeriod"/>
            </a:pPr>
            <a:r>
              <a:rPr lang="en" sz="2200">
                <a:solidFill>
                  <a:srgbClr val="3D85C6"/>
                </a:solidFill>
                <a:latin typeface="Anton"/>
                <a:ea typeface="Anton"/>
                <a:cs typeface="Anton"/>
                <a:sym typeface="Anton"/>
              </a:rPr>
              <a:t>Figures and Graphs from Data Analysis</a:t>
            </a:r>
            <a:endParaRPr sz="2200">
              <a:solidFill>
                <a:srgbClr val="3D85C6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200"/>
              <a:buFont typeface="Anton"/>
              <a:buAutoNum type="alphaLcPeriod"/>
            </a:pPr>
            <a:r>
              <a:rPr lang="en" sz="2200">
                <a:solidFill>
                  <a:srgbClr val="3D85C6"/>
                </a:solidFill>
                <a:latin typeface="Anton"/>
                <a:ea typeface="Anton"/>
                <a:cs typeface="Anton"/>
                <a:sym typeface="Anton"/>
              </a:rPr>
              <a:t>Figures and graphs from Machine Learning</a:t>
            </a:r>
            <a:endParaRPr sz="2200">
              <a:solidFill>
                <a:srgbClr val="3D85C6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3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STATISTICAL ANALYSIS BY FEATURE</a:t>
            </a:r>
            <a:endParaRPr/>
          </a:p>
        </p:txBody>
      </p:sp>
      <p:sp>
        <p:nvSpPr>
          <p:cNvPr id="538" name="Google Shape;538;p63"/>
          <p:cNvSpPr txBox="1"/>
          <p:nvPr/>
        </p:nvSpPr>
        <p:spPr>
          <a:xfrm>
            <a:off x="462700" y="1237450"/>
            <a:ext cx="8199600" cy="31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39" name="Google Shape;53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50" y="933450"/>
            <a:ext cx="65436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4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KDE Distributions by Feature vs Risk of Developing CHD</a:t>
            </a:r>
            <a:endParaRPr/>
          </a:p>
        </p:txBody>
      </p:sp>
      <p:pic>
        <p:nvPicPr>
          <p:cNvPr id="545" name="Google Shape;54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250" y="899741"/>
            <a:ext cx="6823462" cy="4070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5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Correlation Heatmap</a:t>
            </a:r>
            <a:endParaRPr/>
          </a:p>
        </p:txBody>
      </p:sp>
      <p:pic>
        <p:nvPicPr>
          <p:cNvPr id="551" name="Google Shape;55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925" y="920191"/>
            <a:ext cx="7124096" cy="4070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6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FINDINGS: </a:t>
            </a:r>
            <a:r>
              <a:rPr lang="en">
                <a:solidFill>
                  <a:srgbClr val="9FC5E8"/>
                </a:solidFill>
              </a:rPr>
              <a:t>Smoking and CHD</a:t>
            </a:r>
            <a:r>
              <a:rPr lang="en"/>
              <a:t> </a:t>
            </a:r>
            <a:endParaRPr/>
          </a:p>
        </p:txBody>
      </p:sp>
      <p:pic>
        <p:nvPicPr>
          <p:cNvPr id="557" name="Google Shape;55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00" y="1094029"/>
            <a:ext cx="3866527" cy="350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224" y="1094029"/>
            <a:ext cx="3766325" cy="35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7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FINDINGS:  </a:t>
            </a:r>
            <a:r>
              <a:rPr lang="en">
                <a:solidFill>
                  <a:srgbClr val="9FC5E8"/>
                </a:solidFill>
              </a:rPr>
              <a:t>AGE AND CHD</a:t>
            </a:r>
            <a:endParaRPr>
              <a:solidFill>
                <a:srgbClr val="9FC5E8"/>
              </a:solidFill>
            </a:endParaRPr>
          </a:p>
        </p:txBody>
      </p:sp>
      <p:pic>
        <p:nvPicPr>
          <p:cNvPr id="564" name="Google Shape;56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850" y="1288332"/>
            <a:ext cx="4942300" cy="328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8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FINDINGS:  </a:t>
            </a:r>
            <a:r>
              <a:rPr lang="en">
                <a:solidFill>
                  <a:srgbClr val="9FC5E8"/>
                </a:solidFill>
              </a:rPr>
              <a:t>AGE, GENDER AND CHD</a:t>
            </a:r>
            <a:endParaRPr>
              <a:solidFill>
                <a:srgbClr val="9FC5E8"/>
              </a:solidFill>
            </a:endParaRPr>
          </a:p>
        </p:txBody>
      </p:sp>
      <p:pic>
        <p:nvPicPr>
          <p:cNvPr id="570" name="Google Shape;57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763" y="1053152"/>
            <a:ext cx="6954425" cy="39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9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FINDINGS:  </a:t>
            </a:r>
            <a:r>
              <a:rPr lang="en">
                <a:solidFill>
                  <a:srgbClr val="9FC5E8"/>
                </a:solidFill>
              </a:rPr>
              <a:t>BMI, GENDER AND CHD</a:t>
            </a:r>
            <a:endParaRPr>
              <a:solidFill>
                <a:srgbClr val="9FC5E8"/>
              </a:solidFill>
            </a:endParaRPr>
          </a:p>
        </p:txBody>
      </p:sp>
      <p:pic>
        <p:nvPicPr>
          <p:cNvPr id="576" name="Google Shape;57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675" y="981551"/>
            <a:ext cx="6898625" cy="39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0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FINDINGS:  </a:t>
            </a:r>
            <a:r>
              <a:rPr lang="en">
                <a:solidFill>
                  <a:srgbClr val="9FC5E8"/>
                </a:solidFill>
              </a:rPr>
              <a:t>BLOOD PRESSURE AND CHD</a:t>
            </a:r>
            <a:endParaRPr>
              <a:solidFill>
                <a:srgbClr val="9FC5E8"/>
              </a:solidFill>
            </a:endParaRPr>
          </a:p>
        </p:txBody>
      </p:sp>
      <p:pic>
        <p:nvPicPr>
          <p:cNvPr id="582" name="Google Shape;58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00" y="1308778"/>
            <a:ext cx="8046799" cy="32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FINDINGS:  </a:t>
            </a:r>
            <a:r>
              <a:rPr lang="en">
                <a:solidFill>
                  <a:srgbClr val="9FC5E8"/>
                </a:solidFill>
              </a:rPr>
              <a:t>AGE, DIABETES AND CHD</a:t>
            </a:r>
            <a:endParaRPr>
              <a:solidFill>
                <a:srgbClr val="9FC5E8"/>
              </a:solidFill>
            </a:endParaRPr>
          </a:p>
        </p:txBody>
      </p:sp>
      <p:pic>
        <p:nvPicPr>
          <p:cNvPr id="588" name="Google Shape;58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213" y="1094026"/>
            <a:ext cx="6701524" cy="38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2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FINDINGS:  </a:t>
            </a:r>
            <a:r>
              <a:rPr lang="en">
                <a:solidFill>
                  <a:srgbClr val="9FC5E8"/>
                </a:solidFill>
              </a:rPr>
              <a:t>AGE, HYPERTENSION AND CHD</a:t>
            </a:r>
            <a:endParaRPr>
              <a:solidFill>
                <a:srgbClr val="9FC5E8"/>
              </a:solidFill>
            </a:endParaRPr>
          </a:p>
        </p:txBody>
      </p:sp>
      <p:pic>
        <p:nvPicPr>
          <p:cNvPr id="594" name="Google Shape;59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025" y="1011225"/>
            <a:ext cx="7007900" cy="399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6"/>
          <p:cNvSpPr/>
          <p:nvPr/>
        </p:nvSpPr>
        <p:spPr>
          <a:xfrm rot="-5400000">
            <a:off x="432250" y="1020450"/>
            <a:ext cx="3583200" cy="3845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6"/>
          <p:cNvSpPr txBox="1"/>
          <p:nvPr>
            <p:ph idx="1" type="body"/>
          </p:nvPr>
        </p:nvSpPr>
        <p:spPr>
          <a:xfrm>
            <a:off x="430425" y="1323525"/>
            <a:ext cx="3445200" cy="31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Cardiovascular heart disease (CHD) is the leading cause of death annually worldwide.</a:t>
            </a:r>
            <a:endParaRPr sz="11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 Cardiovascular diseases can be managed if caught early and simple lifestyle changes are made. </a:t>
            </a:r>
            <a:endParaRPr sz="11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The intent of this project is to explore a set of data for patients measuring known factors for heart disease to: </a:t>
            </a:r>
            <a:endParaRPr sz="11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Develop a machine learning model to predict risk of developing heart disease within the next ten years.</a:t>
            </a:r>
            <a:endParaRPr sz="11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Develop insights regarding CHD by exploring patient data</a:t>
            </a:r>
            <a:endParaRPr sz="1100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Make recommendations for a patient reeducation program to reduce risk of developing CHD</a:t>
            </a:r>
            <a:r>
              <a:rPr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02" name="Google Shape;402;p46"/>
          <p:cNvPicPr preferRelativeResize="0"/>
          <p:nvPr/>
        </p:nvPicPr>
        <p:blipFill rotWithShape="1">
          <a:blip r:embed="rId3">
            <a:alphaModFix/>
          </a:blip>
          <a:srcRect b="9501" l="8533" r="8533" t="9501"/>
          <a:stretch/>
        </p:blipFill>
        <p:spPr>
          <a:xfrm>
            <a:off x="4376125" y="1196825"/>
            <a:ext cx="4135679" cy="3432627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6"/>
          <p:cNvSpPr/>
          <p:nvPr/>
        </p:nvSpPr>
        <p:spPr>
          <a:xfrm>
            <a:off x="8615825" y="408800"/>
            <a:ext cx="90675" cy="89225"/>
          </a:xfrm>
          <a:custGeom>
            <a:rect b="b" l="l" r="r" t="t"/>
            <a:pathLst>
              <a:path extrusionOk="0" h="3569" w="3627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6"/>
          <p:cNvSpPr/>
          <p:nvPr/>
        </p:nvSpPr>
        <p:spPr>
          <a:xfrm>
            <a:off x="7535575" y="797175"/>
            <a:ext cx="152675" cy="152700"/>
          </a:xfrm>
          <a:custGeom>
            <a:rect b="b" l="l" r="r" t="t"/>
            <a:pathLst>
              <a:path extrusionOk="0" h="6108" w="6107">
                <a:moveTo>
                  <a:pt x="3075" y="0"/>
                </a:moveTo>
                <a:cubicBezTo>
                  <a:pt x="1393" y="0"/>
                  <a:pt x="0" y="1335"/>
                  <a:pt x="0" y="3018"/>
                </a:cubicBezTo>
                <a:cubicBezTo>
                  <a:pt x="0" y="4715"/>
                  <a:pt x="1393" y="6107"/>
                  <a:pt x="3075" y="6107"/>
                </a:cubicBezTo>
                <a:cubicBezTo>
                  <a:pt x="4772" y="6107"/>
                  <a:pt x="6107" y="4715"/>
                  <a:pt x="6107" y="3018"/>
                </a:cubicBezTo>
                <a:cubicBezTo>
                  <a:pt x="6107" y="1335"/>
                  <a:pt x="4772" y="0"/>
                  <a:pt x="30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6"/>
          <p:cNvSpPr/>
          <p:nvPr/>
        </p:nvSpPr>
        <p:spPr>
          <a:xfrm>
            <a:off x="7665375" y="677875"/>
            <a:ext cx="54425" cy="55875"/>
          </a:xfrm>
          <a:custGeom>
            <a:rect b="b" l="l" r="r" t="t"/>
            <a:pathLst>
              <a:path extrusionOk="0" h="2235" w="2177">
                <a:moveTo>
                  <a:pt x="1089" y="0"/>
                </a:moveTo>
                <a:cubicBezTo>
                  <a:pt x="494" y="0"/>
                  <a:pt x="1" y="537"/>
                  <a:pt x="1" y="1146"/>
                </a:cubicBezTo>
                <a:cubicBezTo>
                  <a:pt x="1" y="1755"/>
                  <a:pt x="494" y="2234"/>
                  <a:pt x="1089" y="2234"/>
                </a:cubicBezTo>
                <a:cubicBezTo>
                  <a:pt x="1698" y="2234"/>
                  <a:pt x="2177" y="1755"/>
                  <a:pt x="2177" y="1146"/>
                </a:cubicBezTo>
                <a:cubicBezTo>
                  <a:pt x="2177" y="537"/>
                  <a:pt x="1698" y="0"/>
                  <a:pt x="10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6"/>
          <p:cNvSpPr/>
          <p:nvPr/>
        </p:nvSpPr>
        <p:spPr>
          <a:xfrm>
            <a:off x="4648200" y="3064000"/>
            <a:ext cx="90675" cy="89225"/>
          </a:xfrm>
          <a:custGeom>
            <a:rect b="b" l="l" r="r" t="t"/>
            <a:pathLst>
              <a:path extrusionOk="0" h="3569" w="3627">
                <a:moveTo>
                  <a:pt x="1814" y="1"/>
                </a:moveTo>
                <a:cubicBezTo>
                  <a:pt x="842" y="1"/>
                  <a:pt x="1" y="784"/>
                  <a:pt x="1" y="1814"/>
                </a:cubicBezTo>
                <a:cubicBezTo>
                  <a:pt x="1" y="2786"/>
                  <a:pt x="842" y="3569"/>
                  <a:pt x="1814" y="3569"/>
                </a:cubicBezTo>
                <a:cubicBezTo>
                  <a:pt x="2786" y="3569"/>
                  <a:pt x="3627" y="2786"/>
                  <a:pt x="3627" y="1814"/>
                </a:cubicBezTo>
                <a:cubicBezTo>
                  <a:pt x="3627" y="784"/>
                  <a:pt x="2786" y="1"/>
                  <a:pt x="18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6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408" name="Google Shape;408;p46"/>
          <p:cNvSpPr/>
          <p:nvPr/>
        </p:nvSpPr>
        <p:spPr>
          <a:xfrm>
            <a:off x="701300" y="3326149"/>
            <a:ext cx="152504" cy="152923"/>
          </a:xfrm>
          <a:custGeom>
            <a:rect b="b" l="l" r="r" t="t"/>
            <a:pathLst>
              <a:path extrusionOk="0" h="208768" w="140234">
                <a:moveTo>
                  <a:pt x="76495" y="0"/>
                </a:moveTo>
                <a:cubicBezTo>
                  <a:pt x="75516" y="0"/>
                  <a:pt x="74505" y="457"/>
                  <a:pt x="73885" y="1370"/>
                </a:cubicBezTo>
                <a:lnTo>
                  <a:pt x="13473" y="88954"/>
                </a:lnTo>
                <a:cubicBezTo>
                  <a:pt x="4992" y="101252"/>
                  <a:pt x="1" y="116192"/>
                  <a:pt x="1" y="132274"/>
                </a:cubicBezTo>
                <a:cubicBezTo>
                  <a:pt x="1" y="174516"/>
                  <a:pt x="34252" y="208767"/>
                  <a:pt x="76495" y="208767"/>
                </a:cubicBezTo>
                <a:lnTo>
                  <a:pt x="77147" y="208767"/>
                </a:lnTo>
                <a:cubicBezTo>
                  <a:pt x="112050" y="208343"/>
                  <a:pt x="140234" y="174255"/>
                  <a:pt x="140234" y="132274"/>
                </a:cubicBezTo>
                <a:cubicBezTo>
                  <a:pt x="140234" y="116192"/>
                  <a:pt x="136091" y="101252"/>
                  <a:pt x="129013" y="88954"/>
                </a:cubicBezTo>
                <a:lnTo>
                  <a:pt x="78680" y="1370"/>
                </a:lnTo>
                <a:cubicBezTo>
                  <a:pt x="78158" y="457"/>
                  <a:pt x="77310" y="0"/>
                  <a:pt x="76495" y="0"/>
                </a:cubicBez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6"/>
          <p:cNvSpPr/>
          <p:nvPr/>
        </p:nvSpPr>
        <p:spPr>
          <a:xfrm>
            <a:off x="701300" y="4301999"/>
            <a:ext cx="152504" cy="152923"/>
          </a:xfrm>
          <a:custGeom>
            <a:rect b="b" l="l" r="r" t="t"/>
            <a:pathLst>
              <a:path extrusionOk="0" h="208768" w="140234">
                <a:moveTo>
                  <a:pt x="76495" y="0"/>
                </a:moveTo>
                <a:cubicBezTo>
                  <a:pt x="75516" y="0"/>
                  <a:pt x="74505" y="457"/>
                  <a:pt x="73885" y="1370"/>
                </a:cubicBezTo>
                <a:lnTo>
                  <a:pt x="13473" y="88954"/>
                </a:lnTo>
                <a:cubicBezTo>
                  <a:pt x="4992" y="101252"/>
                  <a:pt x="1" y="116192"/>
                  <a:pt x="1" y="132274"/>
                </a:cubicBezTo>
                <a:cubicBezTo>
                  <a:pt x="1" y="174516"/>
                  <a:pt x="34252" y="208767"/>
                  <a:pt x="76495" y="208767"/>
                </a:cubicBezTo>
                <a:lnTo>
                  <a:pt x="77147" y="208767"/>
                </a:lnTo>
                <a:cubicBezTo>
                  <a:pt x="112050" y="208343"/>
                  <a:pt x="140234" y="174255"/>
                  <a:pt x="140234" y="132274"/>
                </a:cubicBezTo>
                <a:cubicBezTo>
                  <a:pt x="140234" y="116192"/>
                  <a:pt x="136091" y="101252"/>
                  <a:pt x="129013" y="88954"/>
                </a:cubicBezTo>
                <a:lnTo>
                  <a:pt x="78680" y="1370"/>
                </a:lnTo>
                <a:cubicBezTo>
                  <a:pt x="78158" y="457"/>
                  <a:pt x="77310" y="0"/>
                  <a:pt x="76495" y="0"/>
                </a:cubicBez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6"/>
          <p:cNvSpPr/>
          <p:nvPr/>
        </p:nvSpPr>
        <p:spPr>
          <a:xfrm>
            <a:off x="701300" y="3814074"/>
            <a:ext cx="152504" cy="152923"/>
          </a:xfrm>
          <a:custGeom>
            <a:rect b="b" l="l" r="r" t="t"/>
            <a:pathLst>
              <a:path extrusionOk="0" h="208768" w="140234">
                <a:moveTo>
                  <a:pt x="76495" y="0"/>
                </a:moveTo>
                <a:cubicBezTo>
                  <a:pt x="75516" y="0"/>
                  <a:pt x="74505" y="457"/>
                  <a:pt x="73885" y="1370"/>
                </a:cubicBezTo>
                <a:lnTo>
                  <a:pt x="13473" y="88954"/>
                </a:lnTo>
                <a:cubicBezTo>
                  <a:pt x="4992" y="101252"/>
                  <a:pt x="1" y="116192"/>
                  <a:pt x="1" y="132274"/>
                </a:cubicBezTo>
                <a:cubicBezTo>
                  <a:pt x="1" y="174516"/>
                  <a:pt x="34252" y="208767"/>
                  <a:pt x="76495" y="208767"/>
                </a:cubicBezTo>
                <a:lnTo>
                  <a:pt x="77147" y="208767"/>
                </a:lnTo>
                <a:cubicBezTo>
                  <a:pt x="112050" y="208343"/>
                  <a:pt x="140234" y="174255"/>
                  <a:pt x="140234" y="132274"/>
                </a:cubicBezTo>
                <a:cubicBezTo>
                  <a:pt x="140234" y="116192"/>
                  <a:pt x="136091" y="101252"/>
                  <a:pt x="129013" y="88954"/>
                </a:cubicBezTo>
                <a:lnTo>
                  <a:pt x="78680" y="1370"/>
                </a:lnTo>
                <a:cubicBezTo>
                  <a:pt x="78158" y="457"/>
                  <a:pt x="77310" y="0"/>
                  <a:pt x="76495" y="0"/>
                </a:cubicBez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3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FINDINGS:  </a:t>
            </a:r>
            <a:r>
              <a:rPr lang="en">
                <a:solidFill>
                  <a:srgbClr val="9FC5E8"/>
                </a:solidFill>
              </a:rPr>
              <a:t>AGE, STROKE AND CHD</a:t>
            </a:r>
            <a:endParaRPr>
              <a:solidFill>
                <a:srgbClr val="9FC5E8"/>
              </a:solidFill>
            </a:endParaRPr>
          </a:p>
        </p:txBody>
      </p:sp>
      <p:pic>
        <p:nvPicPr>
          <p:cNvPr id="600" name="Google Shape;60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25" y="961101"/>
            <a:ext cx="6916549" cy="39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4"/>
          <p:cNvSpPr txBox="1"/>
          <p:nvPr>
            <p:ph type="title"/>
          </p:nvPr>
        </p:nvSpPr>
        <p:spPr>
          <a:xfrm>
            <a:off x="713225" y="539500"/>
            <a:ext cx="8263800" cy="40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B: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Machine Learning</a:t>
            </a:r>
            <a:endParaRPr sz="3900"/>
          </a:p>
        </p:txBody>
      </p:sp>
      <p:pic>
        <p:nvPicPr>
          <p:cNvPr id="606" name="Google Shape;60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1800" y="1343575"/>
            <a:ext cx="2832301" cy="24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5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GBM Feature Selection</a:t>
            </a:r>
            <a:endParaRPr/>
          </a:p>
        </p:txBody>
      </p:sp>
      <p:pic>
        <p:nvPicPr>
          <p:cNvPr id="612" name="Google Shape;61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361" y="1144950"/>
            <a:ext cx="6823225" cy="38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6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Accuracy Scores</a:t>
            </a:r>
            <a:endParaRPr/>
          </a:p>
        </p:txBody>
      </p:sp>
      <p:pic>
        <p:nvPicPr>
          <p:cNvPr id="618" name="Google Shape;61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263816"/>
            <a:ext cx="8839200" cy="2986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7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Scores</a:t>
            </a:r>
            <a:endParaRPr/>
          </a:p>
        </p:txBody>
      </p:sp>
      <p:pic>
        <p:nvPicPr>
          <p:cNvPr id="624" name="Google Shape;62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75" y="1113966"/>
            <a:ext cx="8839201" cy="291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8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</a:t>
            </a:r>
            <a:r>
              <a:rPr lang="en"/>
              <a:t> Scores</a:t>
            </a:r>
            <a:endParaRPr/>
          </a:p>
        </p:txBody>
      </p:sp>
      <p:pic>
        <p:nvPicPr>
          <p:cNvPr id="630" name="Google Shape;63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392666"/>
            <a:ext cx="8839201" cy="2989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9"/>
          <p:cNvSpPr txBox="1"/>
          <p:nvPr>
            <p:ph idx="4294967295"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A7085"/>
                </a:solidFill>
              </a:rPr>
              <a:t>All Models, All Features</a:t>
            </a:r>
            <a:endParaRPr>
              <a:solidFill>
                <a:srgbClr val="5A7085"/>
              </a:solidFill>
            </a:endParaRPr>
          </a:p>
        </p:txBody>
      </p:sp>
      <p:pic>
        <p:nvPicPr>
          <p:cNvPr id="636" name="Google Shape;636;p79"/>
          <p:cNvPicPr preferRelativeResize="0"/>
          <p:nvPr/>
        </p:nvPicPr>
        <p:blipFill rotWithShape="1">
          <a:blip r:embed="rId3">
            <a:alphaModFix/>
          </a:blip>
          <a:srcRect b="0" l="0" r="0" t="803"/>
          <a:stretch/>
        </p:blipFill>
        <p:spPr>
          <a:xfrm>
            <a:off x="3770400" y="138299"/>
            <a:ext cx="4938125" cy="4866899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79"/>
          <p:cNvSpPr txBox="1"/>
          <p:nvPr>
            <p:ph idx="1" type="body"/>
          </p:nvPr>
        </p:nvSpPr>
        <p:spPr>
          <a:xfrm>
            <a:off x="827400" y="2678000"/>
            <a:ext cx="20682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0"/>
          <p:cNvSpPr txBox="1"/>
          <p:nvPr>
            <p:ph idx="4294967295"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A8D"/>
                </a:solidFill>
              </a:rPr>
              <a:t>All Models,</a:t>
            </a:r>
            <a:endParaRPr>
              <a:solidFill>
                <a:srgbClr val="657A8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A8D"/>
                </a:solidFill>
              </a:rPr>
              <a:t>Reduced Features</a:t>
            </a:r>
            <a:endParaRPr>
              <a:solidFill>
                <a:srgbClr val="657A8D"/>
              </a:solidFill>
            </a:endParaRPr>
          </a:p>
        </p:txBody>
      </p:sp>
      <p:sp>
        <p:nvSpPr>
          <p:cNvPr id="643" name="Google Shape;643;p80"/>
          <p:cNvSpPr txBox="1"/>
          <p:nvPr>
            <p:ph idx="1" type="body"/>
          </p:nvPr>
        </p:nvSpPr>
        <p:spPr>
          <a:xfrm>
            <a:off x="827400" y="2678000"/>
            <a:ext cx="20682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4" name="Google Shape;644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950" y="139440"/>
            <a:ext cx="4937760" cy="4864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1"/>
          <p:cNvSpPr txBox="1"/>
          <p:nvPr>
            <p:ph idx="4294967295"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Scores: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A7085"/>
                </a:solidFill>
              </a:rPr>
              <a:t>All models</a:t>
            </a:r>
            <a:endParaRPr>
              <a:solidFill>
                <a:srgbClr val="5A7085"/>
              </a:solidFill>
            </a:endParaRPr>
          </a:p>
        </p:txBody>
      </p:sp>
      <p:sp>
        <p:nvSpPr>
          <p:cNvPr id="650" name="Google Shape;650;p81"/>
          <p:cNvSpPr txBox="1"/>
          <p:nvPr>
            <p:ph idx="1" type="body"/>
          </p:nvPr>
        </p:nvSpPr>
        <p:spPr>
          <a:xfrm>
            <a:off x="827400" y="2678000"/>
            <a:ext cx="20682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1" name="Google Shape;651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500" y="87927"/>
            <a:ext cx="5961200" cy="49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7"/>
          <p:cNvSpPr txBox="1"/>
          <p:nvPr>
            <p:ph idx="1" type="body"/>
          </p:nvPr>
        </p:nvSpPr>
        <p:spPr>
          <a:xfrm>
            <a:off x="286325" y="1022575"/>
            <a:ext cx="85383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This dataset is a subset of the Framingham, MA heart study data set. </a:t>
            </a:r>
            <a:endParaRPr sz="13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This data consists of a large group of initially “healthy” patients between the ages of 30-59 who were then tracked for 20 years to determine if they developed CHD </a:t>
            </a:r>
            <a:endParaRPr sz="13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The subset of data utilized contains information on over 4,200 patients.</a:t>
            </a:r>
            <a:endParaRPr sz="13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300"/>
              <a:buFont typeface="Verdana"/>
              <a:buChar char="○"/>
            </a:pP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43% Male </a:t>
            </a:r>
            <a:endParaRPr sz="13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300"/>
              <a:buFont typeface="Verdana"/>
              <a:buChar char="○"/>
            </a:pP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50.5% Nonsmokers</a:t>
            </a:r>
            <a:endParaRPr sz="13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300"/>
              <a:buFont typeface="Verdana"/>
              <a:buChar char="○"/>
            </a:pP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Patients ranging 32-70 years old</a:t>
            </a:r>
            <a:endParaRPr sz="13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300"/>
              <a:buFont typeface="Verdana"/>
              <a:buChar char="●"/>
            </a:pP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Data is 15% Patients At Risk and 85% patients with no risk of developing CHD in the next 10 years</a:t>
            </a:r>
            <a:endParaRPr sz="13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300"/>
              <a:buFont typeface="Verdana"/>
              <a:buChar char="○"/>
            </a:pP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Due to imbalance will have to use different </a:t>
            </a: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tactics</a:t>
            </a:r>
            <a:r>
              <a:rPr lang="en" sz="13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 during model building</a:t>
            </a:r>
            <a:endParaRPr sz="13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6" name="Google Shape;416;p47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417" name="Google Shape;417;p47"/>
          <p:cNvSpPr txBox="1"/>
          <p:nvPr/>
        </p:nvSpPr>
        <p:spPr>
          <a:xfrm>
            <a:off x="292650" y="4591325"/>
            <a:ext cx="855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Find the Data Here: </a:t>
            </a:r>
            <a:r>
              <a:rPr lang="en" sz="1100" u="sng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https://www.kaggle.com/christofel04/cardiovascular-study-dataset-predict-heart-disea</a:t>
            </a:r>
            <a:r>
              <a:rPr lang="en" sz="13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8"/>
          <p:cNvSpPr txBox="1"/>
          <p:nvPr>
            <p:ph idx="4294967295"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INVESTIGATED</a:t>
            </a:r>
            <a:endParaRPr/>
          </a:p>
        </p:txBody>
      </p:sp>
      <p:sp>
        <p:nvSpPr>
          <p:cNvPr id="423" name="Google Shape;423;p48"/>
          <p:cNvSpPr txBox="1"/>
          <p:nvPr>
            <p:ph idx="1" type="body"/>
          </p:nvPr>
        </p:nvSpPr>
        <p:spPr>
          <a:xfrm>
            <a:off x="6033125" y="1174875"/>
            <a:ext cx="2743500" cy="33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Verdana"/>
              <a:buChar char="●"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Age</a:t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Verdana"/>
              <a:buChar char="●"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Education Level</a:t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Verdana"/>
              <a:buChar char="●"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Gender</a:t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Verdana"/>
              <a:buChar char="●"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Smoker vs Nonsmoker</a:t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Verdana"/>
              <a:buChar char="○"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# of cigarettes smoked daily</a:t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Verdana"/>
              <a:buChar char="●"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Prevalence of</a:t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Verdana"/>
              <a:buChar char="○"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Stroke</a:t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Verdana"/>
              <a:buChar char="○"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Hypertension</a:t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Verdana"/>
              <a:buChar char="○"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Diabetes</a:t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Verdana"/>
              <a:buChar char="●"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Cholesterol</a:t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Verdana"/>
              <a:buChar char="●"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Blood Pressure</a:t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Verdana"/>
              <a:buChar char="●"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BMI</a:t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Verdana"/>
              <a:buChar char="●"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Heart Rate</a:t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Verdana"/>
              <a:buChar char="●"/>
            </a:pPr>
            <a:r>
              <a:rPr b="1" lang="en"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rPr>
              <a:t>Blood Sugar</a:t>
            </a:r>
            <a:endParaRPr b="1">
              <a:solidFill>
                <a:srgbClr val="F3F3F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24" name="Google Shape;42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50" y="1174877"/>
            <a:ext cx="5633799" cy="339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9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</a:t>
            </a:r>
            <a:r>
              <a:rPr lang="en"/>
              <a:t> </a:t>
            </a:r>
            <a:r>
              <a:rPr lang="en"/>
              <a:t>Data Analysis Results</a:t>
            </a:r>
            <a:endParaRPr/>
          </a:p>
        </p:txBody>
      </p:sp>
      <p:sp>
        <p:nvSpPr>
          <p:cNvPr id="430" name="Google Shape;430;p49"/>
          <p:cNvSpPr txBox="1"/>
          <p:nvPr/>
        </p:nvSpPr>
        <p:spPr>
          <a:xfrm>
            <a:off x="332375" y="1609800"/>
            <a:ext cx="84792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The risk of developing Cardiovascular Heart Disease increases with: </a:t>
            </a:r>
            <a:endParaRPr sz="18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600"/>
              <a:buFont typeface="Verdana"/>
              <a:buAutoNum type="arabicPeriod"/>
            </a:pPr>
            <a:r>
              <a:rPr lang="en" sz="16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Smoking, the more a patient smokes the higher the risk.</a:t>
            </a:r>
            <a:endParaRPr sz="16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600"/>
              <a:buFont typeface="Verdana"/>
              <a:buAutoNum type="arabicPeriod"/>
            </a:pPr>
            <a:r>
              <a:rPr lang="en" sz="16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Cholesterol, and higher cholesterol means higher risk.</a:t>
            </a:r>
            <a:endParaRPr sz="16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600"/>
              <a:buFont typeface="Verdana"/>
              <a:buAutoNum type="arabicPeriod"/>
            </a:pPr>
            <a:r>
              <a:rPr lang="en" sz="16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Blood Pressure</a:t>
            </a:r>
            <a:endParaRPr sz="16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600"/>
              <a:buFont typeface="Verdana"/>
              <a:buAutoNum type="arabicPeriod"/>
            </a:pPr>
            <a:r>
              <a:rPr lang="en" sz="16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Prevalence of Stroke</a:t>
            </a:r>
            <a:endParaRPr sz="16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600"/>
              <a:buFont typeface="Verdana"/>
              <a:buAutoNum type="arabicPeriod"/>
            </a:pPr>
            <a:r>
              <a:rPr lang="en" sz="16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Prevalence of Hypertension</a:t>
            </a:r>
            <a:endParaRPr sz="16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600"/>
              <a:buFont typeface="Verdana"/>
              <a:buAutoNum type="arabicPeriod"/>
            </a:pPr>
            <a:r>
              <a:rPr lang="en" sz="16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Diabetes</a:t>
            </a:r>
            <a:endParaRPr sz="16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0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</a:t>
            </a:r>
            <a:r>
              <a:rPr lang="en"/>
              <a:t>CONCLUSIONS</a:t>
            </a:r>
            <a:endParaRPr/>
          </a:p>
        </p:txBody>
      </p:sp>
      <p:sp>
        <p:nvSpPr>
          <p:cNvPr id="436" name="Google Shape;436;p50"/>
          <p:cNvSpPr txBox="1"/>
          <p:nvPr/>
        </p:nvSpPr>
        <p:spPr>
          <a:xfrm>
            <a:off x="332400" y="1335325"/>
            <a:ext cx="8479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Patient groups at highest risk, to target with reeducation material include: </a:t>
            </a:r>
            <a:endParaRPr sz="20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0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18288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800"/>
              <a:buFont typeface="Verdana"/>
              <a:buAutoNum type="arabicPeriod"/>
            </a:pPr>
            <a:r>
              <a:rPr lang="en" sz="18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Patients over 50</a:t>
            </a:r>
            <a:endParaRPr sz="18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18288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800"/>
              <a:buFont typeface="Verdana"/>
              <a:buAutoNum type="arabicPeriod"/>
            </a:pPr>
            <a:r>
              <a:rPr lang="en" sz="18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Males</a:t>
            </a:r>
            <a:endParaRPr sz="18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18288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800"/>
              <a:buFont typeface="Verdana"/>
              <a:buAutoNum type="arabicPeriod"/>
            </a:pPr>
            <a:r>
              <a:rPr lang="en" sz="18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Patients who smoke </a:t>
            </a:r>
            <a:endParaRPr sz="18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18288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800"/>
              <a:buFont typeface="Verdana"/>
              <a:buAutoNum type="arabicPeriod"/>
            </a:pPr>
            <a:r>
              <a:rPr lang="en" sz="18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Patients with diabetes and hypertension. </a:t>
            </a:r>
            <a:endParaRPr sz="18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/>
          <p:nvPr>
            <p:ph type="title"/>
          </p:nvPr>
        </p:nvSpPr>
        <p:spPr>
          <a:xfrm>
            <a:off x="54864" y="365491"/>
            <a:ext cx="9034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</a:t>
            </a:r>
            <a:r>
              <a:rPr lang="en"/>
              <a:t>CONCLUSIONS</a:t>
            </a:r>
            <a:endParaRPr/>
          </a:p>
        </p:txBody>
      </p:sp>
      <p:sp>
        <p:nvSpPr>
          <p:cNvPr id="442" name="Google Shape;442;p51"/>
          <p:cNvSpPr txBox="1"/>
          <p:nvPr/>
        </p:nvSpPr>
        <p:spPr>
          <a:xfrm>
            <a:off x="332400" y="1678950"/>
            <a:ext cx="84792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Recommendations for reeducation material: </a:t>
            </a:r>
            <a:endParaRPr sz="20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800"/>
              <a:buFont typeface="Verdana"/>
              <a:buAutoNum type="arabicPeriod"/>
            </a:pPr>
            <a:r>
              <a:rPr lang="en" sz="18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Managing diet and exercise to reduce blood pressure, manage blood sugar, and manage weight can reduce risk!</a:t>
            </a:r>
            <a:endParaRPr sz="18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800"/>
              <a:buFont typeface="Verdana"/>
              <a:buAutoNum type="arabicPeriod"/>
            </a:pPr>
            <a:r>
              <a:rPr lang="en" sz="1800">
                <a:solidFill>
                  <a:srgbClr val="353744"/>
                </a:solidFill>
                <a:latin typeface="Verdana"/>
                <a:ea typeface="Verdana"/>
                <a:cs typeface="Verdana"/>
                <a:sym typeface="Verdana"/>
              </a:rPr>
              <a:t>Cutting back on smoking can reduce risk: even if the patient only reduces consumption. </a:t>
            </a:r>
            <a:endParaRPr sz="1800">
              <a:solidFill>
                <a:srgbClr val="35374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2"/>
          <p:cNvSpPr txBox="1"/>
          <p:nvPr>
            <p:ph idx="4294967295" type="subTitle"/>
          </p:nvPr>
        </p:nvSpPr>
        <p:spPr>
          <a:xfrm>
            <a:off x="4939512" y="2219692"/>
            <a:ext cx="39411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Anton"/>
                <a:ea typeface="Anton"/>
                <a:cs typeface="Anton"/>
                <a:sym typeface="Anton"/>
              </a:rPr>
              <a:t>In-Depth Analysis Results</a:t>
            </a:r>
            <a:endParaRPr sz="24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8" name="Google Shape;44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850" y="1108850"/>
            <a:ext cx="3379925" cy="29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at Style Disease XL by Slidesgo">
  <a:themeElements>
    <a:clrScheme name="Simple Light">
      <a:dk1>
        <a:srgbClr val="434343"/>
      </a:dk1>
      <a:lt1>
        <a:srgbClr val="FFFFFF"/>
      </a:lt1>
      <a:dk2>
        <a:srgbClr val="CB4343"/>
      </a:dk2>
      <a:lt2>
        <a:srgbClr val="F25151"/>
      </a:lt2>
      <a:accent1>
        <a:srgbClr val="F78484"/>
      </a:accent1>
      <a:accent2>
        <a:srgbClr val="FFD8D8"/>
      </a:accent2>
      <a:accent3>
        <a:srgbClr val="F78484"/>
      </a:accent3>
      <a:accent4>
        <a:srgbClr val="F25151"/>
      </a:accent4>
      <a:accent5>
        <a:srgbClr val="CB4343"/>
      </a:accent5>
      <a:accent6>
        <a:srgbClr val="EFEFE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