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18:22.9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5503,'27'-48,"43"-56,0 1,-67 97,38-60,48-62,-62 90,-2-1,-2-2,26-59,-12 21,42-88,-39 79,3 1,77-113,-3 13,-38 56,281-371,-322 457,75-69,-53 58,-16 7,-2-2,68-106,-23 28,237-352,-234 348,-56 87,-2-3,30-61,-29 47,52-74,-31 53,110-154,-154 225,-1-1,-1 0,10-23,13-22,26-31,63-133,-92 170,60-89,11-18,-32 45,11-19,-63 95,-11 28,0 0,1 0,9-14,-12 22,0-1,0 1,0 0,0-1,-1 0,1 1,-1-1,0 0,1-4,-2 7,0 0,0 0,0-1,-1 1,1 0,0 0,-1 0,1 0,0 0,-1 0,1 0,-1 0,0 0,1 0,-1 0,0 0,0 0,1 0,-1 1,0-1,0 0,0 0,0 1,0-1,0 1,0-1,0 1,0-1,0 1,-1 0,1 0,0-1,-2 1,-18-4,-1 1,1 1,-44 1,-66 12,103-8,-13 2,-1 2,1 2,1 1,0 3,-63 27,85-33,1 0,-1-2,0 0,-1-1,1 0,-1-2,0 0,0-1,1-1,-31-4,48 4,0 0,0 0,0 0,-1-1,1 1,0 0,0 0,0-1,0 1,0-1,0 1,0-1,0 0,0 1,0-1,0 0,0 0,-1-1,1 1,1 0,0 0,0 0,-1 0,1 0,0 1,0-1,0 0,0 0,0 0,0 0,0 0,0 0,0 0,1 0,-1 1,0-1,0 0,1-1,2-3,0 0,0 1,0-1,0 1,1 0,0 0,5-5,19-14,1 1,1 2,0 1,2 2,44-19,-24 15,1 3,99-20,-90 30,1 2,73 2,-83 5,0-2,0-3,97-20,-146 23,19-5,35-5,-53 10,1 0,0 1,0 0,0 0,0 0,0 1,0 0,-1 0,1 1,0-1,7 5,-12-5,0-1,0 1,0 0,0 0,0 0,0 0,0 1,-1-1,1 0,0 0,-1 0,1 1,-1-1,1 0,-1 0,0 1,0-1,1 0,-1 1,0-1,0 0,0 1,0-1,-1 0,1 1,-1 1,-12 41,10-36,2-3,-1-1,0 1,0-1,-1 0,1 0,-1 0,0 0,0-1,0 1,-1-1,-4 5,-3-1,1 0,-22 10,-7 4,34-17,0 0,1 0,-1 1,1-1,0 1,0 0,1 0,-1 0,1 1,-3 5,-1 5,1 0,-6 24,6-12,3 1,0 0,2-1,4 52,-1-9,-3-26,0-24,1-1,1 0,0 0,2 0,4 21,4-2,-3-10,21 52,-24-68,-1 1,5 18,1 5,26 88,-19-198,-10 32,22-178,-18 128,1-37,-12 101,2 0,0 0,9-35,-6 37,-2 0,0 0,-2 0,0 0,-4-35,1 49,1 0,-2 1,1-1,-1 1,-1 0,0 0,-5-10,7 16,0 0,0 0,-1 1,0-1,0 1,0-1,0 1,0 0,0 0,-1 0,0 1,1-1,-1 1,0 0,0 0,0 0,-1 1,-7-3,-13 2,1 0,0 2,-27 2,1 0,44-1,0-1,0 1,1 0,-1 1,0-1,1 1,-9 4,13-6,0 0,0 1,0-1,0 1,0-1,0 1,0 0,0-1,0 1,0 0,1 0,-1 0,0-1,1 1,-1 0,0 0,1 0,-1 0,1 0,-1 0,1 0,0 0,-1 0,1 0,0 1,0-1,0 0,0 0,0 0,0 0,0 0,0 0,0 0,1 0,-1 1,0-1,1 0,-1 0,1 0,-1 0,1 0,-1 0,1-1,0 1,0 0,-1 0,2 1,8 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18:24.9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1,'0'4,"0"6,0 5,0 5,0 2,0 3,0 0,0 1,0 0,0-1,0-4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19:17.7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0,'30'28,"1"-1,2-2,1-1,42 23,-53-34,0 1,-1 0,0 2,-2 1,1 1,-2 0,18 22,-29-28,-1 0,9 19,-12-23,0 0,0 0,1-1,0 1,0-1,1 0,0 0,11 10,109 67,-84-57,-37-23,0 0,-1 0,1 1,-1-1,0 1,0 0,-1 1,0-1,0 0,0 1,2 7,-1-5,1 1,-1-1,1 0,7 9,31 28,-25-26,-1 0,21 29,-31-40,-1 0,1 0,0-1,1 0,0-1,11 8,-8-6,0 1,16 15,5 13,-21-23,0-1,1 0,1 0,0-2,0 1,25 14,-33-23,0 1,0 0,0 0,-1 1,1-1,-1 1,-1 0,7 10,13 16,8 7,-3 1,30 52,-54-84,1 3,1 1,5 19,-8-21,0-1,0 1,1-1,1 0,-1 0,7 8,18 15,-19-20,0 0,14 20,-9-9,24 26,-23-31,-2 1,19 30,19 63,-14-24,-33-79,0-1,1 0,-1 0,1 0,14 11,15 19,-17-12,-11-15,0 0,1 0,0-1,0 0,16 13,135 112,-127-105,-21-19,-1 1,-1 1,15 22,-15-21,0 0,1-1,12 12,1-1,0 0,37 51,-50-62,0 0,1-1,0 0,1 0,0-1,22 14,-32-23,6 5,0 1,-1 0,0 0,11 15,-14-15,1-1,0 0,0 0,1-1,0 1,0-1,0 0,0-1,9 5,3 1,0 0,31 25,-13-7,-26-21,-1 1,16 18,-20-19,1-1,0 0,0 0,0-1,1 1,0-1,9 4,-16-8,1-1,-1 0,1 0,-1 0,1 0,-1 0,1 0,0 0,-1 0,1 0,-1 0,1 0,-1 0,1 0,-1 0,1 0,-1-1,1 1,-1 0,1 0,-1-1,1 1,-1 0,1 0,-1-1,1 1,-1-1,0 1,1 0,-1-1,0 1,1-1,-1 1,0-1,0 1,1-1,-1 1,0-1,0 1,0-1,0 1,1-2,2-26,-3 25,0-232,-2 97,2-226,0 345,-1 0,-1-1,-1 1,0 0,-1 1,-2-1,0 1,-15-32,19 49,0 7,1 9,2 259,0-250,1 0,8 31,-5-30,3 45,-6-40,2 1,14 53,-10-55,-2 1,-1 0,1 31,-7 186,1-243,0-1,0 1,0-1,0 1,-1-1,0 1,0-1,0 1,0-1,0 1,0-1,-1 0,0 0,-3 5,3-6,-1 1,1-1,-1-1,0 1,0 0,0-1,0 1,0-1,0 0,0 0,0 0,0 0,0-1,-1 1,1-1,-5 0,-12-1,1 0,-1-1,0-2,1 0,0 0,0-2,-26-11,17 6,-1 2,-33-6,3 2,36 8,0 0,-44-3,-314 8,170 1,190-1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32:22.6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2023,'1'-3,"0"1,0 0,0-1,0 1,0 0,1 0,-1 0,1 0,-1 0,1 0,3-2,1-2,31-31,2 1,49-35,3-8,10-7,-58 48,-35 29,1 1,0 0,0 1,1 0,20-11,-7 5,-1 0,36-27,-33 22,39-23,184-79,-222 106,0 2,45-14,-3 0,-10 3,-37 14,-1 0,0-1,30-21,-21 13,4-3,-2-1,40-37,49-59,-57 53,-43 47,2 1,30-20,12-9,12-11,-44 36,-2-2,-1-1,49-52,73-101,-146 172,1 0,0 0,0 0,0 1,0 0,1 0,0 1,10-4,-8 3,0 0,0-1,-1 0,10-7,-3 1,35-19,-33 20,29-20,-40 26,0 0,1 0,12-6,-12 8,-1-1,0 0,0-1,-1 1,7-6,23-18,-35 27,0 0,0 0,0-1,0 1,1 0,-1 0,0-1,0 1,0 0,0 0,0 0,0-1,0 1,0 0,-1 0,1 0,0-1,0 1,0 0,0 0,0 0,0-1,0 1,0 0,0 0,-1 0,1 0,0-1,0 1,0 0,0 0,-1 0,1 0,0 0,0 0,0 0,-1-1,1 1,0 0,0 0,0 0,-1 0,1 0,0 0,0 0,0 0,-1 0,1 0,0 0,0 0,0 0,-1 0,1 0,0 1,-15-3,14 2,-49 1,33-1,0 1,1-2,-1 0,-29-7,20 2,1 2,-1 0,-29 0,-81 5,48 1,52-2,4 1,-1-1,1-2,-33-7,-11-6,-166-40,184 44,41 8,0 0,-31-11,47 14,1 0,0 0,0 0,0 0,0 1,-1-2,1 1,0 0,0 0,0 0,-1 0,1 0,0 0,0 0,0 0,0 0,-1 0,1 0,0 0,0 0,0 0,0-1,0 1,-1 0,1 0,0 0,0 0,0 0,0-1,0 1,0 0,0 0,0 0,0 0,-1-1,1 1,0 0,0 0,0 0,0 0,0-1,0 1,0 0,0 0,0 0,0-1,0 1,1 0,-1 0,0 0,11-4,19 1,200 4,-94 19,-129-19,43 11,-35-8,1 0,30 3,55-7,18 1,-59 10,-45-7,0 0,20 1,12-3,77-4,-65-10,-44 8,0 0,21-1,-18 4,-4-1,1 2,28 1,-41-1,1 0,0 0,-1 1,1-1,-1 1,1 0,0 0,-1 0,0 0,1 0,-1 0,0 1,1-1,-1 1,0 0,0-1,0 1,0 0,-1 0,1 0,0 1,1 2,3 10,-1 1,0 0,-1 1,-1-1,2 31,-4 87,-2-82,0 395,0-420,-2 0,-1-1,-15 51,2-5,14-54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32:27.4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633 1,'0'1308,"-1"-1291,-1-1,0-1,-1 1,-1 0,-8 20,6-19,1 0,0 0,1 0,-1 21,5-25,-1-1,0 1,-1-1,-1 1,0-1,0 0,-1 0,-1 0,0 0,-12 19,13-25,0 0,1 0,-1 1,1 0,1 0,-1 0,1 0,0 0,-1 13,1 3,3 41,-1 9,0-71,0 0,0 0,-1 0,1 0,-1 1,0-1,1 0,-1 0,0 0,0-1,0 1,0 0,-2 2,2-3,1-1,0 0,-1 1,1-1,-1 0,1 0,0 0,-1 1,1-1,-1 0,1 0,-1 0,1 0,0 0,-1 0,1 0,-1 0,1 0,-1 0,1 0,-1 0,1 0,-1 0,0 0,0-1,0 1,0-1,0 0,0 0,0 0,0 0,0 0,0 0,0 0,0 0,0 0,0-2,-17-27,10 16,0 1,-1-1,-14-15,6 11,1 1,0-1,-14-21,14 16,-30-31,4 6,20 24,0 0,-34-26,-23-23,49 44,15 16,26 21,48 41,120 74,-122-85,-35-22,39 20,-53-32,1 1,-1 0,0 1,0 0,-1 0,0 0,11 13,-3 0,21 37,-22-33,-8-14,8 15,24 47,-36-130,-1 46,1 1,0 0,1 0,0 0,1 0,0 1,9-17,-2 8,1 0,1 1,15-19,-6 14,1 0,1 1,1 2,0 0,37-21,-22 18,1 2,1 2,50-17,175-48,-139 49,-105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32:33.5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2,'34'0,"-6"-1,1 1,-1 1,0 1,0 2,35 10,120 31,-157-39,-10-1,-1 0,20 9,-22-8,0-1,1-1,27 7,126 15,-150-23,-1 1,1 0,-1 1,0 0,-1 2,1 0,26 17,5 8,44 38,23 16,-8-23,27 19,-124-77,0 0,0 0,1-1,0 0,16 4,-17-6,-1 1,1 0,0 1,-1-1,0 1,0 1,13 9,-5 0,-1 1,0 0,-1 1,16 26,-22-28,-1 0,0 1,-1 0,-1 0,5 17,12 82,-18-89,3 37,-3 1,-5 87,-1-46,2-78,0 0,-5 48,4-64,-1-1,0 0,-1 0,0 0,-1 0,0 0,0-1,-10 14,-2 0,-2-2,-32 30,-17 18,-16 23,76-82,-1-1,0 0,0-1,0 0,-1 0,-1 0,1-2,-18 10,-7-1,-46 14,30-12,32-11,-1-1,0-1,0 0,0-1,0-1,0-1,-30-4,45 4,1-1,0 0,-1 1,1-1,0-1,0 1,0 0,-1-1,1 1,1-1,-1 0,0 0,0 0,1-1,-1 1,1 0,0-1,0 0,-1 1,2-1,-1 0,0 0,1 0,-1 0,1-1,0 1,0 0,-1-5,0-9,-1 0,2 0,0 1,3-27,-1 21,8-104,-6 106,1 1,1 0,1 0,11-26,-7 23,0 0,1 0,2 2,26-37,-39 57,0 0,0 0,0 0,0 0,0-1,1 1,-1 0,0 0,0 0,0 0,0 0,0 0,0-1,0 1,0 0,1 0,-1 0,0 0,0 0,0 0,0 0,0 0,1 0,-1 0,0 0,0 0,0 0,0 0,1 0,-1 0,0 0,0 0,0 0,0 0,0 0,1 0,-1 0,0 0,0 0,0 0,0 0,0 0,1 0,-1 0,0 0,0 0,0 1,0-1,0 0,0 0,1 0,0 12,-5 15,-18 68,12-61,2 1,1 0,2 0,0 37,5-28,-9 73,2-68,1-1,3 1,4 87,0-133,-1-1,0 0,1 1,-1-1,1 0,-1 0,1 0,0 1,0-1,0 0,0 0,1 0,-1 0,0-1,1 1,-1 0,1-1,0 1,0-1,-1 1,1-1,0 0,0 1,0-1,1 0,-1-1,0 1,0 0,0-1,1 1,-1-1,0 1,0-1,1 0,-1 0,0 0,1 0,2-1,6-1,0 0,0 0,0-1,-1-1,1 0,15-8,186-86,-186 87,0 1,0 2,1 0,0 2,40-5,-28 5,61-17,-80 17,-2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7T15:32:38.8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1164 26,'-8'0,"-380"-14,385 13,-120-9,102 10,0 0,0 2,-38 6,36-3,1 1,-1 1,1 1,0 1,1 1,-33 19,48-23,0 0,0 1,0-1,1 1,0 0,0 1,0-1,-4 12,-11 17,3-11,2 1,0 1,2 0,1 1,2 0,0 1,-6 35,-13 66,14-70,-13 114,21-116,-15 65,11-70,-16 99,22-122,1 1,2-1,0 1,7 58,-3-69,2-1,0 0,1 0,8 20,36 72,-35-82,-9-20,1 0,0 0,0-1,13 14,9 12,-16-17,0-1,0-1,2 0,23 21,-29-30,77 69,-73-64,1 0,24 14,-25-17,0 1,0-1,-1 2,13 13,-10-10,0 0,1-1,0 0,1-2,0 0,24 11,-20-10,0 0,-1 1,34 28,41 64,-40-40,-40-48,1-1,0 0,1-1,0-1,26 16,-41-28,0-1,0 1,0 0,1-1,-1 1,0-1,0 0,0 1,1-1,-1 0,0 0,0 0,1 0,-1 0,0 0,1 0,-1 0,0 0,0-1,0 1,1 0,-1-1,0 1,0-1,0 1,0-1,0 0,0 0,0 1,0-1,0 0,0 0,0 0,0 0,-1 0,1 0,0 0,-1 0,1 0,0 0,-1-1,0 1,1 0,-1-2,3-5,-1 0,0 0,-1-1,0 1,0-10,-2-90,-1 76,2-1,1 1,9-65,-5 67,-4 23,0 0,0 0,0 0,1 0,0 0,5-8,-7 14,0 1,0 0,0 0,0-1,0 1,0 0,0 0,1 0,-1-1,0 1,0 0,0 0,0 0,1 0,-1-1,0 1,0 0,0 0,1 0,-1 0,0 0,0 0,1 0,-1 0,0-1,0 1,1 0,-1 0,0 0,0 0,1 0,-1 0,0 1,0-1,1 0,-1 0,0 0,0 0,1 0,7 10,4 17,-7-10,0 0,-1 1,-1 0,1 29,-6 74,0-53,3-18,-3 46,2-93,-1-1,1 1,-1-1,0 0,1 1,-1-1,0 0,-1 1,1-1,0 0,-1 0,1 0,-1 0,1 0,-1 0,0-1,0 1,0 0,0-1,0 1,0-1,0 0,-1 0,1 0,0 0,-1 0,1-1,-1 1,1 0,-4-1,-9 2,0-1,0-1,0 0,-16-2,5 0,-2 3,-1 1,-49 10,38-6,-11 6,36-8,-1 0,-26 1,2-3,21-3,0 2,0 1,-19 4,32-5,1 0,0 1,0 0,0 0,0 0,0 0,1 1,-1 0,1 0,-1 0,1 1,0-1,0 1,1 0,-5 6,-11 19,12-14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8FFB-FF74-4E93-9380-F7A7719C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7CE7-EDCC-4BF6-8C02-D65084D48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F656-58E3-4301-92A4-9F654677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C175-49F6-480B-9033-54D42DA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537B-CE4F-46C2-9B1B-2BE3C55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CD28-BC37-4A17-85B5-13FE515F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6D531-15FE-40B8-A993-55D50E78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EB49-EFB4-494F-9FA0-EBEB5F75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04E6-4994-45EB-BA09-6FCE6E0A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F38A1-4C11-4AD6-B5B5-3C0C843E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60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D1FC7-25A4-4B45-A36E-8D8A5027E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D6E79-85D0-4F32-ADFF-56233641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4365-6D51-4AFD-97A8-E9E53674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55B39-88BE-4CC6-A09F-BC9EF559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6FF4-584F-4CCD-AE4E-9C2FF327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D352-B573-4357-A013-00C7FF0F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43C6-4AC2-4C92-B020-08FAFCC5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C8E6-5544-43BC-99ED-7E6419EB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02AE-7292-4170-B4D9-D60B3F5D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45B7-61F7-47A1-9622-4F29F910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87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D731-7591-436B-96E1-6E6D3332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A131-1308-4574-9307-1C786A8B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12B11-C8AE-479E-A7A0-1F8C80F8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1035-0E07-4DAC-A9E8-3453C31E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1ED4-9940-4670-A712-C661C439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2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D664-A9A2-467D-8158-5F291B99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327A4-DA9F-4E67-81B9-EEDD2D355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81A6-9738-47D9-8D6C-242A84EE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DEA40-AAC4-416F-8079-5986AC36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B9421-6278-4D9B-A1C7-2015C44A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E8C6A-DADB-4170-A6AF-3C27C52B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03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A319-55B5-40EA-B1FF-DAE2C925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10C2-DAB9-4691-B21E-AE2B44210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429AF-1BC4-4AD4-B93A-1C8B79B3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FB882-442B-4005-889A-962D629DE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4E912-E46E-494F-B624-BA3EB96C5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73F67-D6A8-422F-9D00-60194A49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A3B35-57C4-4A94-B89F-37375F27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00A7C-B393-43E2-9736-8ED3121F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2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2E33-0B1F-40E0-BAF7-44578A11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9A809-7B22-42A6-A357-490664CC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22E58-A90A-4C02-9E8E-81269827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6C516-59E8-4C38-99DB-73A26011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6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AF161-0D79-4B48-9B3D-17114A9B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E7B2-EA2A-40D1-9C26-04D0A7C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446E-1E4B-43DF-A40F-18288E4E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8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3167-3F1B-467C-8E2B-6764AB82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B95B-82C6-4568-B414-CD368DB3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D83FE-E0CA-4C03-9E48-97419EA9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6B9A-9BDC-4D73-B485-66CC5EDF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8719C-0DD1-4F44-BBF4-0559DE27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71C8E-BDEA-498F-BC1A-8986FBD8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52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FBD2-5C11-48E8-8E1F-6562A63E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C343C-C6D7-430D-8B96-215E778FE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3D889-0E1D-4CE5-8E6D-025EFCCE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41914-A4E5-4D7E-BD16-5029D1D8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22EA-7E6E-4EF2-8907-A0C30556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1C047-FCC5-448E-A81F-47CA7633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1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88D7F-6285-4FFE-9FF6-7761110B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3763-51EA-400E-B8FA-CE88AFA6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9456-34F9-4866-8F14-1D9370BAC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DA85-1EE3-47E8-BFF6-9B05DD51BAA3}" type="datetimeFigureOut">
              <a:rPr lang="en-GB" smtClean="0"/>
              <a:t>28/04/2021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28C6-ADF4-4F53-8403-CF17EC89A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80658-7978-4CA1-A0E9-D0653E0DA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C85F-AC2A-4D41-BA3E-EBFF8935DA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94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5" Type="http://schemas.openxmlformats.org/officeDocument/2006/relationships/customXml" Target="../ink/ink5.xml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tscan.org/" TargetMode="External"/><Relationship Id="rId2" Type="http://schemas.openxmlformats.org/officeDocument/2006/relationships/hyperlink" Target="https://cran.r-project.org/package=rmarkdow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studio.com/" TargetMode="External"/><Relationship Id="rId5" Type="http://schemas.openxmlformats.org/officeDocument/2006/relationships/hyperlink" Target="https://cran.r-project.org/package=SpatialEpiApp" TargetMode="External"/><Relationship Id="rId4" Type="http://schemas.openxmlformats.org/officeDocument/2006/relationships/hyperlink" Target="https://doi.org/https:/doi.org/10.1016/j.sste.2017.08.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3D3B-C776-410F-8D84-A592E85E3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Plan for Pointe Noire Disease Surveillance in R &amp; ODK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039C-E515-4B0E-BDB8-68525E996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Working proposal and aims</a:t>
            </a:r>
          </a:p>
        </p:txBody>
      </p:sp>
    </p:spTree>
    <p:extLst>
      <p:ext uri="{BB962C8B-B14F-4D97-AF65-F5344CB8AC3E}">
        <p14:creationId xmlns:p14="http://schemas.microsoft.com/office/powerpoint/2010/main" val="4935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A691-8638-4A17-AE34-1DEABF55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C3E2-84C6-49A0-A882-D6674FA6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Paper and photocopy based data entry and surveillance</a:t>
            </a:r>
          </a:p>
          <a:p>
            <a:pPr lvl="1"/>
            <a:r>
              <a:rPr lang="en-GB" dirty="0"/>
              <a:t>Difficult to keep track of all forms</a:t>
            </a:r>
          </a:p>
          <a:p>
            <a:pPr lvl="1"/>
            <a:r>
              <a:rPr lang="en-GB" dirty="0"/>
              <a:t>Difficult to visualise trends and new outbreaks</a:t>
            </a:r>
          </a:p>
          <a:p>
            <a:pPr lvl="1"/>
            <a:r>
              <a:rPr lang="en-GB" dirty="0"/>
              <a:t>Forms often confusing and not filled in correctly</a:t>
            </a:r>
          </a:p>
          <a:p>
            <a:pPr lvl="1"/>
            <a:r>
              <a:rPr lang="en-GB" dirty="0"/>
              <a:t>Time delay in reporting</a:t>
            </a:r>
          </a:p>
          <a:p>
            <a:pPr lvl="1"/>
            <a:r>
              <a:rPr lang="en-GB" dirty="0"/>
              <a:t>Possible data loss in multiple photocopies</a:t>
            </a:r>
          </a:p>
          <a:p>
            <a:r>
              <a:rPr lang="en-GB" dirty="0"/>
              <a:t>We found many forms which weren’t filled in correctly and were misclassified in physical form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20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F33C-E727-4A4E-8D4D-00E8E705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692C-B581-44F9-A54B-160B5E18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Train district focal points to use ODK Collect to gather information on</a:t>
            </a:r>
          </a:p>
          <a:p>
            <a:pPr lvl="1"/>
            <a:r>
              <a:rPr lang="en-GB" dirty="0"/>
              <a:t>Acute Flaccid Paralysis</a:t>
            </a:r>
          </a:p>
          <a:p>
            <a:pPr lvl="1"/>
            <a:r>
              <a:rPr lang="en-GB" dirty="0"/>
              <a:t>Measles</a:t>
            </a:r>
          </a:p>
          <a:p>
            <a:pPr lvl="1"/>
            <a:r>
              <a:rPr lang="en-GB" dirty="0"/>
              <a:t>Yellow Fever</a:t>
            </a:r>
          </a:p>
          <a:p>
            <a:r>
              <a:rPr lang="en-GB" dirty="0"/>
              <a:t>ODK can also be used to collect </a:t>
            </a:r>
            <a:r>
              <a:rPr lang="en-GB" dirty="0" err="1"/>
              <a:t>geopositional</a:t>
            </a:r>
            <a:r>
              <a:rPr lang="en-GB" dirty="0"/>
              <a:t> data</a:t>
            </a:r>
          </a:p>
          <a:p>
            <a:r>
              <a:rPr lang="en-GB" dirty="0"/>
              <a:t>This data is uploaded to a central Pointe Noire server, or initially a Google Sheets account owned by Dr Conde.</a:t>
            </a:r>
          </a:p>
          <a:p>
            <a:r>
              <a:rPr lang="en-GB" dirty="0"/>
              <a:t>This data can then be pulled from Google Sheets automatically and create reports on numbers of cases/other information using R Markdown and feed into a dashboard for geospatial and incidence visualisation using </a:t>
            </a:r>
            <a:r>
              <a:rPr lang="en-GB" dirty="0" err="1"/>
              <a:t>RShiny</a:t>
            </a:r>
            <a:r>
              <a:rPr lang="en-GB" dirty="0"/>
              <a:t> </a:t>
            </a:r>
            <a:r>
              <a:rPr lang="en-GB" dirty="0" err="1"/>
              <a:t>SpatialEpiApp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3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B8AC-193E-45CE-93D3-272A55D0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2" y="0"/>
            <a:ext cx="10515600" cy="1325563"/>
          </a:xfrm>
        </p:spPr>
        <p:txBody>
          <a:bodyPr/>
          <a:lstStyle/>
          <a:p>
            <a:r>
              <a:rPr lang="en-GB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79AF-E370-40A5-8D5D-71185A89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72772" cy="934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68848-939F-44A4-A871-B5A06347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72" y="4026508"/>
            <a:ext cx="872772" cy="934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4F2FB-C4E3-40E4-BA78-5B4EA6B7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72" y="2157852"/>
            <a:ext cx="872772" cy="934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34FAD1-CB12-4C52-A9EB-E223905C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72" y="3092180"/>
            <a:ext cx="872772" cy="93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EF584-3C9A-4078-8AF0-B9E72B9E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93672"/>
            <a:ext cx="872772" cy="934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7418B-5E33-4376-9D30-FAB3DE18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59344"/>
            <a:ext cx="872772" cy="934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03BD9-BA1F-4F7D-922B-C9C4C01F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5016"/>
            <a:ext cx="872772" cy="934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EFF8A6-241E-4093-A692-824A52055F63}"/>
              </a:ext>
            </a:extLst>
          </p:cNvPr>
          <p:cNvSpPr txBox="1"/>
          <p:nvPr/>
        </p:nvSpPr>
        <p:spPr>
          <a:xfrm>
            <a:off x="701335" y="5628443"/>
            <a:ext cx="297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x District ODK Collect Users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B42FA1-4A1C-4B51-94E7-C14A1C06877C}"/>
              </a:ext>
            </a:extLst>
          </p:cNvPr>
          <p:cNvGrpSpPr/>
          <p:nvPr/>
        </p:nvGrpSpPr>
        <p:grpSpPr>
          <a:xfrm>
            <a:off x="2831666" y="1303473"/>
            <a:ext cx="1342440" cy="1981080"/>
            <a:chOff x="2831666" y="1303473"/>
            <a:chExt cx="1342440" cy="19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55B38D-1241-40B4-8FA4-7D98456DC8DA}"/>
                    </a:ext>
                  </a:extLst>
                </p14:cNvPr>
                <p14:cNvContentPartPr/>
                <p14:nvPr/>
              </p14:nvContentPartPr>
              <p14:xfrm>
                <a:off x="2831666" y="1303473"/>
                <a:ext cx="1342440" cy="1981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55B38D-1241-40B4-8FA4-7D98456DC8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95666" y="1267833"/>
                  <a:ext cx="1414080" cy="20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205DAA-F74A-4ECF-A75B-4130C6077E22}"/>
                    </a:ext>
                  </a:extLst>
                </p14:cNvPr>
                <p14:cNvContentPartPr/>
                <p14:nvPr/>
              </p14:nvContentPartPr>
              <p14:xfrm>
                <a:off x="4145666" y="1384113"/>
                <a:ext cx="360" cy="7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205DAA-F74A-4ECF-A75B-4130C6077E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9666" y="1348473"/>
                  <a:ext cx="72000" cy="15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6" name="Picture 2" descr="Google Sheets Logo Vector (.EPS) Free Download">
            <a:extLst>
              <a:ext uri="{FF2B5EF4-FFF2-40B4-BE49-F238E27FC236}">
                <a16:creationId xmlns:a16="http://schemas.microsoft.com/office/drawing/2014/main" id="{B9170354-7CFB-4111-8640-A740AE3AF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8" y="344430"/>
            <a:ext cx="872772" cy="116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062A75-CFAD-4B58-99B7-83AA4C932C73}"/>
                  </a:ext>
                </a:extLst>
              </p14:cNvPr>
              <p14:cNvContentPartPr/>
              <p14:nvPr/>
            </p14:nvContentPartPr>
            <p14:xfrm>
              <a:off x="5485946" y="1375833"/>
              <a:ext cx="959760" cy="1058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062A75-CFAD-4B58-99B7-83AA4C932C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0306" y="1339833"/>
                <a:ext cx="1031400" cy="113004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RStudio - RStudio">
            <a:extLst>
              <a:ext uri="{FF2B5EF4-FFF2-40B4-BE49-F238E27FC236}">
                <a16:creationId xmlns:a16="http://schemas.microsoft.com/office/drawing/2014/main" id="{64353ABF-D718-4114-8F49-CAEA9A0F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706" y="2594429"/>
            <a:ext cx="1058400" cy="10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pter 13 Markdown and Reproducible research | Tabular data analysis with  R and Tidyverse: Environmental Health">
            <a:extLst>
              <a:ext uri="{FF2B5EF4-FFF2-40B4-BE49-F238E27FC236}">
                <a16:creationId xmlns:a16="http://schemas.microsoft.com/office/drawing/2014/main" id="{F655541A-ACA6-4F21-92C7-DDC8EF6C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017" y="4369012"/>
            <a:ext cx="2771775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D7298F-9728-46B7-A9FA-7DD6D60938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7546" y="366942"/>
            <a:ext cx="4093222" cy="2086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7FD4B6-B100-4936-AB27-CE3651C2F69B}"/>
              </a:ext>
            </a:extLst>
          </p:cNvPr>
          <p:cNvSpPr txBox="1"/>
          <p:nvPr/>
        </p:nvSpPr>
        <p:spPr>
          <a:xfrm>
            <a:off x="5181496" y="5997775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Automated reporting in </a:t>
            </a:r>
            <a:r>
              <a:rPr lang="en-GB" dirty="0" err="1"/>
              <a:t>rmarkdown</a:t>
            </a:r>
            <a:r>
              <a:rPr lang="en-GB" dirty="0"/>
              <a:t> </a:t>
            </a:r>
          </a:p>
          <a:p>
            <a:r>
              <a:rPr lang="en-GB" dirty="0"/>
              <a:t>using </a:t>
            </a:r>
            <a:r>
              <a:rPr lang="en-GB" dirty="0" err="1"/>
              <a:t>knitr</a:t>
            </a:r>
            <a:r>
              <a:rPr lang="en-GB" dirty="0"/>
              <a:t> to write pdf/html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888FEF-464C-4F00-B290-45683F1B2B6E}"/>
              </a:ext>
            </a:extLst>
          </p:cNvPr>
          <p:cNvSpPr txBox="1"/>
          <p:nvPr/>
        </p:nvSpPr>
        <p:spPr>
          <a:xfrm>
            <a:off x="8877669" y="2805344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SpatialEpiApp</a:t>
            </a:r>
            <a:r>
              <a:rPr lang="en-GB" dirty="0"/>
              <a:t> for visualisation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B39BD5-7747-4E26-A2CA-EAF7709D8001}"/>
                  </a:ext>
                </a:extLst>
              </p14:cNvPr>
              <p14:cNvContentPartPr/>
              <p14:nvPr/>
            </p14:nvContentPartPr>
            <p14:xfrm>
              <a:off x="7661426" y="2139033"/>
              <a:ext cx="977400" cy="728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B39BD5-7747-4E26-A2CA-EAF7709D80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5426" y="2103393"/>
                <a:ext cx="10490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017FDB-29A6-466A-8FC7-7D93EBD54D27}"/>
                  </a:ext>
                </a:extLst>
              </p14:cNvPr>
              <p14:cNvContentPartPr/>
              <p14:nvPr/>
            </p14:nvContentPartPr>
            <p14:xfrm>
              <a:off x="6767546" y="3798993"/>
              <a:ext cx="539280" cy="70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017FDB-29A6-466A-8FC7-7D93EBD54D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31546" y="3763353"/>
                <a:ext cx="610920" cy="7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7D4E25A-2D5E-4EB5-B053-BA1CA7F12539}"/>
                  </a:ext>
                </a:extLst>
              </p14:cNvPr>
              <p14:cNvContentPartPr/>
              <p14:nvPr/>
            </p14:nvContentPartPr>
            <p14:xfrm>
              <a:off x="8584466" y="5494233"/>
              <a:ext cx="623160" cy="792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7D4E25A-2D5E-4EB5-B053-BA1CA7F125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8466" y="5458593"/>
                <a:ext cx="69480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F2E8497-D5C6-4D57-A7AD-E56FD47A3FE2}"/>
                  </a:ext>
                </a:extLst>
              </p14:cNvPr>
              <p14:cNvContentPartPr/>
              <p14:nvPr/>
            </p14:nvContentPartPr>
            <p14:xfrm>
              <a:off x="4676666" y="5210193"/>
              <a:ext cx="419040" cy="969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F2E8497-D5C6-4D57-A7AD-E56FD47A3F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0666" y="5174553"/>
                <a:ext cx="49068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02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442C-F430-4E40-98D7-38A80E13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5E93-8753-458B-9D38-172B2873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ODK Forms for Disease Notification + train staff in use</a:t>
            </a:r>
          </a:p>
          <a:p>
            <a:r>
              <a:rPr lang="en-GB" dirty="0"/>
              <a:t>Set upload to Google Sheets (possibility to move to ODK Central)</a:t>
            </a:r>
          </a:p>
          <a:p>
            <a:r>
              <a:rPr lang="en-GB" dirty="0"/>
              <a:t>Write R Script to pull this data for analysis</a:t>
            </a:r>
          </a:p>
          <a:p>
            <a:r>
              <a:rPr lang="en-GB" dirty="0"/>
              <a:t>Setup R Markdown to write reports on run</a:t>
            </a:r>
          </a:p>
          <a:p>
            <a:r>
              <a:rPr lang="en-GB" dirty="0"/>
              <a:t>Import data into </a:t>
            </a:r>
            <a:r>
              <a:rPr lang="en-GB" dirty="0" err="1"/>
              <a:t>GeoSpatial</a:t>
            </a:r>
            <a:r>
              <a:rPr lang="en-GB" dirty="0"/>
              <a:t> </a:t>
            </a:r>
            <a:r>
              <a:rPr lang="en-GB" dirty="0" err="1"/>
              <a:t>RShiny</a:t>
            </a:r>
            <a:r>
              <a:rPr lang="en-GB" dirty="0"/>
              <a:t> App</a:t>
            </a:r>
          </a:p>
          <a:p>
            <a:r>
              <a:rPr lang="en-GB" dirty="0"/>
              <a:t>Train local staff to take over project independently of World Health Organisation in future</a:t>
            </a:r>
          </a:p>
        </p:txBody>
      </p:sp>
    </p:spTree>
    <p:extLst>
      <p:ext uri="{BB962C8B-B14F-4D97-AF65-F5344CB8AC3E}">
        <p14:creationId xmlns:p14="http://schemas.microsoft.com/office/powerpoint/2010/main" val="325025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37EE-78D1-48AB-BD20-5BC1617E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93188-5756-41F0-AC91-08AD5FB0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Allaire, JJ, </a:t>
            </a:r>
            <a:r>
              <a:rPr lang="en-GB" dirty="0" err="1"/>
              <a:t>Yihui</a:t>
            </a:r>
            <a:r>
              <a:rPr lang="en-GB" dirty="0"/>
              <a:t> </a:t>
            </a:r>
            <a:r>
              <a:rPr lang="en-GB" dirty="0" err="1"/>
              <a:t>Xie</a:t>
            </a:r>
            <a:r>
              <a:rPr lang="en-GB" dirty="0"/>
              <a:t>, Jonathan McPherson, Javier </a:t>
            </a:r>
            <a:r>
              <a:rPr lang="en-GB" dirty="0" err="1"/>
              <a:t>Luraschi</a:t>
            </a:r>
            <a:r>
              <a:rPr lang="en-GB" dirty="0"/>
              <a:t>, Kevin </a:t>
            </a:r>
            <a:r>
              <a:rPr lang="en-GB" dirty="0" err="1"/>
              <a:t>Ushey</a:t>
            </a:r>
            <a:r>
              <a:rPr lang="en-GB" dirty="0"/>
              <a:t>, Aron Atkins, Hadley Wickham, Joe Cheng, Winston Chang, and Richard Iannone. 2019. </a:t>
            </a:r>
            <a:r>
              <a:rPr lang="en-GB" i="1" dirty="0" err="1"/>
              <a:t>Rmarkdown</a:t>
            </a:r>
            <a:r>
              <a:rPr lang="en-GB" i="1" dirty="0"/>
              <a:t>: Dynamic Documents for R</a:t>
            </a:r>
            <a:r>
              <a:rPr lang="en-GB" dirty="0"/>
              <a:t>. </a:t>
            </a:r>
            <a:r>
              <a:rPr lang="en-GB" dirty="0">
                <a:hlinkClick r:id="rId2"/>
              </a:rPr>
              <a:t>https://CRAN.R-project.org/package=rmarkdown</a:t>
            </a:r>
            <a:r>
              <a:rPr lang="en-GB" dirty="0"/>
              <a:t>.</a:t>
            </a:r>
          </a:p>
          <a:p>
            <a:r>
              <a:rPr lang="en-GB" dirty="0" err="1"/>
              <a:t>Kulldorff</a:t>
            </a:r>
            <a:r>
              <a:rPr lang="en-GB" dirty="0"/>
              <a:t>, Martin. 2006. “</a:t>
            </a:r>
            <a:r>
              <a:rPr lang="en-GB" dirty="0" err="1"/>
              <a:t>SaTScan</a:t>
            </a:r>
            <a:r>
              <a:rPr lang="en-GB" dirty="0"/>
              <a:t>(TM) V. 7.0. Software for the Spatial and Space-Time Scan Statistics.” </a:t>
            </a:r>
            <a:r>
              <a:rPr lang="en-GB" dirty="0">
                <a:hlinkClick r:id="rId3"/>
              </a:rPr>
              <a:t>http://www.satscan.org</a:t>
            </a:r>
            <a:r>
              <a:rPr lang="en-GB" dirty="0"/>
              <a:t>.</a:t>
            </a:r>
          </a:p>
          <a:p>
            <a:r>
              <a:rPr lang="en-GB" dirty="0"/>
              <a:t>Moraga, Paula. 2017a. “</a:t>
            </a:r>
            <a:r>
              <a:rPr lang="en-GB" dirty="0" err="1"/>
              <a:t>SpatialEpiApp</a:t>
            </a:r>
            <a:r>
              <a:rPr lang="en-GB" dirty="0"/>
              <a:t>: A Shiny Web Application for the analysis of Spatial and </a:t>
            </a:r>
            <a:r>
              <a:rPr lang="en-GB" dirty="0" err="1"/>
              <a:t>Spatio</a:t>
            </a:r>
            <a:r>
              <a:rPr lang="en-GB" dirty="0"/>
              <a:t>-Temporal Disease Data.” </a:t>
            </a:r>
            <a:r>
              <a:rPr lang="en-GB" i="1" dirty="0"/>
              <a:t>Spatial and </a:t>
            </a:r>
            <a:r>
              <a:rPr lang="en-GB" i="1" dirty="0" err="1"/>
              <a:t>Spatio</a:t>
            </a:r>
            <a:r>
              <a:rPr lang="en-GB" i="1" dirty="0"/>
              <a:t>-Temporal Epidemiology</a:t>
            </a:r>
            <a:r>
              <a:rPr lang="en-GB" dirty="0"/>
              <a:t> 23: 47–57. </a:t>
            </a:r>
            <a:r>
              <a:rPr lang="en-GB" dirty="0" err="1"/>
              <a:t>doi:</a:t>
            </a:r>
            <a:r>
              <a:rPr lang="en-GB" dirty="0" err="1">
                <a:hlinkClick r:id="rId4"/>
              </a:rPr>
              <a:t>https</a:t>
            </a:r>
            <a:r>
              <a:rPr lang="en-GB" dirty="0">
                <a:hlinkClick r:id="rId4"/>
              </a:rPr>
              <a:t>://doi.org/10.1016/j.sste.2017.08.001</a:t>
            </a:r>
            <a:r>
              <a:rPr lang="en-GB" dirty="0"/>
              <a:t>.</a:t>
            </a:r>
          </a:p>
          <a:p>
            <a:r>
              <a:rPr lang="en-GB" dirty="0"/>
              <a:t>Moraga, Paula. 2017b. </a:t>
            </a:r>
            <a:r>
              <a:rPr lang="en-GB" i="1" dirty="0" err="1"/>
              <a:t>SpatialEpiApp</a:t>
            </a:r>
            <a:r>
              <a:rPr lang="en-GB" i="1" dirty="0"/>
              <a:t>: A Shiny Web Application for the Analysis of Spatial and </a:t>
            </a:r>
            <a:r>
              <a:rPr lang="en-GB" i="1" dirty="0" err="1"/>
              <a:t>Spatio</a:t>
            </a:r>
            <a:r>
              <a:rPr lang="en-GB" i="1" dirty="0"/>
              <a:t>-Temporal Disease Data</a:t>
            </a:r>
            <a:r>
              <a:rPr lang="en-GB" dirty="0"/>
              <a:t>. </a:t>
            </a:r>
            <a:r>
              <a:rPr lang="en-GB" dirty="0">
                <a:hlinkClick r:id="rId5"/>
              </a:rPr>
              <a:t>https://CRAN.R-project.org/package=SpatialEpiApp</a:t>
            </a:r>
            <a:r>
              <a:rPr lang="en-GB" dirty="0"/>
              <a:t>.</a:t>
            </a:r>
          </a:p>
          <a:p>
            <a:r>
              <a:rPr lang="en-GB" i="1" dirty="0"/>
              <a:t>RStudio Team (2020). RStudio: Integrated Development for R. RStudio, PBC, Boston, MA URL </a:t>
            </a:r>
            <a:r>
              <a:rPr lang="en-GB" i="1" dirty="0">
                <a:hlinkClick r:id="rId6"/>
              </a:rPr>
              <a:t>http://www.rstudio.com/</a:t>
            </a:r>
            <a:r>
              <a:rPr lang="en-GB" i="1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88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436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Plan for Pointe Noire Disease Surveillance in R &amp; ODK</vt:lpstr>
      <vt:lpstr>Currently:</vt:lpstr>
      <vt:lpstr>Proposal</vt:lpstr>
      <vt:lpstr>Diagram</vt:lpstr>
      <vt:lpstr>Working Plan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Pointe Noire Disease Surveillance in R &amp; ODK</dc:title>
  <dc:creator>Callum Robins (cjgr1g15)</dc:creator>
  <cp:lastModifiedBy>Callum Robins (cjgr1g15)</cp:lastModifiedBy>
  <cp:revision>7</cp:revision>
  <dcterms:created xsi:type="dcterms:W3CDTF">2021-04-27T15:02:01Z</dcterms:created>
  <dcterms:modified xsi:type="dcterms:W3CDTF">2021-04-29T15:31:10Z</dcterms:modified>
</cp:coreProperties>
</file>