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59" r:id="rId6"/>
    <p:sldId id="260" r:id="rId7"/>
    <p:sldId id="264" r:id="rId8"/>
    <p:sldId id="265" r:id="rId9"/>
    <p:sldId id="261" r:id="rId10"/>
    <p:sldId id="262" r:id="rId11"/>
    <p:sldId id="273" r:id="rId12"/>
    <p:sldId id="267" r:id="rId13"/>
    <p:sldId id="270" r:id="rId14"/>
    <p:sldId id="271" r:id="rId15"/>
    <p:sldId id="266" r:id="rId16"/>
    <p:sldId id="268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1.41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1234 1,'1'15,"0"-1,1 1,5 16,-3-14,3 31,-5 238,-4-147,0-117,-1 1,-1-1,-1 0,-1-1,-1 1,-15 30,-35 60,16-34,28-51,-1 0,-1-1,-34 44,-40 55,-100 101,110-126,32-46,-62 69,9-8,3-1,46-60,-30 29,61-64,1 2,-22 29,19-22,19-25,0 1,-1 0,1-1,-1 0,0 0,0 0,0 0,-1-1,1 1,0-1,-1 0,0-1,-4 2,-4-1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7.19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1,'0'14,"1"0,0 0,1 0,1-1,0 1,1 0,0-1,1 0,0 0,1 0,1-1,0 0,1 0,0-1,18 20,-19-22,1 1,-1 0,-1 1,0-1,-1 1,5 12,-2-5,0-3,1 0,0-1,1 0,14 14,19 28,75 119,-66-93,-4-6,120 151,-59-81,-95-128,20 20,-20-23,0 0,12 19,-12-15,0 0,2-1,1-1,24 21,-35-31,1 0,-1 0,0 1,7 12,-7-10,1 0,12 14,102 113,-8 3,-101-127,-1-2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7.80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397 1,'1'17,"1"-1,6 31,3 12,-7-31,2 0,1-1,1 1,1-2,1 1,17 29,27 61,-30-54,-12-32,15 30,46 62,-70-119,-1 1,1 0,-1 0,0 0,0 0,0 0,-1 0,0 0,0 1,0-1,0 8,-1-11,0 1,-1-1,1 0,0 0,-1 0,1 0,-1 0,0 0,0 0,0-1,0 1,0 0,0 0,0-1,-1 1,1 0,0-1,-1 1,0-1,1 0,-1 0,0 1,1-1,-1 0,0-1,0 1,0 0,0 0,0-1,0 1,-3 0,-22 2,0-2,0 0,0-1,-33-6,-63-16,89 13,0 3,-57-4,71 8,0 0,-23-6,23 4,0 0,-22 0,20 4,2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2:00.43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421 198,'-1'11,"-1"0,0 0,-1 0,0-1,0 1,-1-1,0 0,-1 0,0 0,-9 12,5-9,2 1,0 0,-11 30,13-25,-2 11,-1-1,-2 0,-1-1,-16 28,-37 73,59-118,1 0,0 1,-3 17,5-17,-1 0,-1-1,-5 14,-31 64,-17 34,49-104,1-1,0 1,-6 33,-8 23,12-51,8-23,1-2,4-14,2 0,1 0,0 0,1 1,1 0,0 0,1 1,16-18,-10 13,-1-1,20-34,-23 34,0 0,2 0,0 1,2 1,31-28,-40 38,0-1,-1 0,0 0,0-1,5-10,-7 10,1 1,0 1,0-1,1 1,0 0,11-11,-17 18,16-12,0-1,-2-1,1 0,16-22,-22 25,1 0,0 1,0 0,18-12,-14 11,-1 0,19-21,-16 16,1 0,0 1,28-19,-25 19,-13 8,1 0,-1 0,10-14,-11 14,-1 0,1 1,0-1,1 1,8-6,101-78,-54 38,-47 42,0 0,18-8,-18 10,1-1,14-11,-6 1,71-50,-83 61,0-1,18-17,6-6,-36 32,1-1,-1 1,1-1,-1 1,1 0,-1-1,1 1,-1-1,1 1,0 0,-1 0,1-1,-1 1,1 0,0 0,-1 0,1 0,0 0,-1-1,1 1,0 0,-1 1,1-1,0 0,-1 0,1 0,-1 0,1 0,0 1,0 0,0 0,-1 0,1 0,-1 0,1 0,-1 0,0 0,1 0,-1 0,0 0,0 0,0 0,1 0,-1 0,-1 2,-6 47,6-45,-26 143,-11-2,6-34,8 30,18-98,2 1,4 78,2-53,-2-67,0 1,0 0,0-1,1 1,-1-1,1 1,0-1,0 0,0 1,1-1,-1 0,1 0,0 0,0 0,0 0,2 3,-2-5,0 1,0-1,0 0,0 0,0 0,0 0,0 0,0 0,0-1,0 1,1-1,-1 1,0-1,0 0,1 0,-1 0,0 0,0 0,1 0,-1-1,0 1,0-1,0 0,0 0,1 0,2-1,45-27,-39 22,0 0,1 0,15-5,-17 7,0 0,0-1,0 1,-1-2,0 0,12-11,24-18,-20 20,-16 9,1 0,1 1,18-9,-18 10,0 1,-1-2,0 1,0-2,0 1,-1-1,0-1,11-10,-13 11,1 0,0 1,1 1,-1-1,1 1,0 1,1-1,11-3,15-7,-13 3,-1-1,36-28,5-3,-19 23,-35 17,0 1,-1-1,1-1,11-8,21-16,0 1,2 2,48-20,-71 34,0 0,25-20,-30 21,0 0,0 0,1 2,30-14,-25 14,-1 0,24-17,7-3,-50 29,-1 0,1-1,-1 1,1 0,-1-1,1 1,0 0,-1-1,1 1,-1 0,1 0,0 0,-1 0,1-1,0 1,-1 0,1 0,-1 0,1 0,0 1,-1-1,1 0,0 0,-1 0,1 0,-1 1,1-1,-1 0,1 0,0 1,-1-1,1 1,0 0,-1 1,0-1,1 0,-1 0,0 1,0-1,1 0,-1 1,0-1,-1 0,1 1,0-1,0 0,-1 2,-1 6,-1 0,0-1,-6 13,-11 14,-40 80,53-99,2 0,-7 29,-6 19,-70 143,82-191,0 1,0-1,2 1,-4 23,4-19,-1 0,-9 25,-41 115,46-135,1-1,1 1,2 1,0-1,-1 43,6-65,0-8,0-8,1-3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2:01.1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230 591,'27'0,"0"-1,-1-1,44-9,-36 1,-1-1,50-25,-71 31,53-20,-43 18,-1-1,31-17,110-60,-144 75,0-1,0-1,-2 0,1-1,-2-1,28-31,-27 28,-12 12,-1 1,1-1,-1 0,0-1,-1 1,1-1,-1 1,0-1,-1 1,1-1,-1 0,0 0,0-6,-1 3,1 1,-1 0,-1-1,0 1,0 0,0 0,-1 0,-6-15,6 19,0 0,0 0,-1 1,0-1,0 1,0 0,0 0,0 0,0 0,-1 1,0-1,1 1,-1 0,0 0,0 0,0 0,0 1,-1 0,1 0,-7-1,-9-1,0 1,0 1,-24 2,23 0,-17-2,-32 2,64 0,-1-1,1 1,0 1,0-1,0 1,1 0,-1 1,-9 4,-31 19,36-22,1 1,-1 0,1 1,0 0,0 1,1 0,-13 13,6-3,3-2,0-1,-27 23,29-28,-1 0,1 1,1 0,0 1,-11 16,9-13,0 0,-1-1,-14 12,14-15,1 1,0 1,1 0,-12 18,5-4,-29 34,31-43,1 1,1 0,1 1,-17 33,17-25,-18 26,21-40,1 1,1 0,0 0,1 1,0 0,1 0,1 0,-4 23,-1 22,6-44,1 1,0 0,1 0,1 19,1-30,0 0,0 0,0 0,1-1,0 1,0-1,1 1,-1-1,1 0,0 1,1-2,-1 1,1 0,0-1,9 9,-7-8,1 0,0 0,1 0,-1-1,1 0,0 0,0-1,0 0,0 0,13 2,0-2,1-1,0-1,22-2,-22 2,-1 1,37 7,-32-5,35 3,201-7,-124-1,-123 0,0-1,0-1,0 0,0-1,27-11,4-1,-31 10,0-1,0 0,-1-2,0 0,-1 0,0-1,19-18,-25 21,6-4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2.2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185 75,'10'-8,"0"1,1 0,0 1,0 0,22-8,-28 11,9-2,0 0,1 2,-1-1,1 1,28-1,78 6,-46 0,-51-2,0 0,0 1,1 2,-1 0,43 13,-46-8,0 1,40 22,-22-11,-29-16,0 1,-1 0,12 8,-18-10,0-1,1 1,-1 0,-1 0,1 1,0-1,-1 1,0-1,0 1,0 0,3 8,0 8,-2-1,0 2,-1-1,-1 0,0 0,-5 33,1 10,3-61,0 18,-4 35,2-48,0 1,0-1,0 0,-1 0,0 0,0 0,-8 12,1-5,-1 0,0-1,-1 0,-20 17,-59 36,79-57,-19 14,23-16,0-1,-1 1,0-2,0 1,-16 6,-6 1,-43 26,16-7,34-20,0-1,0 0,-2-2,-38 9,28-9,0 3,1 0,0 3,-42 24,-4 0,74-36,-1 0,0-1,1 0,-1 0,-9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2.85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449 1,'-2'0,"0"1,0-1,0 1,0 0,0 0,0 0,0 0,1 0,-1 0,0 0,1 1,-1-1,1 1,-1-1,1 1,0-1,-1 1,1 0,0 0,-1 2,-18 38,-4 25,5-15,-29 57,37-88,-7 12,1 2,-16 50,24-50,6-21,-1-1,0 0,-7 16,-60 145,36-85,30-73,1 1,0-1,-3 33,-3 12,-11 19,10-42,-10 72,18-66,3-24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3.50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592 1,'-8'0,"-1"0,0 1,0 0,1 0,-1 1,1 0,-1 0,1 1,0 0,0 1,0 0,0 0,-11 9,-47 25,46-28,0 2,0 0,-25 22,1 5,8-8,1 2,-37 44,57-59,2 1,0 1,-11 23,16-28,1 0,1 1,0 0,-3 19,7-27,1-1,0 1,1 0,0-1,0 1,1 0,-1-1,2 1,-1 0,1-1,4 12,-2-13,-1 1,1-2,0 1,1 0,-1-1,1 0,0 0,1 0,-1 0,1-1,0 0,0 0,0-1,0 0,1 0,-1 0,1-1,7 2,7 2,0-2,0 0,0-1,38 0,-16-2,-14 0,0-1,58-8,-78 6,0-1,0 0,0 0,0-1,0 0,-1 0,0-1,0 0,0 0,-1-1,10-9,-5 3,-1-1,-1 0,0-1,-1 0,11-23,-6 12,-7 12,0 0,-1-1,0 0,6-26,-4 4,-1 0,-2 0,-2 0,-2-1,-2-39,-2 63,-1-1,0 0,0 1,-1-1,-1 1,0 1,-1-1,-9-12,5 11,1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3.9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369 1,'1'49,"1"-27,-2 1,0-1,-2 0,-8 43,0-27,-2 0,-1-1,-2 0,-29 51,32-65,0 0,2 2,-9 32,10-31,0 1,-24 43,20-47,0-1,2 2,0-1,2 2,-10 35,16-47,-1-1,-1 0,0-1,0 1,-9 12,6-10,0 0,-7 20,2-1,7-19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4.25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95,'20'-1,"0"-1,31-7,-28 4,29-2,24-5,-54 8,45-4,-46 8,20-1,1-1,42-9,-33 5,1 1,-1 3,54 4,-11 0,-69-3,-1-2,25-5,-22 3,35-1,-42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4.75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1481 0,'-307'0,"290"2,0 0,0 1,1 1,-1 1,1 0,0 1,-23 13,-2-2,22-7,0 0,0 1,-25 21,41-29,0 0,0 0,0 1,0-1,1 0,-1 1,1 0,0-1,0 1,1 0,-1 0,1 0,-1 0,1 0,1 1,-1-1,1 0,-1 0,1 1,1 5,-1-2,1-1,0 1,1-1,0 1,0-1,0 0,1 0,0 0,1 0,7 11,-3-8,0 0,1-1,1-1,-1 1,2-1,-1-1,1 0,0 0,0-1,12 4,-8-2,-1 1,0 0,-1 1,14 12,-12-9,1-1,18 11,0-5,-21-12,0 1,-1 0,0 1,0 0,0 1,11 12,-21-20,-1 1,1 0,-1 0,1 0,-1 0,0 1,0-1,0 0,0 0,0 1,0-1,-1 0,1 1,-1-1,0 1,0-1,0 1,0-1,0 0,0 1,0-1,-2 5,1-4,0-1,-1 1,1 0,-1-1,0 1,0-1,0 1,0-1,0 0,0 0,0 0,-1 0,1 0,-1-1,0 1,1-1,-5 3,-25 7,-1-2,-49 9,-8 2,-78 18,100-23,-96 9,126-15,0 2,1 2,-57 28,19-8,-4-7,56-20,1 2,-42 19,25-4,28-15,-1-1,0 0,-1-1,-23 8,19-10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5.75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1406 0,'-4'2,"0"0,1 0,-1 0,1 0,-1 0,1 1,0 0,0-1,0 1,-4 6,2-4,-34 41,2 2,-36 60,12-17,19-22,30-48,-1 0,-22 29,11-22,2 2,-23 37,13-16,-47 56,39-56,4-5,-33 48,55-76,0-1,-23 24,19-24,-23 32,16-16,-38 37,6-8,-20 27,-46 55,114-133,-1-1,-16 14,17-17,1 0,0 1,0 0,-12 18,8-10,-1 0,-22 23,22-26,0 0,1 1,-16 26,21-27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23:21:56.33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28 1,'0'15,"1"33,-3 1,-11 75,6-73,3 0,1 0,6 55,-2-12,-1-90,0 1,1-1,-1 0,0 0,1 0,0 1,0-1,1 0,1 4,-2-6,0 0,1 0,-1-1,0 1,1 0,0-1,-1 1,1-1,0 0,-1 0,1 1,0-1,0 0,0 0,0-1,0 1,0 0,1-1,2 1,188 44,-31-6,-86-23,107 20,-124-31,115-4,-78-3,-76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A007-4FB5-46CC-8A79-6CABBD59F4D1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D8E7-51FF-4120-BA7A-6844E4AB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D8E7-51FF-4120-BA7A-6844E4ABB0F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0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5D8E7-51FF-4120-BA7A-6844E4ABB0F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6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0D4-6675-4999-BA6A-A8A376E881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D566-6397-4367-B595-88516782CA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188A-7AF3-4165-B8DC-326B1C4DE9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FD7183-F23B-4B96-A4A5-6E48BFE6CA9A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593A-CCD4-4880-8586-69FB823571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320C-8FF8-494A-8760-020E8FE0A5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B8C5C0-8775-4B18-A03A-5E408BF36D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03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A70D-1D0D-4829-82A2-3E2B95F3B8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9558-9F5A-4E2E-BC0C-F838AC0B28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6EB2-2867-46C5-92E8-20284D7C91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EDC0F-4FB6-47EB-AE94-2E0F2F97FF8B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FD56-D3BF-491C-925B-4362E3200B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C977-012F-4C97-9C71-6F3206CD70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FBE959-5532-44C7-ADCA-D3FAEA93E68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942B2-193D-4B76-9AF9-17CAA436EB2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197D9-35A9-404B-BF87-2785300F59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44C7D-75C1-4AF5-90A9-20DA76AECB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C0A56-36D1-4B39-8885-4E399E5E032E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3C98-7B97-4AE2-B728-965D4FF1D2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03C4-0169-47AB-8B1E-778D1F1FE5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2C79C-582A-461C-B75F-80C6D09E79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33D-3037-4DDB-89D6-8E872848AA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F70-A116-446C-A4D5-8CB64F4077D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5E93-DCB3-48B2-AB6B-31057C85A4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D9BC57-8B2D-4737-B0CD-A2A0E7F03849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8B53-C126-4229-9919-95DC1ECB0D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D316-389E-4B8B-9373-8405354318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B3E58-0B3A-43A6-A0A7-23E1F0BB94B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67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A86C-89F0-4BBE-B163-C7005AD0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FB80-5BD8-4CD9-A476-EFD378592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B525-5732-4E09-83CD-6D7B4848A8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EE8C50-18B4-420D-8F07-F58C5FEC16FB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CD9-0FD4-4ED3-9490-7B9BAF3337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1261-30F0-43A6-8403-40F9052D9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055A3B-08FC-4A0E-84E9-94CDE580B98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9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8DEF-7F11-4D92-9BA2-AFFE7EBFE0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6997-C76D-4B39-856B-49B6C9B236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E553-63B6-42C1-B07E-532CDA6BFF3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B6D5-2086-4983-B26B-BE4007A2A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0C3F49-782B-4192-B404-2BC6199DCF9C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03B4-3D45-40D7-BBFA-B92C540A3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4AD4-5CAD-4974-A751-36F19693B6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5F8DB0-1752-4308-A407-7A090589E6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5BD4-00C8-41E9-9B19-0FB6C9C6D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43ED-E3CA-4C01-BBE5-D71690243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2F6B-AF0E-41F3-8BA0-B598D0EAFB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BF43D-73B0-4F35-B4D9-E9850FE22E1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D0812-61C0-4989-8B9E-CBDFEDEFA83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17776-4CEA-4FBC-A007-A67A823D17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03F4B1-CA26-48B4-9D1E-A3D730DF8012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21953-D398-4251-B6FD-0BF5A4B3EA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8D227-B864-4329-9BDD-AB5526FAE5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3F47F-2444-4DA2-85C1-C3B16499A1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92B2-BE45-410B-AAF7-7346773B6D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035A1-78A3-45C7-9DA4-FEB09D930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CD749B-8256-4D02-A2D8-6BED64F63974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F18A-A3D5-44B5-ABC4-02394A90A2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B224A-5D73-4FD0-84BB-ECF7F8C70F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AD3244-4BD7-477F-AC16-CD4DB0A432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7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CC1D5-F15A-46C8-A060-74724AF8C8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F5CD5D-D429-4A23-A47E-DBEEEA61686A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2D649-D02A-4661-97B6-E9E04558EA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4AA2-A5ED-4AB8-BA0F-07CDBAFB70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093FB9-3AC1-4135-A05C-0C4BEB184F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60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0327-6BD6-4DA2-9F18-9D8965418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F518-0AD3-495C-86DF-3E662A745B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288D-5EFC-4109-9F63-78298BA8AB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63A4-236F-48BF-B340-F04F26E4E0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7C07B-14C5-42C8-9C20-C7510E8319DD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81395-6BD9-4AA9-A0ED-18F69365C0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61610-9BBB-4C01-B5AA-EDC0082063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4F177-E159-44BD-966C-09117FD162C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E84C-47DD-4F9D-9D39-8AA7661FC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6FC45-E05D-4439-8F4F-0BF91C5B2B0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44ED-0582-4033-A083-03D5CC72C3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06AF-C926-46A9-BDC2-7D412036A7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81B30-2CAB-4703-A418-F5C8A42D6C3C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3569-CEBB-468C-B271-FC85B87BB0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830C-BB71-4D9F-A7B1-62CB92230D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7B42E-FCF8-4607-86F9-A959C623DA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2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7E5AB-56E3-4F83-A472-B59E16483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54DA-DC85-4F90-B9CF-2BB518B9D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20DD-530C-43E8-82F7-0C99BD83F6D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1777D01-F178-4CC3-887E-B75E8EB03448}" type="datetime1">
              <a:rPr lang="en-GB"/>
              <a:pPr lvl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A62D-E6DE-4BCA-92BE-8AD0110E76B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3136-B937-4DB4-97E2-FEFDCC8F99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4843448-C22F-4F14-BDE6-B41D9DBFDA0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3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229-1FDC-4B02-9017-4FFDEFC7CDD8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Session 2: Further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6C78-1E19-4006-A2B6-A7938E4D09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/>
              <a:t>More dplyr</a:t>
            </a:r>
          </a:p>
          <a:p>
            <a:pPr lvl="0">
              <a:lnSpc>
                <a:spcPct val="80000"/>
              </a:lnSpc>
            </a:pPr>
            <a:r>
              <a:rPr lang="en-GB"/>
              <a:t>Intro to “Data Science”</a:t>
            </a:r>
          </a:p>
          <a:p>
            <a:pPr lvl="0">
              <a:lnSpc>
                <a:spcPct val="80000"/>
              </a:lnSpc>
            </a:pPr>
            <a:r>
              <a:rPr lang="en-GB"/>
              <a:t>Basic Data Visualisation in ggplot2</a:t>
            </a:r>
          </a:p>
          <a:p>
            <a:pPr lvl="0">
              <a:lnSpc>
                <a:spcPct val="80000"/>
              </a:lnSpc>
            </a:pPr>
            <a:r>
              <a:rPr lang="en-GB"/>
              <a:t>Basic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4F62-3F1C-420C-B188-F20EEC564B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ggplot2 and basic 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8E22-DCDA-4729-BCCA-E6BA380C1C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Implements a unified ‘grammar of graphics’ described in the paper I sent out (if you can be bothered to read it)</a:t>
            </a:r>
          </a:p>
          <a:p>
            <a:r>
              <a:rPr lang="en-GB" dirty="0"/>
              <a:t>In the most basic usage visualisation can help inform ideas about relationships between two variables, often exposures and outcomes in epidemiology</a:t>
            </a:r>
          </a:p>
          <a:p>
            <a:r>
              <a:rPr lang="en-GB" dirty="0"/>
              <a:t>Here is the basic code to make graphs with </a:t>
            </a:r>
            <a:r>
              <a:rPr lang="en-GB" dirty="0" err="1"/>
              <a:t>ggplot</a:t>
            </a:r>
            <a:r>
              <a:rPr lang="en-GB" dirty="0"/>
              <a:t> and the ‘Cheat Sheet’</a:t>
            </a:r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ggplot</a:t>
            </a:r>
            <a:r>
              <a:rPr lang="en-GB" dirty="0">
                <a:highlight>
                  <a:srgbClr val="FFFF00"/>
                </a:highlight>
              </a:rPr>
              <a:t>(data = &lt;DATA&gt;) + 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  &lt;GEOM_FUNCTION&gt;(mapping = </a:t>
            </a:r>
            <a:r>
              <a:rPr lang="en-GB" dirty="0" err="1">
                <a:highlight>
                  <a:srgbClr val="FFFF00"/>
                </a:highlight>
              </a:rPr>
              <a:t>aes</a:t>
            </a:r>
            <a:r>
              <a:rPr lang="en-GB" dirty="0">
                <a:highlight>
                  <a:srgbClr val="FFFF00"/>
                </a:highlight>
              </a:rPr>
              <a:t>(&lt;MAPPINGS&gt;))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2E25-9523-4334-9D87-49C4BDA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</a:t>
            </a:r>
            <a:r>
              <a:rPr lang="en-GB" dirty="0" err="1"/>
              <a:t>ggplot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EF7-34BF-4176-BA0F-501AF91B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634219"/>
            <a:ext cx="10515600" cy="4351336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Hb_table</a:t>
            </a:r>
            <a:r>
              <a:rPr lang="en-GB" dirty="0"/>
              <a:t> and plot ID against Hb using </a:t>
            </a:r>
            <a:r>
              <a:rPr lang="en-GB" dirty="0" err="1"/>
              <a:t>geom_point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ggplot</a:t>
            </a:r>
            <a:r>
              <a:rPr lang="en-GB" dirty="0">
                <a:highlight>
                  <a:srgbClr val="FFFF00"/>
                </a:highlight>
              </a:rPr>
              <a:t>(data = &lt;DATA&gt;) + 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  &lt;GEOM_FUNCTION&gt;(mapping = </a:t>
            </a:r>
            <a:r>
              <a:rPr lang="en-GB" dirty="0" err="1">
                <a:highlight>
                  <a:srgbClr val="FFFF00"/>
                </a:highlight>
              </a:rPr>
              <a:t>aes</a:t>
            </a:r>
            <a:r>
              <a:rPr lang="en-GB" dirty="0">
                <a:highlight>
                  <a:srgbClr val="FFFF00"/>
                </a:highlight>
              </a:rPr>
              <a:t>(&lt;MAPPINGS&gt;))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4135EB0-7824-4EF7-BDBC-ABD72B25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7" y="3246835"/>
            <a:ext cx="5139565" cy="298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467C0-0857-4F0F-B115-2CFAF15C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076" y="3924012"/>
            <a:ext cx="2719862" cy="27428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7575256-B0A1-4CE4-8FEF-3E8FB5228B04}"/>
              </a:ext>
            </a:extLst>
          </p:cNvPr>
          <p:cNvGrpSpPr/>
          <p:nvPr/>
        </p:nvGrpSpPr>
        <p:grpSpPr>
          <a:xfrm>
            <a:off x="4102493" y="3368947"/>
            <a:ext cx="2078280" cy="901080"/>
            <a:chOff x="4102493" y="3368947"/>
            <a:chExt cx="207828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FBD75B-E67E-4D66-A379-A050E45AE607}"/>
                    </a:ext>
                  </a:extLst>
                </p14:cNvPr>
                <p14:cNvContentPartPr/>
                <p14:nvPr/>
              </p14:nvContentPartPr>
              <p14:xfrm>
                <a:off x="4102493" y="3462547"/>
                <a:ext cx="453240" cy="80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FBD75B-E67E-4D66-A379-A050E45AE6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39493" y="3399907"/>
                  <a:ext cx="57888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E9001E-402C-4D93-B7AA-AB5A931FFAF8}"/>
                    </a:ext>
                  </a:extLst>
                </p14:cNvPr>
                <p14:cNvContentPartPr/>
                <p14:nvPr/>
              </p14:nvContentPartPr>
              <p14:xfrm>
                <a:off x="4513613" y="3494947"/>
                <a:ext cx="365760" cy="38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E9001E-402C-4D93-B7AA-AB5A931FFA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0613" y="3431947"/>
                  <a:ext cx="4914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A5B9EA-44B7-474E-9030-E205F985B127}"/>
                    </a:ext>
                  </a:extLst>
                </p14:cNvPr>
                <p14:cNvContentPartPr/>
                <p14:nvPr/>
              </p14:nvContentPartPr>
              <p14:xfrm>
                <a:off x="4867493" y="3368947"/>
                <a:ext cx="161640" cy="46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A5B9EA-44B7-474E-9030-E205F985B1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4853" y="3306307"/>
                  <a:ext cx="2872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C9173F-E8C6-4A69-B201-8C600F60CF4B}"/>
                    </a:ext>
                  </a:extLst>
                </p14:cNvPr>
                <p14:cNvContentPartPr/>
                <p14:nvPr/>
              </p14:nvContentPartPr>
              <p14:xfrm>
                <a:off x="5120573" y="3589267"/>
                <a:ext cx="256320" cy="26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C9173F-E8C6-4A69-B201-8C600F60C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7933" y="3526627"/>
                  <a:ext cx="381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84A281-E233-4C5B-9E0A-1C6183B79F59}"/>
                    </a:ext>
                  </a:extLst>
                </p14:cNvPr>
                <p14:cNvContentPartPr/>
                <p14:nvPr/>
              </p14:nvContentPartPr>
              <p14:xfrm>
                <a:off x="5556533" y="3479467"/>
                <a:ext cx="134280" cy="38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84A281-E233-4C5B-9E0A-1C6183B79F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3533" y="3416827"/>
                  <a:ext cx="2599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4699CE-5D49-44DE-A4DF-6B37A1F5C33D}"/>
                    </a:ext>
                  </a:extLst>
                </p14:cNvPr>
                <p14:cNvContentPartPr/>
                <p14:nvPr/>
              </p14:nvContentPartPr>
              <p14:xfrm>
                <a:off x="5494613" y="3648667"/>
                <a:ext cx="388440" cy="3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4699CE-5D49-44DE-A4DF-6B37A1F5C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1613" y="3585667"/>
                  <a:ext cx="514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684A41-53AF-4C64-A8BE-B47ED57A0139}"/>
                    </a:ext>
                  </a:extLst>
                </p14:cNvPr>
                <p14:cNvContentPartPr/>
                <p14:nvPr/>
              </p14:nvContentPartPr>
              <p14:xfrm>
                <a:off x="5647253" y="3631747"/>
                <a:ext cx="533520" cy="38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684A41-53AF-4C64-A8BE-B47ED57A01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4253" y="3568747"/>
                  <a:ext cx="65916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11476-EAA5-4099-A59A-94EDF8F217B2}"/>
              </a:ext>
            </a:extLst>
          </p:cNvPr>
          <p:cNvGrpSpPr/>
          <p:nvPr/>
        </p:nvGrpSpPr>
        <p:grpSpPr>
          <a:xfrm>
            <a:off x="4409213" y="4419427"/>
            <a:ext cx="1694520" cy="831600"/>
            <a:chOff x="4409213" y="4419427"/>
            <a:chExt cx="169452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D7391D-B201-4703-91DB-AE4807888640}"/>
                    </a:ext>
                  </a:extLst>
                </p14:cNvPr>
                <p14:cNvContentPartPr/>
                <p14:nvPr/>
              </p14:nvContentPartPr>
              <p14:xfrm>
                <a:off x="4522973" y="4419427"/>
                <a:ext cx="506160" cy="63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D7391D-B201-4703-91DB-AE48078886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0333" y="4356427"/>
                  <a:ext cx="6318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2E236D-DE81-483F-AAA5-09DC3DA11617}"/>
                    </a:ext>
                  </a:extLst>
                </p14:cNvPr>
                <p14:cNvContentPartPr/>
                <p14:nvPr/>
              </p14:nvContentPartPr>
              <p14:xfrm>
                <a:off x="4409213" y="4791667"/>
                <a:ext cx="365400" cy="28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2E236D-DE81-483F-AAA5-09DC3DA116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6213" y="4729027"/>
                  <a:ext cx="4910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0400B1-AF8F-40CE-A07D-F752F864D308}"/>
                    </a:ext>
                  </a:extLst>
                </p14:cNvPr>
                <p14:cNvContentPartPr/>
                <p14:nvPr/>
              </p14:nvContentPartPr>
              <p14:xfrm>
                <a:off x="5503253" y="4503667"/>
                <a:ext cx="459720" cy="64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0400B1-AF8F-40CE-A07D-F752F864D3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253" y="4441027"/>
                  <a:ext cx="5853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081DD-1900-41EE-B6A6-A137B78138F7}"/>
                    </a:ext>
                  </a:extLst>
                </p14:cNvPr>
                <p14:cNvContentPartPr/>
                <p14:nvPr/>
              </p14:nvContentPartPr>
              <p14:xfrm>
                <a:off x="5851373" y="4935667"/>
                <a:ext cx="252360" cy="31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081DD-1900-41EE-B6A6-A137B78138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8733" y="4873027"/>
                  <a:ext cx="37800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88AFCF-3601-4607-999C-E6FE8BCD1946}"/>
              </a:ext>
            </a:extLst>
          </p:cNvPr>
          <p:cNvGrpSpPr/>
          <p:nvPr/>
        </p:nvGrpSpPr>
        <p:grpSpPr>
          <a:xfrm>
            <a:off x="8889735" y="3277971"/>
            <a:ext cx="1577160" cy="459000"/>
            <a:chOff x="8713373" y="2519347"/>
            <a:chExt cx="15771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11E53-4965-45F1-8BA5-4953E14D568E}"/>
                    </a:ext>
                  </a:extLst>
                </p14:cNvPr>
                <p14:cNvContentPartPr/>
                <p14:nvPr/>
              </p14:nvContentPartPr>
              <p14:xfrm>
                <a:off x="8713373" y="2519347"/>
                <a:ext cx="946800" cy="45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11E53-4965-45F1-8BA5-4953E14D56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50733" y="2456347"/>
                  <a:ext cx="1072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A00F01-C625-4F2A-8D18-1291E6F0F01D}"/>
                    </a:ext>
                  </a:extLst>
                </p14:cNvPr>
                <p14:cNvContentPartPr/>
                <p14:nvPr/>
              </p14:nvContentPartPr>
              <p14:xfrm>
                <a:off x="9874013" y="2521867"/>
                <a:ext cx="416520" cy="42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A00F01-C625-4F2A-8D18-1291E6F0F0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11373" y="2458867"/>
                  <a:ext cx="542160" cy="55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306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D0BD-CF2A-41B7-A3E3-D850A5CB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86C-CAB4-48D3-826B-814878CD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Let’s work with a real dataset</a:t>
            </a:r>
          </a:p>
          <a:p>
            <a:r>
              <a:rPr lang="en-GB" dirty="0"/>
              <a:t>Save the csv file in your working directory and import the dataset into R using read.csv(“hospital_in_out.csv”)</a:t>
            </a:r>
          </a:p>
          <a:p>
            <a:r>
              <a:rPr lang="en-GB" dirty="0"/>
              <a:t>Fix the </a:t>
            </a:r>
            <a:r>
              <a:rPr lang="en-GB" dirty="0" err="1"/>
              <a:t>new_date</a:t>
            </a:r>
            <a:r>
              <a:rPr lang="en-GB" dirty="0"/>
              <a:t> variable with this code</a:t>
            </a:r>
          </a:p>
          <a:p>
            <a:pPr lvl="1"/>
            <a:r>
              <a:rPr lang="en-GB" dirty="0" err="1"/>
              <a:t>hospital_occupancy$new_date</a:t>
            </a:r>
            <a:r>
              <a:rPr lang="en-GB" dirty="0"/>
              <a:t> &lt;- </a:t>
            </a:r>
            <a:r>
              <a:rPr lang="en-GB" dirty="0" err="1"/>
              <a:t>as.POSIXct</a:t>
            </a:r>
            <a:r>
              <a:rPr lang="en-GB" dirty="0"/>
              <a:t>(</a:t>
            </a:r>
            <a:r>
              <a:rPr lang="en-GB" dirty="0" err="1"/>
              <a:t>hospital_occupancy$new_date</a:t>
            </a:r>
            <a:r>
              <a:rPr lang="en-GB" dirty="0"/>
              <a:t>, </a:t>
            </a:r>
            <a:r>
              <a:rPr lang="en-GB" dirty="0" err="1"/>
              <a:t>tz</a:t>
            </a:r>
            <a:r>
              <a:rPr lang="en-GB" dirty="0"/>
              <a:t> = "", "%d/%m/%Y %H:%M")</a:t>
            </a:r>
          </a:p>
          <a:p>
            <a:r>
              <a:rPr lang="en-GB" dirty="0"/>
              <a:t>Filter the dataset to </a:t>
            </a:r>
            <a:r>
              <a:rPr lang="en-GB" dirty="0" err="1"/>
              <a:t>new_date</a:t>
            </a:r>
            <a:r>
              <a:rPr lang="en-GB" dirty="0"/>
              <a:t> values higher than 1/1/2020 (hint, use </a:t>
            </a:r>
            <a:r>
              <a:rPr lang="en-GB" dirty="0" err="1"/>
              <a:t>as.POSIXcT</a:t>
            </a:r>
            <a:r>
              <a:rPr lang="en-GB" dirty="0"/>
              <a:t> and 01/01/20 00:00, </a:t>
            </a:r>
            <a:r>
              <a:rPr lang="en-GB" dirty="0" err="1"/>
              <a:t>tz</a:t>
            </a:r>
            <a:r>
              <a:rPr lang="en-GB" dirty="0"/>
              <a:t> = “”)</a:t>
            </a:r>
          </a:p>
          <a:p>
            <a:r>
              <a:rPr lang="en-GB" dirty="0"/>
              <a:t>Select </a:t>
            </a:r>
            <a:r>
              <a:rPr lang="en-GB" dirty="0" err="1"/>
              <a:t>new_date</a:t>
            </a:r>
            <a:r>
              <a:rPr lang="en-GB" dirty="0"/>
              <a:t>, COVID, and any hospital specialties that interest you into a new df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83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0BDA-296C-4801-8319-0A557768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FA51-7B56-43EF-9CB1-CDA6097F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to make your second plot, a </a:t>
            </a:r>
            <a:r>
              <a:rPr lang="en-GB" dirty="0" err="1"/>
              <a:t>geom_line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ggplot</a:t>
            </a:r>
            <a:r>
              <a:rPr lang="en-GB" dirty="0">
                <a:highlight>
                  <a:srgbClr val="FFFF00"/>
                </a:highlight>
              </a:rPr>
              <a:t>(data = &lt;DATA&gt;) + 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  &lt;GEOM_FUNCTION&gt;(mapping = </a:t>
            </a:r>
            <a:r>
              <a:rPr lang="en-GB" dirty="0" err="1">
                <a:highlight>
                  <a:srgbClr val="FFFF00"/>
                </a:highlight>
              </a:rPr>
              <a:t>aes</a:t>
            </a:r>
            <a:r>
              <a:rPr lang="en-GB" dirty="0">
                <a:highlight>
                  <a:srgbClr val="FFFF00"/>
                </a:highlight>
              </a:rPr>
              <a:t>(&lt;MAPPINGS&gt;))</a:t>
            </a:r>
          </a:p>
          <a:p>
            <a:r>
              <a:rPr lang="en-GB" dirty="0"/>
              <a:t>Data = your new df</a:t>
            </a:r>
          </a:p>
          <a:p>
            <a:r>
              <a:rPr lang="en-GB" dirty="0" err="1"/>
              <a:t>Geom_Function</a:t>
            </a:r>
            <a:r>
              <a:rPr lang="en-GB" dirty="0"/>
              <a:t> = </a:t>
            </a:r>
            <a:r>
              <a:rPr lang="en-GB" dirty="0" err="1"/>
              <a:t>geom_line</a:t>
            </a:r>
            <a:endParaRPr lang="en-GB" dirty="0"/>
          </a:p>
          <a:p>
            <a:r>
              <a:rPr lang="en-GB" dirty="0"/>
              <a:t>X = </a:t>
            </a:r>
            <a:r>
              <a:rPr lang="en-GB" dirty="0" err="1"/>
              <a:t>new_date</a:t>
            </a:r>
            <a:r>
              <a:rPr lang="en-GB" dirty="0"/>
              <a:t>, y = COVID</a:t>
            </a:r>
          </a:p>
          <a:p>
            <a:r>
              <a:rPr lang="en-GB" dirty="0"/>
              <a:t>Now add a </a:t>
            </a:r>
            <a:r>
              <a:rPr lang="en-GB" dirty="0" err="1"/>
              <a:t>geom_smooth</a:t>
            </a:r>
            <a:r>
              <a:rPr lang="en-GB" dirty="0"/>
              <a:t> on top of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8152-5F8E-4E50-B9C4-65FF880D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Multi-line drifting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F977-B7EC-4A76-8816-7EB2F59F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024117" cy="435133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Convert your new df into long data using gather</a:t>
            </a:r>
          </a:p>
          <a:p>
            <a:r>
              <a:rPr lang="en-GB" dirty="0" err="1"/>
              <a:t>Long_df</a:t>
            </a:r>
            <a:r>
              <a:rPr lang="en-GB" dirty="0"/>
              <a:t> &lt;- gather(df, key = Specialty, value = Beds, -</a:t>
            </a:r>
            <a:r>
              <a:rPr lang="en-GB" dirty="0" err="1"/>
              <a:t>new_date</a:t>
            </a:r>
            <a:r>
              <a:rPr lang="en-GB" dirty="0"/>
              <a:t>)</a:t>
            </a:r>
          </a:p>
          <a:p>
            <a:r>
              <a:rPr lang="en-GB" dirty="0"/>
              <a:t>Now set the </a:t>
            </a:r>
            <a:r>
              <a:rPr lang="en-GB" dirty="0" err="1"/>
              <a:t>aes</a:t>
            </a:r>
            <a:r>
              <a:rPr lang="en-GB" dirty="0"/>
              <a:t> for the whole chart inside the initial </a:t>
            </a:r>
            <a:r>
              <a:rPr lang="en-GB" dirty="0" err="1"/>
              <a:t>ggplot</a:t>
            </a:r>
            <a:r>
              <a:rPr lang="en-GB" dirty="0"/>
              <a:t>() command (colour = Specialty is used to separate the lines)</a:t>
            </a:r>
          </a:p>
          <a:p>
            <a:r>
              <a:rPr lang="en-GB" dirty="0"/>
              <a:t>Now try just adding </a:t>
            </a:r>
            <a:r>
              <a:rPr lang="en-GB" dirty="0" err="1"/>
              <a:t>geom_line</a:t>
            </a:r>
            <a:r>
              <a:rPr lang="en-GB" dirty="0"/>
              <a:t>() and </a:t>
            </a:r>
            <a:r>
              <a:rPr lang="en-GB" dirty="0" err="1"/>
              <a:t>geom_smooth</a:t>
            </a:r>
            <a:r>
              <a:rPr lang="en-GB" dirty="0"/>
              <a:t>() with no </a:t>
            </a:r>
            <a:r>
              <a:rPr lang="en-GB" dirty="0" err="1"/>
              <a:t>aes</a:t>
            </a:r>
            <a:endParaRPr lang="en-GB" dirty="0"/>
          </a:p>
          <a:p>
            <a:r>
              <a:rPr lang="en-GB" dirty="0"/>
              <a:t>Because you set the </a:t>
            </a:r>
            <a:r>
              <a:rPr lang="en-GB" dirty="0" err="1"/>
              <a:t>aes</a:t>
            </a:r>
            <a:r>
              <a:rPr lang="en-GB" dirty="0"/>
              <a:t> in the initial </a:t>
            </a:r>
            <a:r>
              <a:rPr lang="en-GB" dirty="0" err="1"/>
              <a:t>ggplot</a:t>
            </a:r>
            <a:r>
              <a:rPr lang="en-GB" dirty="0"/>
              <a:t> command it just follows those instructions.</a:t>
            </a:r>
          </a:p>
          <a:p>
            <a:r>
              <a:rPr lang="en-GB" dirty="0"/>
              <a:t>Lots of customisation available.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DE535999-629C-44A1-BA2D-028A3F01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43" y="1968979"/>
            <a:ext cx="5777177" cy="40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3AA1-7B8C-46BD-8561-7FF69932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4A91-2A92-407E-82A1-7B8CB10F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095237" cy="435133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can split these into multiple graphs with </a:t>
            </a:r>
            <a:r>
              <a:rPr lang="en-GB" dirty="0" err="1"/>
              <a:t>facet_wrap</a:t>
            </a:r>
            <a:r>
              <a:rPr lang="en-GB" dirty="0"/>
              <a:t>(~Specialty, </a:t>
            </a:r>
            <a:r>
              <a:rPr lang="en-GB" dirty="0" err="1"/>
              <a:t>nrow</a:t>
            </a:r>
            <a:r>
              <a:rPr lang="en-GB" dirty="0"/>
              <a:t> = 2)</a:t>
            </a:r>
          </a:p>
          <a:p>
            <a:endParaRPr lang="en-GB" dirty="0"/>
          </a:p>
          <a:p>
            <a:r>
              <a:rPr lang="en-GB" dirty="0"/>
              <a:t>Everything else can be taken from the cheat sheet or googled</a:t>
            </a:r>
          </a:p>
          <a:p>
            <a:r>
              <a:rPr lang="en-GB" dirty="0"/>
              <a:t>If things don’t work go back to basics and check the str of your data</a:t>
            </a:r>
          </a:p>
          <a:p>
            <a:endParaRPr lang="en-GB" dirty="0"/>
          </a:p>
          <a:p>
            <a:r>
              <a:rPr lang="en-GB" dirty="0"/>
              <a:t>Try using </a:t>
            </a:r>
            <a:r>
              <a:rPr lang="en-GB" dirty="0" err="1"/>
              <a:t>geom_bar</a:t>
            </a:r>
            <a:r>
              <a:rPr lang="en-GB" dirty="0"/>
              <a:t> with the </a:t>
            </a:r>
            <a:r>
              <a:rPr lang="en-GB" dirty="0" err="1"/>
              <a:t>anaemic_pts</a:t>
            </a:r>
            <a:r>
              <a:rPr lang="en-GB" dirty="0"/>
              <a:t> df</a:t>
            </a:r>
          </a:p>
          <a:p>
            <a:r>
              <a:rPr lang="en-GB" dirty="0"/>
              <a:t>For doing frequency bar graphs you don’t need to specify a y </a:t>
            </a:r>
            <a:r>
              <a:rPr lang="en-GB" dirty="0" err="1"/>
              <a:t>aes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17543D5E-0C5E-4B72-B9B3-98C6182F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9" y="1825626"/>
            <a:ext cx="5988403" cy="415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15D9-BEB7-424B-8385-85CDED3E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-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634D-8202-41A1-BFD1-38495D36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EDA = Question -&gt; Visualise -&gt; New Question</a:t>
            </a:r>
          </a:p>
          <a:p>
            <a:r>
              <a:rPr lang="en-GB" dirty="0"/>
              <a:t>Not always that simple in epidemiology</a:t>
            </a:r>
          </a:p>
          <a:p>
            <a:r>
              <a:rPr lang="en-GB" dirty="0"/>
              <a:t>Correlation != Causation</a:t>
            </a:r>
          </a:p>
          <a:p>
            <a:r>
              <a:rPr lang="en-GB" dirty="0"/>
              <a:t>When constructing a model be careful not to be blinded by the data, always keep in mind whether you’re forming a prediction model or a causal model.</a:t>
            </a:r>
          </a:p>
          <a:p>
            <a:r>
              <a:rPr lang="en-GB" dirty="0"/>
              <a:t>Relevant variables are not always the ones most strongly associated with exposure and outcome.</a:t>
            </a:r>
          </a:p>
          <a:p>
            <a:r>
              <a:rPr lang="en-GB" dirty="0"/>
              <a:t>Be very careful about how your model makes certain assumptions about relationships between different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89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E9E-B543-4A07-B97A-239C541801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Good Data Management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BD92-9ECB-44A4-A2CE-77FAA73F7F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Again: always use a script and a master copy of data, stored in multiple places and backed up regularly </a:t>
            </a:r>
          </a:p>
          <a:p>
            <a:r>
              <a:rPr lang="en-GB" dirty="0"/>
              <a:t>Think carefully about your WD and how that can be used by someone on a different computer</a:t>
            </a:r>
          </a:p>
          <a:p>
            <a:r>
              <a:rPr lang="en-GB" dirty="0"/>
              <a:t>Communication of results is important;</a:t>
            </a:r>
          </a:p>
          <a:p>
            <a:pPr lvl="1"/>
            <a:r>
              <a:rPr lang="en-GB" dirty="0"/>
              <a:t>Only plot your key points, and make them easy to understand</a:t>
            </a:r>
          </a:p>
          <a:p>
            <a:pPr lvl="1"/>
            <a:r>
              <a:rPr lang="en-GB" dirty="0"/>
              <a:t>Keep variable names out of formal presentations and relabel them in ggplot2 to be more understandable to your audience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D034-44E3-4608-90C2-8DE185D4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8DC8-8513-4058-860A-18334B2E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Statistical tests for numeric and binary outcomes</a:t>
            </a:r>
          </a:p>
          <a:p>
            <a:r>
              <a:rPr lang="en-GB" dirty="0"/>
              <a:t>When to use certain measures of effect, and what are they really?</a:t>
            </a:r>
          </a:p>
          <a:p>
            <a:r>
              <a:rPr lang="en-GB" dirty="0"/>
              <a:t>Basic stats maths</a:t>
            </a:r>
          </a:p>
          <a:p>
            <a:r>
              <a:rPr lang="en-GB" dirty="0"/>
              <a:t>Basic introduction to confounding and Mantel-</a:t>
            </a:r>
            <a:r>
              <a:rPr lang="en-GB" dirty="0" err="1"/>
              <a:t>Haentzel</a:t>
            </a:r>
            <a:r>
              <a:rPr lang="en-GB" dirty="0"/>
              <a:t> Adjustment</a:t>
            </a:r>
          </a:p>
          <a:p>
            <a:r>
              <a:rPr lang="en-GB" dirty="0"/>
              <a:t>Causal models or predictive models?</a:t>
            </a:r>
          </a:p>
        </p:txBody>
      </p:sp>
    </p:spTree>
    <p:extLst>
      <p:ext uri="{BB962C8B-B14F-4D97-AF65-F5344CB8AC3E}">
        <p14:creationId xmlns:p14="http://schemas.microsoft.com/office/powerpoint/2010/main" val="31596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D783-78B8-4C4B-9617-5EDE8ECCE5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Recap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A3E9-9E88-450D-B282-0D116450A8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053398" cy="435133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GB" sz="1800"/>
              <a:t>&lt;-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install.packages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library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c()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print()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[], $, ==, &lt;, &gt;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as.numeric(), as.integer(), as.character(), as.date(), as.POSIXct() etc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rnorm, mean, mode, median, sd, sum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sort()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length()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str_sort()</a:t>
            </a:r>
          </a:p>
          <a:p>
            <a:pPr lvl="0">
              <a:lnSpc>
                <a:spcPct val="70000"/>
              </a:lnSpc>
            </a:pPr>
            <a:r>
              <a:rPr lang="en-GB" sz="1800"/>
              <a:t>str_length()</a:t>
            </a:r>
          </a:p>
          <a:p>
            <a:pPr lvl="0">
              <a:lnSpc>
                <a:spcPct val="70000"/>
              </a:lnSpc>
            </a:pPr>
            <a:endParaRPr lang="en-GB" sz="1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ED00D0-5E76-4CAE-A4A0-43B8F3F13C60}"/>
              </a:ext>
            </a:extLst>
          </p:cNvPr>
          <p:cNvSpPr txBox="1"/>
          <p:nvPr/>
        </p:nvSpPr>
        <p:spPr>
          <a:xfrm>
            <a:off x="6368146" y="1825627"/>
            <a:ext cx="261606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tolower(), toupper()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tibble()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%&gt;%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list()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merge()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reduce()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full_join()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order()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mutate()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filter()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group_by()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nest()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F28A-D70F-45E0-A833-2814AC1832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3A9E183-CE16-4141-BAFE-9C2C37E53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690689"/>
            <a:ext cx="9308976" cy="421045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E93-E007-43AA-9731-E37DD4C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DATASET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3672-F09B-4658-8D0D-99B06092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333333"/>
                </a:solidFill>
                <a:effectLst/>
                <a:latin typeface="Helvetica Neue"/>
              </a:rPr>
              <a:t>Each variable must have its own column.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333333"/>
                </a:solidFill>
                <a:effectLst/>
                <a:latin typeface="Helvetica Neue"/>
              </a:rPr>
              <a:t>Each observation must have its own row.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333333"/>
                </a:solidFill>
                <a:effectLst/>
                <a:latin typeface="Helvetica Neue"/>
              </a:rPr>
              <a:t>Each value must have its own cell.</a:t>
            </a:r>
          </a:p>
          <a:p>
            <a:endParaRPr lang="en-GB" dirty="0"/>
          </a:p>
          <a:p>
            <a:r>
              <a:rPr lang="en-GB" dirty="0"/>
              <a:t>Use gather() to change data into this format</a:t>
            </a:r>
          </a:p>
          <a:p>
            <a:r>
              <a:rPr lang="en-GB" dirty="0"/>
              <a:t>Forget what you learned in secondary school about making tables</a:t>
            </a:r>
          </a:p>
        </p:txBody>
      </p:sp>
    </p:spTree>
    <p:extLst>
      <p:ext uri="{BB962C8B-B14F-4D97-AF65-F5344CB8AC3E}">
        <p14:creationId xmlns:p14="http://schemas.microsoft.com/office/powerpoint/2010/main" val="10710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E1FD-A997-4C2F-8BFF-E9FF79C91C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Arrange and 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9507-75F4-42E7-A900-ADD283F973D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dplyr::arrange() arranges rows by variables in ascending order</a:t>
            </a:r>
          </a:p>
          <a:p>
            <a:pPr lvl="1"/>
            <a:r>
              <a:rPr lang="en-GB"/>
              <a:t>You can use the option , .by_group = TRUE to first sort by the grouping variable</a:t>
            </a:r>
          </a:p>
          <a:p>
            <a:pPr lvl="1"/>
            <a:r>
              <a:rPr lang="en-GB"/>
              <a:t>This function ignores groups otherwise</a:t>
            </a:r>
          </a:p>
          <a:p>
            <a:pPr lvl="1"/>
            <a:r>
              <a:rPr lang="en-GB"/>
              <a:t>Wrap your variable in desc(VAR) to arrange in descending order</a:t>
            </a:r>
          </a:p>
          <a:p>
            <a:pPr lvl="0"/>
            <a:r>
              <a:rPr lang="en-GB"/>
              <a:t>dplyr::summarise() reduces groups to a single row return with the information you want summarised</a:t>
            </a:r>
          </a:p>
          <a:p>
            <a:pPr lvl="1"/>
            <a:r>
              <a:rPr lang="en-GB"/>
              <a:t>na.rm = TRUE is an option you should use because otherwise any missing values will invalidate the entire summary as NA (na removal = true)</a:t>
            </a:r>
          </a:p>
          <a:p>
            <a:pPr lvl="1"/>
            <a:r>
              <a:rPr lang="en-GB"/>
              <a:t>E.g summarise(mean_Hb = mean(Hb), na.rm =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3FD1-BA1B-4B84-B041-2C86A9032D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775-55F2-4175-BD69-6B9A009CAE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df used: </a:t>
            </a:r>
            <a:r>
              <a:rPr lang="en-GB" b="1" dirty="0" err="1"/>
              <a:t>test_df</a:t>
            </a:r>
            <a:r>
              <a:rPr lang="en-GB" b="1" dirty="0"/>
              <a:t>, </a:t>
            </a:r>
            <a:r>
              <a:rPr lang="en-GB" b="1" dirty="0" err="1"/>
              <a:t>anaemic_pts</a:t>
            </a:r>
            <a:endParaRPr lang="en-GB" b="1" dirty="0"/>
          </a:p>
          <a:p>
            <a:pPr lvl="0"/>
            <a:r>
              <a:rPr lang="en-GB" dirty="0"/>
              <a:t>Arrange your </a:t>
            </a:r>
            <a:r>
              <a:rPr lang="en-GB" dirty="0" err="1"/>
              <a:t>test_df</a:t>
            </a:r>
            <a:r>
              <a:rPr lang="en-GB" dirty="0"/>
              <a:t> by Hb, using both the bare function and the pipe operator to practice.</a:t>
            </a:r>
          </a:p>
          <a:p>
            <a:pPr lvl="0"/>
            <a:r>
              <a:rPr lang="en-GB" dirty="0"/>
              <a:t>Arrange by group and .</a:t>
            </a:r>
            <a:r>
              <a:rPr lang="en-GB" dirty="0" err="1"/>
              <a:t>by_group</a:t>
            </a:r>
            <a:r>
              <a:rPr lang="en-GB" dirty="0"/>
              <a:t> = FALSE</a:t>
            </a:r>
          </a:p>
          <a:p>
            <a:pPr lvl="0"/>
            <a:r>
              <a:rPr lang="en-GB" dirty="0"/>
              <a:t>Summarise the mean Hb for each grouped ward using </a:t>
            </a:r>
            <a:r>
              <a:rPr lang="en-GB" dirty="0" err="1"/>
              <a:t>anaemic_pts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94FF-A936-42DF-A4E9-BA3BA14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and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C2AE-541A-4CFB-B401-76C148E8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dealing with medical data you’ll have much more data than you need, with far too many redundant variables. </a:t>
            </a:r>
          </a:p>
          <a:p>
            <a:r>
              <a:rPr lang="en-GB" dirty="0"/>
              <a:t>Select the tidy dataset you want to work with using select(df, var) </a:t>
            </a:r>
          </a:p>
          <a:p>
            <a:pPr lvl="1"/>
            <a:r>
              <a:rPr lang="en-GB" dirty="0"/>
              <a:t>You can also match the variables you want using </a:t>
            </a:r>
            <a:r>
              <a:rPr lang="en-GB" dirty="0" err="1"/>
              <a:t>starts_with</a:t>
            </a:r>
            <a:r>
              <a:rPr lang="en-GB" dirty="0"/>
              <a:t>(), contains(), </a:t>
            </a:r>
            <a:r>
              <a:rPr lang="en-GB" dirty="0" err="1"/>
              <a:t>ends_with</a:t>
            </a:r>
            <a:r>
              <a:rPr lang="en-GB" dirty="0"/>
              <a:t>()</a:t>
            </a:r>
          </a:p>
          <a:p>
            <a:r>
              <a:rPr lang="en-GB" dirty="0"/>
              <a:t>rename() is also a variant of select which doesn’t drop every other variable, and can be useful to know what you’re dealing with in your preferred naming style.</a:t>
            </a:r>
          </a:p>
        </p:txBody>
      </p:sp>
    </p:spTree>
    <p:extLst>
      <p:ext uri="{BB962C8B-B14F-4D97-AF65-F5344CB8AC3E}">
        <p14:creationId xmlns:p14="http://schemas.microsoft.com/office/powerpoint/2010/main" val="337169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9913-4AF8-419C-BABB-A7BF003A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4C3-07A3-49ED-B70C-8850FBD9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just ID and all variables which contain Hb from </a:t>
            </a:r>
            <a:r>
              <a:rPr lang="en-GB" dirty="0" err="1"/>
              <a:t>test_df</a:t>
            </a:r>
            <a:r>
              <a:rPr lang="en-GB" dirty="0"/>
              <a:t> and assign to new object</a:t>
            </a:r>
          </a:p>
          <a:p>
            <a:r>
              <a:rPr lang="en-GB" dirty="0"/>
              <a:t>In this object rename ID as RSCH_ID</a:t>
            </a:r>
          </a:p>
          <a:p>
            <a:r>
              <a:rPr lang="en-GB" dirty="0"/>
              <a:t>Do this in one piped command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0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705-BEFF-4F1C-BDE5-777C2E960D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Data Science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84107-2568-4686-AD46-0B2C38F4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16" y="1996204"/>
            <a:ext cx="8808167" cy="2865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1130</Words>
  <Application>Microsoft Office PowerPoint</Application>
  <PresentationFormat>Widescreen</PresentationFormat>
  <Paragraphs>133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Session 2: Further R</vt:lpstr>
      <vt:lpstr>Recap last time</vt:lpstr>
      <vt:lpstr>Boolean Operators</vt:lpstr>
      <vt:lpstr>TIDY DATASET RULES</vt:lpstr>
      <vt:lpstr>Arrange and summarise</vt:lpstr>
      <vt:lpstr>Practice</vt:lpstr>
      <vt:lpstr>Select and Rename</vt:lpstr>
      <vt:lpstr>Practice</vt:lpstr>
      <vt:lpstr>Data Science</vt:lpstr>
      <vt:lpstr>ggplot2 and basic data visualisation</vt:lpstr>
      <vt:lpstr>Your first ggplot</vt:lpstr>
      <vt:lpstr>Practice</vt:lpstr>
      <vt:lpstr>Practice 2</vt:lpstr>
      <vt:lpstr>Multi-line drifting</vt:lpstr>
      <vt:lpstr>Further Data Visualisation</vt:lpstr>
      <vt:lpstr>Exploratory Data Analysis - warnings</vt:lpstr>
      <vt:lpstr>Good Data Management Practice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Further R</dc:title>
  <dc:creator>robins c.j.g. (cjgr1g15)</dc:creator>
  <cp:lastModifiedBy>robins c.j.g. (cjgr1g15)</cp:lastModifiedBy>
  <cp:revision>22</cp:revision>
  <dcterms:created xsi:type="dcterms:W3CDTF">2020-08-13T13:15:17Z</dcterms:created>
  <dcterms:modified xsi:type="dcterms:W3CDTF">2020-08-24T23:30:23Z</dcterms:modified>
</cp:coreProperties>
</file>