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F47-40DF-4411-B6DF-58A66EEC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47F62-EFC7-4DEB-8B5F-86EA1F34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C58B-B82D-4E8D-A279-599EC51F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19B6A-8029-4E94-B659-CD26CB0D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64DD8-B6D5-439D-9810-E965B1A7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2B1-11F2-4661-A99C-644CAAC5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7E782-DA80-409A-B228-FA762ED7C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74BEF-0365-4453-B394-9804BEF5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E8FD-F642-4311-B07D-EF6513FA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E013F-4415-4252-A12D-99AFE039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24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89680-1054-48F3-B3D9-93C238424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03F9C-BE27-43F5-9269-00EAE2D44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8F5A-6E26-4B7E-90F4-2EBD3AEF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DD25-B458-40A6-A6F4-9627FE6B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0EC13-D52A-4ACA-81A0-F5E2EAAF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2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AF30-1EE3-4690-AB4C-7EFF0ACD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9313-7642-4036-ADBF-E8B85226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708AF-2FA1-4C36-95EE-B9C9F8F3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EC8C-A8DF-46D3-BE39-AD3C3CA5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6BE96-2238-4DE7-A09F-5823C601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86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6371-B4AE-4FB4-A86C-B81D9CB4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196E4-41FD-457E-B847-606D7A35B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3E18-EFC7-4168-BF5D-97CDA7EE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936F-3037-4881-A639-BF696C71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644E5-C787-4C9B-8C55-28A3B25A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79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4D22-115F-447C-B901-BA112FF2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A17D-61C4-4074-9C79-CAD1B3F6F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7AC6E-1273-418E-B10C-2549002F9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A82A7-7D9C-4FD0-8D16-06956872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D2F73-817F-4A5A-B626-82510264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38F0B-D431-4BD7-A817-14E3DBBF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52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B8B3-3330-4974-A2DF-489A20FF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DAD24-2AB3-40DF-AF12-A30F45B3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F07B-4F1A-4D94-ACD3-9CEAB1D67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D8360-55B0-478D-B036-95A905F99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EF058-0CFA-4834-9716-6C53A6185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7683D-826D-4653-9D67-65E68824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433CD-E04B-4E04-B337-29690DB5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A9D73-3DAC-4618-ADDD-4F10E7E8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8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A205-2AC6-4A41-B5B0-3C497DF9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3D523-E676-44FE-83FE-EBA22908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7BD1F-1E15-4F2E-9688-61468C7C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98BBF-06D0-41C0-BFF2-672F8CCC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21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FE552-6544-4D53-B436-D008C5C4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5E2FB-0B0D-4769-8D4E-C1AEECD7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0327-1619-4D9E-B4C0-D6F760CC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18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80D4-687E-4BEA-8CEB-50EE2AE4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A165-0723-4831-8C04-32DB5F710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CFF7F-CEDB-460A-9B4C-3952AC64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5CE72-AB3F-41AC-860D-DF5AAD42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79EC7-583D-45C5-9B62-DEE06914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EC0F-FCF4-40A3-ABE1-CE0FDD6A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8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4D42-EE3F-44CC-811A-AF4386FE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15222-E4D9-446F-9D30-1B90CAF8B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3B30B-575C-4DE0-B708-0D13E4BB3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DF64-421E-4D37-928F-FA4A13ED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0102-59E1-44C4-9F04-4E0C8687708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88A49-D4A4-43AF-9529-287A03A0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8025C-CB51-4C83-902B-9A3D03DC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6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BD922-7495-491C-9269-A4C2AA51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FB067-11E7-47EA-A4ED-7D8DE8158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F410B-90E8-4DB4-9CFA-50D8B5BCD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0102-59E1-44C4-9F04-4E0C86877080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FA457-82BD-486F-BD1E-152DE07E2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31D7-97F8-4DAF-9BD1-CA2D63E83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98A3-1DBD-4DF2-B048-6AC7F959D7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2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311F-A764-4B3E-A403-E39EB6B90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 Session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9CAB4-BE1F-41BF-8A43-DC392CAD42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Infectious disease modelling and approaches to genetic analysis</a:t>
            </a:r>
          </a:p>
        </p:txBody>
      </p:sp>
    </p:spTree>
    <p:extLst>
      <p:ext uri="{BB962C8B-B14F-4D97-AF65-F5344CB8AC3E}">
        <p14:creationId xmlns:p14="http://schemas.microsoft.com/office/powerpoint/2010/main" val="138342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B898-F306-4663-A328-1CDDB1E3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of Imperial’s COVID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1260-5E78-4F12-AF4E-FB017734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28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5D84-EACD-4A39-8C95-4D2EA54B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3960-989E-44C8-ABCB-BF894860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49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C2D5-1969-4E43-B00A-303FA4DF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 to ID Modelling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0621-D26E-4B15-939A-8DFDE678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5737" cy="4351338"/>
          </a:xfrm>
        </p:spPr>
        <p:txBody>
          <a:bodyPr/>
          <a:lstStyle/>
          <a:p>
            <a:r>
              <a:rPr lang="en-GB" dirty="0"/>
              <a:t>SEIR Model</a:t>
            </a:r>
          </a:p>
          <a:p>
            <a:r>
              <a:rPr lang="en-GB" dirty="0"/>
              <a:t>Beta is the “per capita rate at which two specific individuals come into effective contact per unit time”.</a:t>
            </a:r>
          </a:p>
          <a:p>
            <a:r>
              <a:rPr lang="en-GB" dirty="0"/>
              <a:t>How does this relate to the ‘R value’ we’ve all heard about?</a:t>
            </a:r>
          </a:p>
          <a:p>
            <a:r>
              <a:rPr lang="en-GB" dirty="0"/>
              <a:t>Assume D is the infectious period in days</a:t>
            </a:r>
          </a:p>
          <a:p>
            <a:r>
              <a:rPr lang="en-GB" dirty="0"/>
              <a:t>Rearrange these to get the R0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27D4F-130C-4104-9740-700FE3C9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557" y="1684842"/>
            <a:ext cx="5598695" cy="1071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B2F7C-E6E8-421C-A905-AAE80DEEB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095" y="2812932"/>
            <a:ext cx="2385329" cy="812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054F24-2493-4F8B-A915-F2B0B5882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094" y="3623336"/>
            <a:ext cx="2385330" cy="755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8A10F7-ADDC-47C3-8284-B0A3DEB5A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714" y="4770983"/>
            <a:ext cx="3192379" cy="8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82BC-135A-4631-90B5-CA767E79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look at a single outbreak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FCDBE-48D8-4A6E-9A24-54D21D0F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Rn (changing R value) is equal to R0*</a:t>
            </a:r>
            <a:r>
              <a:rPr lang="en-GB" dirty="0" err="1"/>
              <a:t>proportion_susceptible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3F43C-8728-4717-8F86-EC171B2B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4782"/>
            <a:ext cx="6124074" cy="2993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929F4-B951-4303-8A1B-622C61402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81" y="3113078"/>
            <a:ext cx="4591437" cy="20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7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D716-187A-48E5-B9C2-4679EA8A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happening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91D0-D1D1-4326-946F-9B513590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Number of new infectious individuals increases as there are sufficient numbers of </a:t>
            </a:r>
            <a:r>
              <a:rPr lang="en-GB" dirty="0" err="1"/>
              <a:t>susceptibles</a:t>
            </a:r>
            <a:r>
              <a:rPr lang="en-GB" dirty="0"/>
              <a:t> for Rn to be greater than 1</a:t>
            </a:r>
          </a:p>
          <a:p>
            <a:r>
              <a:rPr lang="en-GB" dirty="0"/>
              <a:t>Proportion of susceptible people decreases</a:t>
            </a:r>
          </a:p>
          <a:p>
            <a:r>
              <a:rPr lang="en-GB" dirty="0"/>
              <a:t>Once the proportion is sufficiently low, the Rn drops to below one and the number of new infectious individuals starts to decrease.</a:t>
            </a:r>
          </a:p>
          <a:p>
            <a:r>
              <a:rPr lang="en-GB" dirty="0"/>
              <a:t>Depending on the timeframe being examined new births of </a:t>
            </a:r>
            <a:r>
              <a:rPr lang="en-GB" dirty="0" err="1"/>
              <a:t>susceptibles</a:t>
            </a:r>
            <a:r>
              <a:rPr lang="en-GB" dirty="0"/>
              <a:t> may have to be modelled in to the population as these fuel continued infections</a:t>
            </a:r>
          </a:p>
        </p:txBody>
      </p:sp>
    </p:spTree>
    <p:extLst>
      <p:ext uri="{BB962C8B-B14F-4D97-AF65-F5344CB8AC3E}">
        <p14:creationId xmlns:p14="http://schemas.microsoft.com/office/powerpoint/2010/main" val="102044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1B98-FF95-488C-B7CA-BD0402D4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this gives this kind of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60B8-3679-4337-BEF8-E63E6FC8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4351338"/>
          </a:xfrm>
        </p:spPr>
        <p:txBody>
          <a:bodyPr/>
          <a:lstStyle/>
          <a:p>
            <a:r>
              <a:rPr lang="en-GB" dirty="0"/>
              <a:t>Is this wrong?</a:t>
            </a:r>
          </a:p>
          <a:p>
            <a:r>
              <a:rPr lang="en-GB" dirty="0"/>
              <a:t>Yes</a:t>
            </a:r>
          </a:p>
          <a:p>
            <a:r>
              <a:rPr lang="en-GB" dirty="0"/>
              <a:t>But then what factor in our assumptions is wrong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Populations do not mix randomly constantly throughout the year!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59FC5-C5B7-48B0-BA90-807D1FCA2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90688"/>
            <a:ext cx="577102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9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3B60-BACE-4769-AD6A-E7AC288F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and code one of these simple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C111-7026-4197-8250-523100FC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Load in the package </a:t>
            </a:r>
            <a:r>
              <a:rPr lang="en-GB" dirty="0" err="1"/>
              <a:t>epimodel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92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10BC-FC3E-4089-9D15-0488AA48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with differing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08A8-C59A-453F-9FA6-EA4701DE0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F6C2-9427-4DE4-BB7C-E9F019EA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a stochastic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FB05-93F8-4945-8BE3-137956933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4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2075-DE1F-47C2-903B-EFF79918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WAIFW and 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BB3A-0C74-4CC1-849E-6CB99E56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41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223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 Session 8</vt:lpstr>
      <vt:lpstr>Background to ID Modelling</vt:lpstr>
      <vt:lpstr>Let’s look at a single outbreak</vt:lpstr>
      <vt:lpstr>What’s happening</vt:lpstr>
      <vt:lpstr>Modelling this gives this kind of graph</vt:lpstr>
      <vt:lpstr>Let’s try and code one of these simple models</vt:lpstr>
      <vt:lpstr>Run with differing parameters</vt:lpstr>
      <vt:lpstr>Run a stochastic model</vt:lpstr>
      <vt:lpstr>WAIFW and NG Matrices</vt:lpstr>
      <vt:lpstr>Analysis of Imperial’s COVID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Session 8</dc:title>
  <dc:creator>robins c.j.g. (cjgr1g15)</dc:creator>
  <cp:lastModifiedBy>robins c.j.g. (cjgr1g15)</cp:lastModifiedBy>
  <cp:revision>6</cp:revision>
  <dcterms:created xsi:type="dcterms:W3CDTF">2020-10-09T12:48:41Z</dcterms:created>
  <dcterms:modified xsi:type="dcterms:W3CDTF">2020-10-09T16:24:45Z</dcterms:modified>
</cp:coreProperties>
</file>